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75" r:id="rId2"/>
    <p:sldId id="276" r:id="rId3"/>
    <p:sldId id="277" r:id="rId4"/>
    <p:sldId id="278" r:id="rId5"/>
    <p:sldId id="279" r:id="rId6"/>
    <p:sldId id="281" r:id="rId7"/>
    <p:sldId id="282" r:id="rId8"/>
    <p:sldId id="283" r:id="rId9"/>
    <p:sldId id="285" r:id="rId10"/>
    <p:sldId id="284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00A8E7"/>
    <a:srgbClr val="CA095B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478" y="4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20/09/2021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Say the sound /t/ and have children repeat it back multiple times.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1449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Tiger, tent, turtle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49231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Tree, train, television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41918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>
                <a:solidFill>
                  <a:schemeClr val="bg2">
                    <a:lumMod val="60000"/>
                    <a:lumOff val="40000"/>
                  </a:schemeClr>
                </a:solidFill>
              </a:rPr>
              <a:t>Pause briefly after the initial sound of each word to assist students to identify the sounds.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786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Teeth, elephant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1101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Giraffe, teddy bear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77879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Table, zebra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A521341-850D-40E1-BB3D-87946DC9B06D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0786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twinkl.com.au/resources/australian-resources-eylf/australian-resources-eylf-literacy/australian-resources-eylf-literacy-reading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twinkl.com.au/resources/australian-resources-eylf/australian-resources-eylf-literacy/australian-resources-eylf-literacy-reading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hlinkClick r:id="rId2"/>
            <a:extLst>
              <a:ext uri="{FF2B5EF4-FFF2-40B4-BE49-F238E27FC236}">
                <a16:creationId xmlns:a16="http://schemas.microsoft.com/office/drawing/2014/main" id="{7BC7C5DE-C0C5-40F3-BD94-BCD14BB08273}"/>
              </a:ext>
            </a:extLst>
          </p:cNvPr>
          <p:cNvSpPr/>
          <p:nvPr/>
        </p:nvSpPr>
        <p:spPr>
          <a:xfrm>
            <a:off x="3926113" y="5390551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FFF644-064F-40C4-9D2C-198B18E3CFAA}"/>
              </a:ext>
            </a:extLst>
          </p:cNvPr>
          <p:cNvSpPr txBox="1"/>
          <p:nvPr/>
        </p:nvSpPr>
        <p:spPr>
          <a:xfrm>
            <a:off x="3194049" y="2074334"/>
            <a:ext cx="2755901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0" b="1" dirty="0">
                <a:ln w="38100"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FC3487-74C1-4895-9CEF-CC0B99F197D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921653" y="2698596"/>
            <a:ext cx="1342818" cy="18064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79151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281F8D6-3BC2-4CBF-A55A-226133C7B000}"/>
              </a:ext>
            </a:extLst>
          </p:cNvPr>
          <p:cNvSpPr txBox="1"/>
          <p:nvPr/>
        </p:nvSpPr>
        <p:spPr>
          <a:xfrm>
            <a:off x="5131839" y="1737619"/>
            <a:ext cx="24468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b="1" dirty="0"/>
              <a:t>t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1189E8-6DF4-43E7-83CF-8FC08E713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/>
          <a:lstStyle/>
          <a:p>
            <a:r>
              <a:rPr lang="en-AU" dirty="0">
                <a:sym typeface="Arial"/>
              </a:rPr>
              <a:t>The Letter T Looks like This…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B0A08-CC83-4D76-8880-8AA363E62134}"/>
              </a:ext>
            </a:extLst>
          </p:cNvPr>
          <p:cNvSpPr txBox="1"/>
          <p:nvPr/>
        </p:nvSpPr>
        <p:spPr>
          <a:xfrm>
            <a:off x="1380801" y="1724919"/>
            <a:ext cx="2446866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0" b="1" dirty="0"/>
              <a:t>T</a:t>
            </a:r>
          </a:p>
        </p:txBody>
      </p:sp>
      <p:sp>
        <p:nvSpPr>
          <p:cNvPr id="12" name="Start">
            <a:extLst>
              <a:ext uri="{FF2B5EF4-FFF2-40B4-BE49-F238E27FC236}">
                <a16:creationId xmlns:a16="http://schemas.microsoft.com/office/drawing/2014/main" id="{7E55BB59-1381-47F5-8099-ACCD80F2EF35}"/>
              </a:ext>
            </a:extLst>
          </p:cNvPr>
          <p:cNvSpPr/>
          <p:nvPr/>
        </p:nvSpPr>
        <p:spPr>
          <a:xfrm>
            <a:off x="6147026" y="2875245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inish">
            <a:extLst>
              <a:ext uri="{FF2B5EF4-FFF2-40B4-BE49-F238E27FC236}">
                <a16:creationId xmlns:a16="http://schemas.microsoft.com/office/drawing/2014/main" id="{13C4B2D6-CFAE-4356-A0B2-81C9CD4F034B}"/>
              </a:ext>
            </a:extLst>
          </p:cNvPr>
          <p:cNvSpPr/>
          <p:nvPr/>
        </p:nvSpPr>
        <p:spPr>
          <a:xfrm>
            <a:off x="6615683" y="3307965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4" name="Start">
            <a:extLst>
              <a:ext uri="{FF2B5EF4-FFF2-40B4-BE49-F238E27FC236}">
                <a16:creationId xmlns:a16="http://schemas.microsoft.com/office/drawing/2014/main" id="{32C1332E-10FA-4859-A3E1-A9AB996BF758}"/>
              </a:ext>
            </a:extLst>
          </p:cNvPr>
          <p:cNvSpPr/>
          <p:nvPr/>
        </p:nvSpPr>
        <p:spPr>
          <a:xfrm>
            <a:off x="2478399" y="2749410"/>
            <a:ext cx="251670" cy="251670"/>
          </a:xfrm>
          <a:prstGeom prst="ellipse">
            <a:avLst/>
          </a:prstGeom>
          <a:solidFill>
            <a:srgbClr val="92C1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inish">
            <a:extLst>
              <a:ext uri="{FF2B5EF4-FFF2-40B4-BE49-F238E27FC236}">
                <a16:creationId xmlns:a16="http://schemas.microsoft.com/office/drawing/2014/main" id="{742B440D-A755-49C2-9A44-CAB9EACEED16}"/>
              </a:ext>
            </a:extLst>
          </p:cNvPr>
          <p:cNvSpPr/>
          <p:nvPr/>
        </p:nvSpPr>
        <p:spPr>
          <a:xfrm>
            <a:off x="3194238" y="2749410"/>
            <a:ext cx="251670" cy="251670"/>
          </a:xfrm>
          <a:prstGeom prst="ellipse">
            <a:avLst/>
          </a:prstGeom>
          <a:solidFill>
            <a:srgbClr val="BE09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 descr="A close up of a logo&#10;&#10;Description automatically generated">
            <a:extLst>
              <a:ext uri="{FF2B5EF4-FFF2-40B4-BE49-F238E27FC236}">
                <a16:creationId xmlns:a16="http://schemas.microsoft.com/office/drawing/2014/main" id="{14133F44-8797-476C-BA0B-F13AF94DF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234" y="1582781"/>
            <a:ext cx="1292464" cy="1292464"/>
          </a:xfrm>
          <a:prstGeom prst="rect">
            <a:avLst/>
          </a:prstGeom>
        </p:spPr>
      </p:pic>
      <p:sp>
        <p:nvSpPr>
          <p:cNvPr id="18" name="Title 20">
            <a:extLst>
              <a:ext uri="{FF2B5EF4-FFF2-40B4-BE49-F238E27FC236}">
                <a16:creationId xmlns:a16="http://schemas.microsoft.com/office/drawing/2014/main" id="{8483F675-318F-450A-9968-0E83C40C4283}"/>
              </a:ext>
            </a:extLst>
          </p:cNvPr>
          <p:cNvSpPr txBox="1">
            <a:spLocks/>
          </p:cNvSpPr>
          <p:nvPr/>
        </p:nvSpPr>
        <p:spPr>
          <a:xfrm>
            <a:off x="457198" y="5426253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marL="228600" lvl="0" indent="-114300" algn="ctr">
              <a:spcBef>
                <a:spcPts val="0"/>
              </a:spcBef>
            </a:pPr>
            <a:r>
              <a:rPr lang="en-US" sz="1800" b="0" dirty="0">
                <a:solidFill>
                  <a:schemeClr val="tx1"/>
                </a:solidFill>
              </a:rPr>
              <a:t>Can you draw it with your finger?</a:t>
            </a:r>
            <a:endParaRPr lang="en-US" sz="1800" b="0" dirty="0">
              <a:solidFill>
                <a:schemeClr val="tx1"/>
              </a:solidFill>
              <a:sym typeface="NTR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EC80BA24-D0C1-4C61-AD35-8DEDDF922E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861" y="1724919"/>
            <a:ext cx="1292464" cy="1292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761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11111E-6 C 0.00018 0.08611 0.00018 0.17222 0.00035 0.25857 L -0.08489 -0.00116 L 0.07761 0.00208 " pathEditMode="relative" rAng="0" ptsTypes="AAAA">
                                      <p:cBhvr>
                                        <p:cTn id="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5" y="1287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7.40741E-7 L -0.00243 0.225 C -0.00208 0.22685 -0.00173 0.22893 -0.00139 0.23079 C -0.00139 0.23148 -0.00121 0.23218 -0.00104 0.23264 C -0.00052 0.23356 -2.77778E-6 0.23403 0.00052 0.23472 C 0.00087 0.23518 0.00104 0.23611 0.00139 0.23657 C 0.00243 0.23773 0.00365 0.23819 0.00434 0.23935 C 0.00486 0.23981 0.00538 0.24051 0.00591 0.2412 C 0.00625 0.2419 0.00643 0.24259 0.00677 0.24305 C 0.00729 0.24352 0.00782 0.24352 0.00834 0.24375 C 0.00886 0.24421 0.0092 0.24468 0.00973 0.24514 C 0.01198 0.2463 0.01233 0.24606 0.01424 0.24699 C 0.01493 0.24745 0.0158 0.24815 0.01667 0.24838 C 0.01754 0.24861 0.01858 0.24884 0.01962 0.24907 C 0.02032 0.2493 0.02118 0.24954 0.02205 0.24977 C 0.02604 0.24954 0.03021 0.24954 0.0342 0.24907 C 0.0349 0.24884 0.03542 0.24815 0.03611 0.24768 C 0.03716 0.24722 0.03802 0.24676 0.03907 0.2463 C 0.03959 0.2463 0.04011 0.24606 0.04063 0.24583 C 0.04254 0.24398 0.0415 0.24468 0.04393 0.24375 C 0.04462 0.24305 0.04514 0.24236 0.04584 0.2419 C 0.04636 0.24143 0.04688 0.24143 0.0474 0.2412 C 0.04792 0.24074 0.04844 0.24028 0.04879 0.23981 C 0.04913 0.23935 0.04931 0.23843 0.04983 0.23796 C 0.05018 0.2375 0.05087 0.23773 0.05122 0.23727 C 0.05243 0.23588 0.05313 0.2338 0.05382 0.23218 L -0.04288 0.07731 L 0.05226 0.06875 " pathEditMode="relative" rAng="0" ptsTypes="AAAAAAAAAAAAAAAAAAAAAAAAAAAA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" y="124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Letter T Sounds like This…</a:t>
            </a:r>
            <a:endParaRPr lang="en-GB" dirty="0"/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95DB083-03DC-4057-B00A-7970D694A37C}"/>
              </a:ext>
            </a:extLst>
          </p:cNvPr>
          <p:cNvSpPr txBox="1">
            <a:spLocks/>
          </p:cNvSpPr>
          <p:nvPr/>
        </p:nvSpPr>
        <p:spPr>
          <a:xfrm>
            <a:off x="457198" y="1473201"/>
            <a:ext cx="8220075" cy="994306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pPr marL="114300" algn="ctr"/>
            <a:r>
              <a:rPr lang="en-AU" dirty="0"/>
              <a:t>T, T, T</a:t>
            </a: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10F9C829-A6C8-4C15-8C0B-3B95781E7A4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7344" y="2159719"/>
            <a:ext cx="6046496" cy="446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992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A3DF6E-6206-4375-B494-73382F84F7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It Can Also Look like This…</a:t>
            </a:r>
            <a:endParaRPr lang="en-GB" dirty="0"/>
          </a:p>
        </p:txBody>
      </p:sp>
      <p:pic>
        <p:nvPicPr>
          <p:cNvPr id="5" name="Picture 4" descr="A picture containing dark&#10;&#10;Description automatically generated">
            <a:extLst>
              <a:ext uri="{FF2B5EF4-FFF2-40B4-BE49-F238E27FC236}">
                <a16:creationId xmlns:a16="http://schemas.microsoft.com/office/drawing/2014/main" id="{599896C5-21DE-473D-9301-7B4FCC6A8C6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4804" y="4110383"/>
            <a:ext cx="2856942" cy="2856942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27666FA6-27F4-44CE-B14A-95B55C3159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5576" y="-106672"/>
            <a:ext cx="2773683" cy="3922999"/>
          </a:xfrm>
          <a:prstGeom prst="rect">
            <a:avLst/>
          </a:prstGeom>
        </p:spPr>
      </p:pic>
      <p:pic>
        <p:nvPicPr>
          <p:cNvPr id="11" name="Picture 10" descr="A picture containing building, brick, sitting, wooden&#10;&#10;Description automatically generated">
            <a:extLst>
              <a:ext uri="{FF2B5EF4-FFF2-40B4-BE49-F238E27FC236}">
                <a16:creationId xmlns:a16="http://schemas.microsoft.com/office/drawing/2014/main" id="{8BC99198-3160-4162-B6C1-B9A804A70E2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987" y="1609406"/>
            <a:ext cx="1637635" cy="1819594"/>
          </a:xfrm>
          <a:prstGeom prst="rect">
            <a:avLst/>
          </a:prstGeom>
        </p:spPr>
      </p:pic>
      <p:pic>
        <p:nvPicPr>
          <p:cNvPr id="14" name="Picture 13" descr="A close up of a logo&#10;&#10;Description automatically generated">
            <a:extLst>
              <a:ext uri="{FF2B5EF4-FFF2-40B4-BE49-F238E27FC236}">
                <a16:creationId xmlns:a16="http://schemas.microsoft.com/office/drawing/2014/main" id="{A6B3019D-8853-4256-A716-152DBF779E4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9778" y="3925229"/>
            <a:ext cx="2192330" cy="2192330"/>
          </a:xfrm>
          <a:prstGeom prst="rect">
            <a:avLst/>
          </a:prstGeom>
        </p:spPr>
      </p:pic>
      <p:pic>
        <p:nvPicPr>
          <p:cNvPr id="16" name="Picture 15" descr="A flat screen television&#10;&#10;Description automatically generated">
            <a:extLst>
              <a:ext uri="{FF2B5EF4-FFF2-40B4-BE49-F238E27FC236}">
                <a16:creationId xmlns:a16="http://schemas.microsoft.com/office/drawing/2014/main" id="{C886DD8A-6F62-423D-BD14-9C1454E24F7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375" y="3642200"/>
            <a:ext cx="1832847" cy="2443796"/>
          </a:xfrm>
          <a:prstGeom prst="rect">
            <a:avLst/>
          </a:prstGeom>
        </p:spPr>
      </p:pic>
      <p:pic>
        <p:nvPicPr>
          <p:cNvPr id="19" name="Picture 18" descr="A close up of a logo&#10;&#10;Description automatically generated">
            <a:extLst>
              <a:ext uri="{FF2B5EF4-FFF2-40B4-BE49-F238E27FC236}">
                <a16:creationId xmlns:a16="http://schemas.microsoft.com/office/drawing/2014/main" id="{FF6134A0-6191-469A-87D6-62E9549F028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974" y="1767257"/>
            <a:ext cx="2524602" cy="2542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079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B9E21-EF76-4434-A304-CF34983BE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15814" y="478895"/>
            <a:ext cx="11766100" cy="994306"/>
          </a:xfrm>
        </p:spPr>
        <p:txBody>
          <a:bodyPr/>
          <a:lstStyle/>
          <a:p>
            <a:pPr algn="ctr"/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600" dirty="0">
                <a:latin typeface="+mn-lt"/>
              </a:rPr>
              <a:t>T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600" dirty="0">
                <a:latin typeface="+mn-lt"/>
              </a:rPr>
              <a:t>S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tart with T Are…</a:t>
            </a:r>
            <a:endParaRPr lang="en-GB" sz="3600" dirty="0">
              <a:latin typeface="+mn-lt"/>
            </a:endParaRPr>
          </a:p>
        </p:txBody>
      </p:sp>
      <p:pic>
        <p:nvPicPr>
          <p:cNvPr id="5" name="Picture 4" descr="A tent in a forest&#10;&#10;Description automatically generated">
            <a:extLst>
              <a:ext uri="{FF2B5EF4-FFF2-40B4-BE49-F238E27FC236}">
                <a16:creationId xmlns:a16="http://schemas.microsoft.com/office/drawing/2014/main" id="{899594AB-D04A-44BC-B9C7-05792226AFA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2501" y="1425433"/>
            <a:ext cx="2884227" cy="2163170"/>
          </a:xfrm>
          <a:prstGeom prst="rect">
            <a:avLst/>
          </a:prstGeom>
        </p:spPr>
      </p:pic>
      <p:pic>
        <p:nvPicPr>
          <p:cNvPr id="8" name="Picture 7" descr="A tiger lying in the dirt&#10;&#10;Description automatically generated">
            <a:extLst>
              <a:ext uri="{FF2B5EF4-FFF2-40B4-BE49-F238E27FC236}">
                <a16:creationId xmlns:a16="http://schemas.microsoft.com/office/drawing/2014/main" id="{0579219D-1467-4D4A-ADDF-23A77A970E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661" y="1916753"/>
            <a:ext cx="2347859" cy="2935026"/>
          </a:xfrm>
          <a:prstGeom prst="rect">
            <a:avLst/>
          </a:prstGeom>
        </p:spPr>
      </p:pic>
      <p:pic>
        <p:nvPicPr>
          <p:cNvPr id="11" name="Picture 10" descr="A turtle on a blue surface&#10;&#10;Description automatically generated">
            <a:extLst>
              <a:ext uri="{FF2B5EF4-FFF2-40B4-BE49-F238E27FC236}">
                <a16:creationId xmlns:a16="http://schemas.microsoft.com/office/drawing/2014/main" id="{C7B776CA-CC9D-4E66-8B3E-E0288C21BCA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7434" y="3779672"/>
            <a:ext cx="3229969" cy="2422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75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FB9E21-EF76-4434-A304-CF34983BE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315814" y="478895"/>
            <a:ext cx="11766100" cy="994306"/>
          </a:xfrm>
        </p:spPr>
        <p:txBody>
          <a:bodyPr/>
          <a:lstStyle/>
          <a:p>
            <a:pPr algn="ctr"/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Some Things </a:t>
            </a:r>
            <a:r>
              <a:rPr lang="en-AU" sz="3600" dirty="0">
                <a:latin typeface="+mn-lt"/>
              </a:rPr>
              <a:t>T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hat </a:t>
            </a:r>
            <a:r>
              <a:rPr lang="en-AU" sz="3600" dirty="0">
                <a:latin typeface="+mn-lt"/>
              </a:rPr>
              <a:t>S</a:t>
            </a:r>
            <a:r>
              <a:rPr lang="en-AU" sz="3600" dirty="0">
                <a:latin typeface="+mn-lt"/>
                <a:ea typeface="Arial"/>
                <a:cs typeface="Arial"/>
                <a:sym typeface="Arial"/>
              </a:rPr>
              <a:t>tart with T Are…</a:t>
            </a:r>
            <a:endParaRPr lang="en-GB" sz="3600" dirty="0">
              <a:latin typeface="+mn-lt"/>
            </a:endParaRPr>
          </a:p>
        </p:txBody>
      </p:sp>
      <p:pic>
        <p:nvPicPr>
          <p:cNvPr id="4" name="Picture 3" descr="A large green field with trees in the background&#10;&#10;Description automatically generated">
            <a:extLst>
              <a:ext uri="{FF2B5EF4-FFF2-40B4-BE49-F238E27FC236}">
                <a16:creationId xmlns:a16="http://schemas.microsoft.com/office/drawing/2014/main" id="{543F2AA7-EE0E-4001-84E9-D2D3270676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430" y="1473201"/>
            <a:ext cx="3423246" cy="2267345"/>
          </a:xfrm>
          <a:prstGeom prst="rect">
            <a:avLst/>
          </a:prstGeom>
        </p:spPr>
      </p:pic>
      <p:pic>
        <p:nvPicPr>
          <p:cNvPr id="7" name="Picture 6" descr="A large long train on a track&#10;&#10;Description automatically generated">
            <a:extLst>
              <a:ext uri="{FF2B5EF4-FFF2-40B4-BE49-F238E27FC236}">
                <a16:creationId xmlns:a16="http://schemas.microsoft.com/office/drawing/2014/main" id="{EC3B6060-C762-4326-86BB-0D55783048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3905" y="2023962"/>
            <a:ext cx="2574877" cy="3433168"/>
          </a:xfrm>
          <a:prstGeom prst="rect">
            <a:avLst/>
          </a:prstGeom>
        </p:spPr>
      </p:pic>
      <p:pic>
        <p:nvPicPr>
          <p:cNvPr id="10" name="Picture 9" descr="A living room filled with furniture and a flat screen tv&#10;&#10;Description automatically generated">
            <a:extLst>
              <a:ext uri="{FF2B5EF4-FFF2-40B4-BE49-F238E27FC236}">
                <a16:creationId xmlns:a16="http://schemas.microsoft.com/office/drawing/2014/main" id="{58F14574-8A63-4B91-8D9E-638AD965C1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25" b="23871"/>
          <a:stretch/>
        </p:blipFill>
        <p:spPr>
          <a:xfrm>
            <a:off x="2580544" y="3999965"/>
            <a:ext cx="2846715" cy="2188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3825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T?</a:t>
            </a:r>
            <a:endParaRPr lang="en-GB" dirty="0"/>
          </a:p>
        </p:txBody>
      </p:sp>
      <p:pic>
        <p:nvPicPr>
          <p:cNvPr id="12" name="teapot">
            <a:extLst>
              <a:ext uri="{FF2B5EF4-FFF2-40B4-BE49-F238E27FC236}">
                <a16:creationId xmlns:a16="http://schemas.microsoft.com/office/drawing/2014/main" id="{E6B35D61-73B8-4D67-9DF9-71DF1EDA46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30622" y="2693159"/>
            <a:ext cx="3219957" cy="2019707"/>
          </a:xfrm>
          <a:prstGeom prst="rect">
            <a:avLst/>
          </a:prstGeom>
        </p:spPr>
      </p:pic>
      <p:pic>
        <p:nvPicPr>
          <p:cNvPr id="14" name="cat">
            <a:extLst>
              <a:ext uri="{FF2B5EF4-FFF2-40B4-BE49-F238E27FC236}">
                <a16:creationId xmlns:a16="http://schemas.microsoft.com/office/drawing/2014/main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67404" y="2124186"/>
            <a:ext cx="2121002" cy="2864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183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T?</a:t>
            </a:r>
            <a:endParaRPr lang="en-GB" dirty="0"/>
          </a:p>
        </p:txBody>
      </p:sp>
      <p:pic>
        <p:nvPicPr>
          <p:cNvPr id="14" name="helicopter">
            <a:extLst>
              <a:ext uri="{FF2B5EF4-FFF2-40B4-BE49-F238E27FC236}">
                <a16:creationId xmlns:a16="http://schemas.microsoft.com/office/drawing/2014/main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51399" y="2617266"/>
            <a:ext cx="3414804" cy="2230594"/>
          </a:xfrm>
          <a:prstGeom prst="rect">
            <a:avLst/>
          </a:prstGeom>
          <a:noFill/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C4C727FB-4DC8-44C1-9C83-4195CBA5D769}"/>
              </a:ext>
            </a:extLst>
          </p:cNvPr>
          <p:cNvGrpSpPr/>
          <p:nvPr/>
        </p:nvGrpSpPr>
        <p:grpSpPr>
          <a:xfrm>
            <a:off x="1017504" y="2228552"/>
            <a:ext cx="2460168" cy="3095785"/>
            <a:chOff x="1012954" y="2519705"/>
            <a:chExt cx="2460168" cy="3095785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E05D7378-EF58-4807-A34C-793127B57AA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722182" flipH="1">
              <a:off x="2243532" y="4172754"/>
              <a:ext cx="1147661" cy="1442736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77B8F877-FEA9-4BD4-A604-CDBE55E14E0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20065407" flipH="1">
              <a:off x="1012954" y="3319764"/>
              <a:ext cx="1147661" cy="1442736"/>
            </a:xfrm>
            <a:prstGeom prst="rect">
              <a:avLst/>
            </a:prstGeom>
          </p:spPr>
        </p:pic>
        <p:pic>
          <p:nvPicPr>
            <p:cNvPr id="12" name="worm">
              <a:extLst>
                <a:ext uri="{FF2B5EF4-FFF2-40B4-BE49-F238E27FC236}">
                  <a16:creationId xmlns:a16="http://schemas.microsoft.com/office/drawing/2014/main" id="{E6B35D61-73B8-4D67-9DF9-71DF1EDA46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 rot="697689">
              <a:off x="2272497" y="2519705"/>
              <a:ext cx="1200625" cy="150931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8528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T?</a:t>
            </a:r>
            <a:endParaRPr lang="en-GB" dirty="0"/>
          </a:p>
        </p:txBody>
      </p:sp>
      <p:pic>
        <p:nvPicPr>
          <p:cNvPr id="12" name="winter">
            <a:extLst>
              <a:ext uri="{FF2B5EF4-FFF2-40B4-BE49-F238E27FC236}">
                <a16:creationId xmlns:a16="http://schemas.microsoft.com/office/drawing/2014/main" id="{E6B35D61-73B8-4D67-9DF9-71DF1EDA469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20612387">
            <a:off x="5638871" y="2310333"/>
            <a:ext cx="2042727" cy="2635579"/>
          </a:xfrm>
          <a:prstGeom prst="rect">
            <a:avLst/>
          </a:prstGeom>
        </p:spPr>
      </p:pic>
      <p:pic>
        <p:nvPicPr>
          <p:cNvPr id="14" name="boat">
            <a:extLst>
              <a:ext uri="{FF2B5EF4-FFF2-40B4-BE49-F238E27FC236}">
                <a16:creationId xmlns:a16="http://schemas.microsoft.com/office/drawing/2014/main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5687" y="1873539"/>
            <a:ext cx="2238884" cy="37028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319134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B3CAB-BD65-4AC1-9753-8046FE1251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Which of These Start with T?</a:t>
            </a:r>
            <a:endParaRPr lang="en-GB" dirty="0"/>
          </a:p>
        </p:txBody>
      </p:sp>
      <p:pic>
        <p:nvPicPr>
          <p:cNvPr id="14" name="turtle">
            <a:extLst>
              <a:ext uri="{FF2B5EF4-FFF2-40B4-BE49-F238E27FC236}">
                <a16:creationId xmlns:a16="http://schemas.microsoft.com/office/drawing/2014/main" id="{0E9BEA9A-C16F-4C4B-84B1-69182C35299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106122" y="2574875"/>
            <a:ext cx="3299281" cy="2192291"/>
          </a:xfrm>
          <a:prstGeom prst="rect">
            <a:avLst/>
          </a:prstGeom>
          <a:noFill/>
        </p:spPr>
      </p:pic>
      <p:pic>
        <p:nvPicPr>
          <p:cNvPr id="12" name="window">
            <a:extLst>
              <a:ext uri="{FF2B5EF4-FFF2-40B4-BE49-F238E27FC236}">
                <a16:creationId xmlns:a16="http://schemas.microsoft.com/office/drawing/2014/main" id="{E6B35D61-73B8-4D67-9DF9-71DF1EDA469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79311" y="2893324"/>
            <a:ext cx="2647064" cy="17879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/>
        </p:spPr>
      </p:pic>
    </p:spTree>
    <p:extLst>
      <p:ext uri="{BB962C8B-B14F-4D97-AF65-F5344CB8AC3E}">
        <p14:creationId xmlns:p14="http://schemas.microsoft.com/office/powerpoint/2010/main" val="72330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2"/>
            <a:extLst>
              <a:ext uri="{FF2B5EF4-FFF2-40B4-BE49-F238E27FC236}">
                <a16:creationId xmlns:a16="http://schemas.microsoft.com/office/drawing/2014/main" id="{8DEEC6D1-4056-4F8D-A140-6EDBAB7016CC}"/>
              </a:ext>
            </a:extLst>
          </p:cNvPr>
          <p:cNvSpPr/>
          <p:nvPr/>
        </p:nvSpPr>
        <p:spPr>
          <a:xfrm>
            <a:off x="3926114" y="2989943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2"/>
            <a:extLst>
              <a:ext uri="{FF2B5EF4-FFF2-40B4-BE49-F238E27FC236}">
                <a16:creationId xmlns:a16="http://schemas.microsoft.com/office/drawing/2014/main" id="{9123A7C5-1A9D-4712-AC71-475C5A842DF7}"/>
              </a:ext>
            </a:extLst>
          </p:cNvPr>
          <p:cNvSpPr/>
          <p:nvPr/>
        </p:nvSpPr>
        <p:spPr>
          <a:xfrm>
            <a:off x="3926114" y="2989943"/>
            <a:ext cx="1291772" cy="8781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</TotalTime>
  <Words>140</Words>
  <Application>Microsoft Office PowerPoint</Application>
  <PresentationFormat>On-screen Show (4:3)</PresentationFormat>
  <Paragraphs>28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NTR</vt:lpstr>
      <vt:lpstr>Arial</vt:lpstr>
      <vt:lpstr>Calibri</vt:lpstr>
      <vt:lpstr>Twinkl</vt:lpstr>
      <vt:lpstr>Office Theme</vt:lpstr>
      <vt:lpstr>PowerPoint Presentation</vt:lpstr>
      <vt:lpstr>The Letter T Looks like This…</vt:lpstr>
      <vt:lpstr>The Letter T Sounds like This…</vt:lpstr>
      <vt:lpstr>It Can Also Look like This…</vt:lpstr>
      <vt:lpstr>Some Things That Start with T Are…</vt:lpstr>
      <vt:lpstr>Some Things That Start with T Are…</vt:lpstr>
      <vt:lpstr>Which of These Start with T?</vt:lpstr>
      <vt:lpstr>Which of These Start with T?</vt:lpstr>
      <vt:lpstr>Which of These Start with T?</vt:lpstr>
      <vt:lpstr>Which of These Start with T?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Richard Wehli</dc:creator>
  <cp:lastModifiedBy>kate coleman</cp:lastModifiedBy>
  <cp:revision>62</cp:revision>
  <dcterms:created xsi:type="dcterms:W3CDTF">2020-07-02T08:50:28Z</dcterms:created>
  <dcterms:modified xsi:type="dcterms:W3CDTF">2021-09-20T09:18:53Z</dcterms:modified>
</cp:coreProperties>
</file>