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handoutMasterIdLst>
    <p:handoutMasterId r:id="rId12"/>
  </p:handoutMasterIdLst>
  <p:sldIdLst>
    <p:sldId id="256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58" r:id="rId11"/>
  </p:sldIdLst>
  <p:sldSz cx="9144000" cy="6858000" type="screen4x3"/>
  <p:notesSz cx="6858000" cy="9144000"/>
  <p:embeddedFontLst>
    <p:embeddedFont>
      <p:font typeface="Open Sans Light" panose="020B0306030504020204" pitchFamily="34" charset="0"/>
      <p:regular r:id="rId13"/>
      <p:italic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  <p:embeddedFont>
      <p:font typeface="Twinkl Light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59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488" userDrawn="1">
          <p15:clr>
            <a:srgbClr val="A4A3A4"/>
          </p15:clr>
        </p15:guide>
        <p15:guide id="4" pos="272" userDrawn="1">
          <p15:clr>
            <a:srgbClr val="A4A3A4"/>
          </p15:clr>
        </p15:guide>
        <p15:guide id="5" orient="horz" pos="2160" userDrawn="1">
          <p15:clr>
            <a:srgbClr val="A4A3A4"/>
          </p15:clr>
        </p15:guide>
        <p15:guide id="6" orient="horz" pos="4042" userDrawn="1">
          <p15:clr>
            <a:srgbClr val="A4A3A4"/>
          </p15:clr>
        </p15:guide>
        <p15:guide id="7" userDrawn="1">
          <p15:clr>
            <a:srgbClr val="A4A3A4"/>
          </p15:clr>
        </p15:guide>
        <p15:guide id="8" pos="5760" userDrawn="1">
          <p15:clr>
            <a:srgbClr val="A4A3A4"/>
          </p15:clr>
        </p15:guide>
        <p15:guide id="9" orient="horz" userDrawn="1">
          <p15:clr>
            <a:srgbClr val="A4A3A4"/>
          </p15:clr>
        </p15:guide>
        <p15:guide id="10" orient="horz" pos="4320" userDrawn="1">
          <p15:clr>
            <a:srgbClr val="A4A3A4"/>
          </p15:clr>
        </p15:guide>
        <p15:guide id="12" orient="horz" pos="686" userDrawn="1">
          <p15:clr>
            <a:srgbClr val="A4A3A4"/>
          </p15:clr>
        </p15:guide>
        <p15:guide id="13" orient="horz" pos="8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66D8B"/>
    <a:srgbClr val="9CE6FA"/>
    <a:srgbClr val="64D8F8"/>
    <a:srgbClr val="EFECED"/>
    <a:srgbClr val="CFF3FD"/>
    <a:srgbClr val="7FDFF9"/>
    <a:srgbClr val="089CC4"/>
    <a:srgbClr val="033745"/>
    <a:srgbClr val="E3F4F9"/>
    <a:srgbClr val="BEE4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9" autoAdjust="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1224" y="114"/>
      </p:cViewPr>
      <p:guideLst>
        <p:guide orient="horz" pos="459"/>
        <p:guide pos="2880"/>
        <p:guide pos="5488"/>
        <p:guide pos="272"/>
        <p:guide orient="horz" pos="2160"/>
        <p:guide orient="horz" pos="4042"/>
        <p:guide/>
        <p:guide pos="5760"/>
        <p:guide orient="horz"/>
        <p:guide orient="horz" pos="4320"/>
        <p:guide orient="horz" pos="686"/>
        <p:guide orient="horz" pos="86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90" d="100"/>
          <a:sy n="90" d="100"/>
        </p:scale>
        <p:origin x="369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3E23B0-7AFB-419F-88ED-9863E094EC0D}" type="datetimeFigureOut">
              <a:rPr lang="en-GB" smtClean="0"/>
              <a:t>17/12/2019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115618-F096-47F9-A2E0-5659E59688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62401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896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557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298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039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9456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% Whit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" y="0"/>
            <a:ext cx="91379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5605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0064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754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FC5A4305-8538-4AC5-A69B-BA0518FA21B2}" type="datetimeFigureOut">
              <a:rPr lang="en-GB"/>
              <a:pPr>
                <a:defRPr/>
              </a:pPr>
              <a:t>17/12/2019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7" r:id="rId2"/>
    <p:sldLayoutId id="2147483712" r:id="rId3"/>
    <p:sldLayoutId id="2147483713" r:id="rId4"/>
    <p:sldLayoutId id="2147483716" r:id="rId5"/>
    <p:sldLayoutId id="2147483714" r:id="rId6"/>
    <p:sldLayoutId id="2147483715" r:id="rId7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-english/keystage3-ks3-english-ks3/introduction-to-english-key-concepts-ks3-english-english-ks3-ks4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keystage3-ks3-english/keystage3-ks3-english-ks3/introduction-to-english-key-concepts-ks3-english-english-ks3-ks4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/>
          <p:cNvSpPr txBox="1">
            <a:spLocks/>
          </p:cNvSpPr>
          <p:nvPr/>
        </p:nvSpPr>
        <p:spPr bwMode="auto">
          <a:xfrm>
            <a:off x="1928485" y="2065210"/>
            <a:ext cx="5295656" cy="1742694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720000" tIns="360000" rIns="720000" bIns="360000">
            <a:sp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Aft>
                <a:spcPts val="1200"/>
              </a:spcAft>
            </a:pPr>
            <a:r>
              <a:rPr lang="en-GB" altLang="en-US" sz="2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 Introduction to…</a:t>
            </a:r>
            <a:endParaRPr lang="en-GB" altLang="en-US" sz="2800" dirty="0">
              <a:solidFill>
                <a:schemeClr val="bg1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 eaLnBrk="1" hangingPunct="1">
              <a:spcAft>
                <a:spcPts val="1200"/>
              </a:spcAft>
            </a:pPr>
            <a:r>
              <a:rPr lang="en-GB" altLang="en-US" sz="28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Anecdotes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2675396" y="2913929"/>
            <a:ext cx="368882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hlinkClick r:id="rId3"/>
          </p:cNvPr>
          <p:cNvSpPr/>
          <p:nvPr/>
        </p:nvSpPr>
        <p:spPr>
          <a:xfrm>
            <a:off x="3724275" y="5619750"/>
            <a:ext cx="1695450" cy="5810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 bwMode="auto">
          <a:xfrm>
            <a:off x="479426" y="1474977"/>
            <a:ext cx="8196263" cy="1633983"/>
          </a:xfrm>
          <a:prstGeom prst="roundRect">
            <a:avLst>
              <a:gd name="adj" fmla="val 0"/>
            </a:avLst>
          </a:prstGeom>
          <a:solidFill>
            <a:srgbClr val="E3F4F9">
              <a:alpha val="94902"/>
            </a:srgbClr>
          </a:solidFill>
          <a:ln w="2540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10" name="Rounded Rectangle 9"/>
          <p:cNvSpPr/>
          <p:nvPr/>
        </p:nvSpPr>
        <p:spPr bwMode="auto">
          <a:xfrm>
            <a:off x="479426" y="3315623"/>
            <a:ext cx="8196263" cy="2207353"/>
          </a:xfrm>
          <a:prstGeom prst="roundRect">
            <a:avLst>
              <a:gd name="adj" fmla="val 0"/>
            </a:avLst>
          </a:prstGeom>
          <a:solidFill>
            <a:srgbClr val="E3F4F9">
              <a:alpha val="95000"/>
            </a:srgbClr>
          </a:solidFill>
          <a:ln w="25400" cap="sq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  <a:latin typeface="Twinkl Light" pitchFamily="2" charset="0"/>
              </a:rPr>
              <a:t> </a:t>
            </a: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 bwMode="auto">
          <a:xfrm>
            <a:off x="684212" y="4159200"/>
            <a:ext cx="7775575" cy="1004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2286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marL="230400" indent="-230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understand what an anecdote is.</a:t>
            </a:r>
          </a:p>
          <a:p>
            <a:pPr marL="230400" indent="-230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identify the purposes of anecdotes.</a:t>
            </a:r>
          </a:p>
          <a:p>
            <a:pPr marL="230400" indent="-2304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alt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create my own anecdote.</a:t>
            </a:r>
          </a:p>
        </p:txBody>
      </p:sp>
      <p:sp>
        <p:nvSpPr>
          <p:cNvPr id="15" name="Content Placeholder 15"/>
          <p:cNvSpPr txBox="1">
            <a:spLocks/>
          </p:cNvSpPr>
          <p:nvPr/>
        </p:nvSpPr>
        <p:spPr bwMode="auto">
          <a:xfrm>
            <a:off x="479425" y="2339742"/>
            <a:ext cx="8196263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1pPr>
            <a:lvl2pPr marL="6858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lear Sans Light" panose="020B0303030202020304" pitchFamily="34" charset="0"/>
                <a:cs typeface="Arial" panose="020B0604020202020204" pitchFamily="34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en-GB" altLang="en-US" dirty="0">
                <a:solidFill>
                  <a:srgbClr val="1C1C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understand what an anecdote is and how it can </a:t>
            </a:r>
            <a:br>
              <a:rPr lang="en-GB" altLang="en-US" dirty="0">
                <a:solidFill>
                  <a:srgbClr val="1C1C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altLang="en-US" dirty="0">
                <a:solidFill>
                  <a:srgbClr val="1C1C1C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be used to enhance writing.</a:t>
            </a:r>
          </a:p>
        </p:txBody>
      </p:sp>
      <p:sp>
        <p:nvSpPr>
          <p:cNvPr id="16" name="Content Placeholder 15"/>
          <p:cNvSpPr txBox="1">
            <a:spLocks/>
          </p:cNvSpPr>
          <p:nvPr/>
        </p:nvSpPr>
        <p:spPr>
          <a:xfrm>
            <a:off x="479427" y="1569788"/>
            <a:ext cx="8196263" cy="696912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GB" sz="32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Learning Objective</a:t>
            </a:r>
          </a:p>
        </p:txBody>
      </p:sp>
      <p:sp>
        <p:nvSpPr>
          <p:cNvPr id="17" name="Content Placeholder 15"/>
          <p:cNvSpPr txBox="1">
            <a:spLocks/>
          </p:cNvSpPr>
          <p:nvPr/>
        </p:nvSpPr>
        <p:spPr>
          <a:xfrm>
            <a:off x="479427" y="3443536"/>
            <a:ext cx="8196263" cy="698500"/>
          </a:xfrm>
          <a:prstGeom prst="rect">
            <a:avLst/>
          </a:prstGeom>
          <a:noFill/>
          <a:ln w="25400">
            <a:noFill/>
          </a:ln>
        </p:spPr>
        <p:txBody>
          <a:bodyPr lIns="252000" tIns="216000" rIns="252000" bIns="180000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  <a:defRPr/>
            </a:pPr>
            <a:r>
              <a:rPr lang="en-GB" sz="32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Success Criteria</a:t>
            </a:r>
          </a:p>
        </p:txBody>
      </p:sp>
    </p:spTree>
    <p:extLst>
      <p:ext uri="{BB962C8B-B14F-4D97-AF65-F5344CB8AC3E}">
        <p14:creationId xmlns:p14="http://schemas.microsoft.com/office/powerpoint/2010/main" val="315429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0" y="603250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Tell Me a Story!</a:t>
            </a:r>
            <a:endParaRPr lang="en-GB" altLang="en-US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31800" y="1298622"/>
            <a:ext cx="8280400" cy="1754326"/>
          </a:xfrm>
          <a:prstGeom prst="rect">
            <a:avLst/>
          </a:prstGeom>
        </p:spPr>
        <p:txBody>
          <a:bodyPr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eaLnBrk="0" hangingPunct="0"/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With your partner, take it in turns to tell each other a short story about one of the following topics. You can each choose a different topic, but your story must be </a:t>
            </a:r>
            <a:r>
              <a:rPr lang="en-GB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true</a:t>
            </a:r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!</a:t>
            </a:r>
          </a:p>
          <a:p>
            <a:pPr algn="l" eaLnBrk="0" hangingPunct="0"/>
            <a:endParaRPr lang="en-GB" sz="18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 eaLnBrk="0" hangingPunct="0"/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Spend a maximum of two minutes telling your story. </a:t>
            </a:r>
            <a:b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Make it as entertaining as possible!</a:t>
            </a:r>
          </a:p>
        </p:txBody>
      </p:sp>
      <p:sp>
        <p:nvSpPr>
          <p:cNvPr id="4" name="Rectangle 3"/>
          <p:cNvSpPr/>
          <p:nvPr/>
        </p:nvSpPr>
        <p:spPr>
          <a:xfrm>
            <a:off x="998728" y="3735657"/>
            <a:ext cx="2960624" cy="369332"/>
          </a:xfrm>
          <a:prstGeom prst="rect">
            <a:avLst/>
          </a:prstGeom>
          <a:solidFill>
            <a:srgbClr val="033745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funny story about a pet.</a:t>
            </a:r>
          </a:p>
        </p:txBody>
      </p:sp>
      <p:sp>
        <p:nvSpPr>
          <p:cNvPr id="5" name="Rectangle 4"/>
          <p:cNvSpPr/>
          <p:nvPr/>
        </p:nvSpPr>
        <p:spPr>
          <a:xfrm>
            <a:off x="5193792" y="3429000"/>
            <a:ext cx="2960624" cy="923330"/>
          </a:xfrm>
          <a:prstGeom prst="rect">
            <a:avLst/>
          </a:prstGeom>
          <a:solidFill>
            <a:srgbClr val="089CC4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practical joke or trick you played or had played on you.</a:t>
            </a:r>
          </a:p>
        </p:txBody>
      </p:sp>
      <p:sp>
        <p:nvSpPr>
          <p:cNvPr id="6" name="Rectangle 5"/>
          <p:cNvSpPr/>
          <p:nvPr/>
        </p:nvSpPr>
        <p:spPr>
          <a:xfrm>
            <a:off x="5193791" y="5526363"/>
            <a:ext cx="2960625" cy="923330"/>
          </a:xfrm>
          <a:prstGeom prst="rect">
            <a:avLst/>
          </a:prstGeom>
          <a:solidFill>
            <a:srgbClr val="9CE6FA"/>
          </a:solidFill>
        </p:spPr>
        <p:txBody>
          <a:bodyPr wrap="square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happy memory with a grandparent, aunt, uncle or cousin.</a:t>
            </a:r>
          </a:p>
        </p:txBody>
      </p:sp>
      <p:sp>
        <p:nvSpPr>
          <p:cNvPr id="7" name="Rectangle 6"/>
          <p:cNvSpPr/>
          <p:nvPr/>
        </p:nvSpPr>
        <p:spPr>
          <a:xfrm>
            <a:off x="3091687" y="4616181"/>
            <a:ext cx="2960625" cy="646331"/>
          </a:xfrm>
          <a:prstGeom prst="rect">
            <a:avLst/>
          </a:prstGeom>
          <a:solidFill>
            <a:srgbClr val="066D8B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first time you tried a new food or drink.</a:t>
            </a:r>
          </a:p>
        </p:txBody>
      </p:sp>
      <p:sp>
        <p:nvSpPr>
          <p:cNvPr id="8" name="Rectangle 7"/>
          <p:cNvSpPr/>
          <p:nvPr/>
        </p:nvSpPr>
        <p:spPr>
          <a:xfrm>
            <a:off x="998727" y="5664862"/>
            <a:ext cx="2960625" cy="646331"/>
          </a:xfrm>
          <a:prstGeom prst="rect">
            <a:avLst/>
          </a:prstGeom>
          <a:solidFill>
            <a:srgbClr val="64D8F8"/>
          </a:solidFill>
        </p:spPr>
        <p:txBody>
          <a:bodyPr wrap="square">
            <a:spAutoFit/>
          </a:bodyPr>
          <a:lstStyle/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time when you were late for something.</a:t>
            </a:r>
          </a:p>
        </p:txBody>
      </p:sp>
    </p:spTree>
    <p:extLst>
      <p:ext uri="{BB962C8B-B14F-4D97-AF65-F5344CB8AC3E}">
        <p14:creationId xmlns:p14="http://schemas.microsoft.com/office/powerpoint/2010/main" val="148691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0" y="603250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Was That?</a:t>
            </a:r>
            <a:endParaRPr lang="en-GB" altLang="en-US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31800" y="1572942"/>
            <a:ext cx="8280400" cy="369332"/>
          </a:xfrm>
          <a:prstGeom prst="rect">
            <a:avLst/>
          </a:prstGeom>
        </p:spPr>
        <p:txBody>
          <a:bodyPr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eaLnBrk="0" hangingPunct="0"/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we call short stories like this?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2487168"/>
            <a:ext cx="6309360" cy="2423160"/>
          </a:xfrm>
          <a:prstGeom prst="rect">
            <a:avLst/>
          </a:prstGeom>
          <a:solidFill>
            <a:srgbClr val="066D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tIns="108000" rIns="180000" bIns="108000" rtlCol="0" anchor="ctr"/>
          <a:lstStyle/>
          <a:p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Key Terms</a:t>
            </a:r>
          </a:p>
          <a:p>
            <a:r>
              <a:rPr lang="en-GB" dirty="0"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Anecdote: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short, often humorous story inserted into a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wider narrative or conversation. Anecdotes are usually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told in the </a:t>
            </a: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past tense</a:t>
            </a: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as they are about past events,</a:t>
            </a:r>
          </a:p>
          <a:p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although they can sometimes be recounted in the</a:t>
            </a:r>
          </a:p>
          <a:p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present tense </a:t>
            </a: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give them a sense of immediacy.</a:t>
            </a:r>
          </a:p>
        </p:txBody>
      </p:sp>
    </p:spTree>
    <p:extLst>
      <p:ext uri="{BB962C8B-B14F-4D97-AF65-F5344CB8AC3E}">
        <p14:creationId xmlns:p14="http://schemas.microsoft.com/office/powerpoint/2010/main" val="164574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6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0" y="603250"/>
            <a:ext cx="5370809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What’s the Point?</a:t>
            </a:r>
            <a:endParaRPr lang="en-GB" altLang="en-US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31800" y="1298622"/>
            <a:ext cx="4487672" cy="4801314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0" hangingPunct="0"/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Anecdotes are often used within short stories, novels and plays. What do you think their purpose is?</a:t>
            </a:r>
          </a:p>
          <a:p>
            <a:pPr eaLnBrk="0" hangingPunct="0"/>
            <a:endParaRPr lang="en-GB" sz="18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0" hangingPunct="0"/>
            <a:r>
              <a:rPr lang="en-GB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What’s the point of an anecdote?</a:t>
            </a:r>
          </a:p>
          <a:p>
            <a:pPr eaLnBrk="0" hangingPunct="0"/>
            <a:endParaRPr lang="en-GB" sz="18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0" hangingPunct="0"/>
            <a:endParaRPr lang="en-GB" sz="1800" b="1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0" hangingPunct="0"/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Think</a:t>
            </a:r>
          </a:p>
          <a:p>
            <a:pPr eaLnBrk="0" hangingPunct="0"/>
            <a:endParaRPr lang="en-GB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0" hangingPunct="0"/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Pair</a:t>
            </a:r>
          </a:p>
          <a:p>
            <a:pPr eaLnBrk="0" hangingPunct="0"/>
            <a:endParaRPr lang="en-GB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eaLnBrk="0" hangingPunct="0"/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Share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0809" y="0"/>
            <a:ext cx="37731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32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0" y="603250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Did I Tell You About the Time When…?</a:t>
            </a:r>
            <a:endParaRPr lang="en-GB" altLang="en-US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31800" y="1298622"/>
            <a:ext cx="8280400" cy="646331"/>
          </a:xfrm>
          <a:prstGeom prst="rect">
            <a:avLst/>
          </a:prstGeom>
        </p:spPr>
        <p:txBody>
          <a:bodyPr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eaLnBrk="0" hangingPunct="0"/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 anecdote can be a useful device for a writer. Here’s some of the ways anecdotes can enhance your writing:</a:t>
            </a:r>
          </a:p>
        </p:txBody>
      </p:sp>
      <p:sp>
        <p:nvSpPr>
          <p:cNvPr id="4" name="Rectangle 3"/>
          <p:cNvSpPr/>
          <p:nvPr/>
        </p:nvSpPr>
        <p:spPr>
          <a:xfrm>
            <a:off x="1491488" y="2779098"/>
            <a:ext cx="6161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Adding humour</a:t>
            </a:r>
          </a:p>
          <a:p>
            <a:pPr algn="ctr"/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Anecdotes can be funny - in fact, comedians use anecdotes all the time! Sometimes stories need a light-hearted diversion. Anecdotes can do this – a quick aside from the main narrative can ease the tension or sadness in a piece.</a:t>
            </a:r>
          </a:p>
        </p:txBody>
      </p:sp>
      <p:sp>
        <p:nvSpPr>
          <p:cNvPr id="5" name="Rectangle 4"/>
          <p:cNvSpPr/>
          <p:nvPr/>
        </p:nvSpPr>
        <p:spPr>
          <a:xfrm>
            <a:off x="1491488" y="2779098"/>
            <a:ext cx="6161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Giving backstory</a:t>
            </a:r>
          </a:p>
          <a:p>
            <a:pPr algn="ctr"/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Providing detail about a character’s past can be tricky – if you tell the reader everything at the beginning, it can take too long to get to the action. Including an anecdote with some vital backstory can be a great way of keeping the reader hooked!</a:t>
            </a:r>
          </a:p>
        </p:txBody>
      </p:sp>
      <p:sp>
        <p:nvSpPr>
          <p:cNvPr id="6" name="Rectangle 5"/>
          <p:cNvSpPr/>
          <p:nvPr/>
        </p:nvSpPr>
        <p:spPr>
          <a:xfrm>
            <a:off x="1491488" y="2779098"/>
            <a:ext cx="6161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Inserting a parable</a:t>
            </a:r>
          </a:p>
          <a:p>
            <a:pPr algn="ctr"/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There are times when there’s a moral or lesson a character in a story needs to learn. Rather than just stating the moral, a writer can use an anecdote as a </a:t>
            </a:r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parable</a:t>
            </a:r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– a simple story conveying a message – to get their point across.</a:t>
            </a:r>
          </a:p>
        </p:txBody>
      </p:sp>
      <p:sp>
        <p:nvSpPr>
          <p:cNvPr id="8" name="Rectangle 7"/>
          <p:cNvSpPr/>
          <p:nvPr/>
        </p:nvSpPr>
        <p:spPr>
          <a:xfrm>
            <a:off x="1491488" y="2779098"/>
            <a:ext cx="61610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Imparting a warning</a:t>
            </a:r>
          </a:p>
          <a:p>
            <a:pPr algn="ctr"/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If a character in a story is about to do something silly or dangerous, another character might use an anecdote to explain why it’s not a great idea. By giving their own experience, they’re warning them of what lies ahead.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51280" y="2779098"/>
            <a:ext cx="61610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Creating intrigue</a:t>
            </a:r>
          </a:p>
          <a:p>
            <a:pPr algn="ctr"/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 well-placed anecdote can add mystery to a story. An anecdote about a character can sometimes add suspense and set up more questions about them, encouraging us to read on!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03680" y="2779098"/>
            <a:ext cx="61610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Persuading the reader</a:t>
            </a:r>
          </a:p>
          <a:p>
            <a:pPr algn="ctr"/>
            <a:r>
              <a:rPr lang="en-GB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 non-fiction writing, a well-placed anecdote can help to persuade the reader to a point of view. The introduction of personal detail among facts can create a feeling of empathy in the reader.</a:t>
            </a:r>
          </a:p>
        </p:txBody>
      </p:sp>
    </p:spTree>
    <p:extLst>
      <p:ext uri="{BB962C8B-B14F-4D97-AF65-F5344CB8AC3E}">
        <p14:creationId xmlns:p14="http://schemas.microsoft.com/office/powerpoint/2010/main" val="113551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  <p:bldP spid="6" grpId="1"/>
      <p:bldP spid="8" grpId="0"/>
      <p:bldP spid="8" grpId="1"/>
      <p:bldP spid="10" grpId="0"/>
      <p:bldP spid="10" grpId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0" y="1834164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Identify</a:t>
            </a:r>
            <a:endParaRPr lang="en-GB" altLang="en-US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38528" y="2694128"/>
            <a:ext cx="5266944" cy="1323439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eaLnBrk="0" hangingPunct="0"/>
            <a:r>
              <a:rPr lang="en-GB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You’re now going to look at some short extracts from works of literature. Each one includes an anecdote. Can you explain the purpose of the anecdotes used?</a:t>
            </a:r>
          </a:p>
        </p:txBody>
      </p:sp>
    </p:spTree>
    <p:extLst>
      <p:ext uri="{BB962C8B-B14F-4D97-AF65-F5344CB8AC3E}">
        <p14:creationId xmlns:p14="http://schemas.microsoft.com/office/powerpoint/2010/main" val="4123346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0" y="603250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Pick a Task!</a:t>
            </a:r>
            <a:endParaRPr lang="en-GB" altLang="en-US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572000" y="1298622"/>
            <a:ext cx="3968496" cy="4524315"/>
          </a:xfrm>
          <a:prstGeom prst="rect">
            <a:avLst/>
          </a:prstGeom>
        </p:spPr>
        <p:txBody>
          <a:bodyPr wrap="square"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Read the following introduction, </a:t>
            </a:r>
            <a:b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then pick one of the tasks below to continue the story.</a:t>
            </a:r>
          </a:p>
          <a:p>
            <a:pPr algn="l"/>
            <a:endParaRPr lang="en-GB" altLang="en-US" sz="18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/>
            <a:r>
              <a:rPr lang="en-GB" altLang="en-US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Bronze:</a:t>
            </a:r>
          </a:p>
          <a:p>
            <a:pPr algn="l"/>
            <a: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Continue the story with an anecdote from Paul about his past.</a:t>
            </a:r>
          </a:p>
          <a:p>
            <a:pPr algn="l"/>
            <a:endParaRPr lang="en-GB" altLang="en-US" sz="18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/>
            <a:r>
              <a:rPr lang="en-GB" altLang="en-US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Silver:</a:t>
            </a:r>
          </a:p>
          <a:p>
            <a:pPr algn="l"/>
            <a: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Continue the story with an anecdote from either Paul or Mr Aziz to alleviate the tension in the scene.</a:t>
            </a:r>
          </a:p>
          <a:p>
            <a:pPr algn="l"/>
            <a:endParaRPr lang="en-GB" altLang="en-US" sz="18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/>
            <a:r>
              <a:rPr lang="en-GB" altLang="en-US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Gold:</a:t>
            </a:r>
          </a:p>
          <a:p>
            <a:pPr algn="l"/>
            <a: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Continue the story with an anecdote from Mr Aziz which acts as a parable.</a:t>
            </a:r>
          </a:p>
        </p:txBody>
      </p:sp>
      <p:sp>
        <p:nvSpPr>
          <p:cNvPr id="4" name="Rectangle 3"/>
          <p:cNvSpPr/>
          <p:nvPr/>
        </p:nvSpPr>
        <p:spPr>
          <a:xfrm>
            <a:off x="685800" y="1512732"/>
            <a:ext cx="3575304" cy="4096094"/>
          </a:xfrm>
          <a:prstGeom prst="rect">
            <a:avLst/>
          </a:prstGeom>
          <a:solidFill>
            <a:srgbClr val="066D8B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144000" tIns="108000" rIns="144000" bIns="108000">
            <a:spAutoFit/>
          </a:bodyPr>
          <a:lstStyle/>
          <a:p>
            <a:r>
              <a:rPr lang="en-GB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class held their breath. Everyone looked at Paul.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“Did you steal the money, Paul?” asked Mr Aziz.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Paul nodded.</a:t>
            </a:r>
          </a:p>
          <a:p>
            <a:endParaRPr lang="en-GB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n-GB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Mr Aziz sighed, and sat down heavily in his chair. “You know that the sanction for stealing is exclusion,” he said gravely. “I really don’t think you’ve left me any choice.”</a:t>
            </a:r>
          </a:p>
        </p:txBody>
      </p:sp>
    </p:spTree>
    <p:extLst>
      <p:ext uri="{BB962C8B-B14F-4D97-AF65-F5344CB8AC3E}">
        <p14:creationId xmlns:p14="http://schemas.microsoft.com/office/powerpoint/2010/main" val="39992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 bwMode="auto">
          <a:xfrm>
            <a:off x="0" y="603250"/>
            <a:ext cx="9144000" cy="6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n-GB" sz="3600" b="1" dirty="0">
                <a:solidFill>
                  <a:srgbClr val="066D8B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Summarise!</a:t>
            </a:r>
            <a:endParaRPr lang="en-GB" altLang="en-US" sz="3600" b="1" dirty="0">
              <a:solidFill>
                <a:srgbClr val="066D8B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431800" y="1298622"/>
            <a:ext cx="8280400" cy="3139321"/>
          </a:xfrm>
          <a:prstGeom prst="rect">
            <a:avLst/>
          </a:prstGeom>
        </p:spPr>
        <p:txBody>
          <a:bodyPr lIns="0" rIns="0">
            <a:sp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eaLnBrk="0" hangingPunct="0"/>
            <a:r>
              <a:rPr lang="en-GB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Choose one of the tasks below:</a:t>
            </a:r>
          </a:p>
          <a:p>
            <a:pPr algn="l" eaLnBrk="0" hangingPunct="0"/>
            <a:endParaRPr lang="en-GB" sz="18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/>
            <a:r>
              <a:rPr lang="en-GB" altLang="en-US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Bronze:</a:t>
            </a:r>
          </a:p>
          <a:p>
            <a:pPr algn="l"/>
            <a: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Write down five purposes of anecdotes.</a:t>
            </a:r>
          </a:p>
          <a:p>
            <a:pPr algn="l"/>
            <a:endParaRPr lang="en-GB" altLang="en-US" sz="18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/>
            <a:r>
              <a:rPr lang="en-GB" altLang="en-US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Silver:</a:t>
            </a:r>
          </a:p>
          <a:p>
            <a:pPr algn="l"/>
            <a: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Create an ANECDOTE acrostic, explaining what an anecdote is.</a:t>
            </a:r>
          </a:p>
          <a:p>
            <a:pPr algn="l"/>
            <a:endParaRPr lang="en-GB" altLang="en-US" sz="18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algn="l"/>
            <a:r>
              <a:rPr lang="en-GB" altLang="en-US" sz="18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Gold:</a:t>
            </a:r>
          </a:p>
          <a:p>
            <a:pPr algn="l"/>
            <a:r>
              <a:rPr lang="en-GB" altLang="en-US" sz="18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Write a paragraph explaining why you think anecdotes are an effective tool for a writer.</a:t>
            </a:r>
          </a:p>
        </p:txBody>
      </p:sp>
    </p:spTree>
    <p:extLst>
      <p:ext uri="{BB962C8B-B14F-4D97-AF65-F5344CB8AC3E}">
        <p14:creationId xmlns:p14="http://schemas.microsoft.com/office/powerpoint/2010/main" val="119839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/>
        </p:nvSpPr>
        <p:spPr>
          <a:xfrm>
            <a:off x="3848100" y="3138487"/>
            <a:ext cx="1695450" cy="5810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yond - English PowerPoint Template" id="{ACA42C8B-DBB5-4185-B61D-1A8787CB6DBE}" vid="{C4313BF8-EF07-4965-AE87-8AD72380980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Beyond - English PowerPoint Template</Template>
  <TotalTime>228</TotalTime>
  <Words>699</Words>
  <Application>Microsoft Office PowerPoint</Application>
  <PresentationFormat>On-screen Show (4:3)</PresentationFormat>
  <Paragraphs>84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Open Sans Light</vt:lpstr>
      <vt:lpstr>Open Sans</vt:lpstr>
      <vt:lpstr>Twinkl Light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Jade Pashley</dc:creator>
  <cp:lastModifiedBy>Jade Pashley</cp:lastModifiedBy>
  <cp:revision>8</cp:revision>
  <dcterms:created xsi:type="dcterms:W3CDTF">2019-12-10T12:52:13Z</dcterms:created>
  <dcterms:modified xsi:type="dcterms:W3CDTF">2019-12-17T11:54:56Z</dcterms:modified>
</cp:coreProperties>
</file>