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75" r:id="rId2"/>
    <p:sldId id="276" r:id="rId3"/>
    <p:sldId id="277" r:id="rId4"/>
    <p:sldId id="278" r:id="rId5"/>
    <p:sldId id="279" r:id="rId6"/>
    <p:sldId id="281" r:id="rId7"/>
    <p:sldId id="282" r:id="rId8"/>
    <p:sldId id="283" r:id="rId9"/>
    <p:sldId id="285" r:id="rId10"/>
    <p:sldId id="284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00A8E7"/>
    <a:srgbClr val="CA095B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478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Say the sound /m/ and have children repeat it back multiple times.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1449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Monkey, moon, map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3768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Milk, mop, money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1918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Pause briefly after the initial sound of each word to assist students to identify the sounds.</a:t>
            </a:r>
          </a:p>
          <a:p>
            <a:endParaRPr lang="en-AU" dirty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r>
              <a:rPr lang="en-A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Cat, monster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786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Mouse, tent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173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Mail box, shoe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2166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Fish, monkey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3330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twinkl.com.au/resources/australian-resources-eylf/australian-resources-eylf-literacy/australian-resources-eylf-literacy-readin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jpeg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m.au/resources/australian-resources-eylf/australian-resources-eylf-literacy/australian-resources-eylf-literacy-reading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hlinkClick r:id="rId2"/>
            <a:extLst>
              <a:ext uri="{FF2B5EF4-FFF2-40B4-BE49-F238E27FC236}">
                <a16:creationId xmlns:a16="http://schemas.microsoft.com/office/drawing/2014/main" id="{7BC7C5DE-C0C5-40F3-BD94-BCD14BB08273}"/>
              </a:ext>
            </a:extLst>
          </p:cNvPr>
          <p:cNvSpPr/>
          <p:nvPr/>
        </p:nvSpPr>
        <p:spPr>
          <a:xfrm>
            <a:off x="3926113" y="5390551"/>
            <a:ext cx="1291772" cy="878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FFF644-064F-40C4-9D2C-198B18E3CFAA}"/>
              </a:ext>
            </a:extLst>
          </p:cNvPr>
          <p:cNvSpPr txBox="1"/>
          <p:nvPr/>
        </p:nvSpPr>
        <p:spPr>
          <a:xfrm>
            <a:off x="3194049" y="2074334"/>
            <a:ext cx="275590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FC3487-74C1-4895-9CEF-CC0B99F197D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02535" y="2845791"/>
            <a:ext cx="1938929" cy="1831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91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281F8D6-3BC2-4CBF-A55A-226133C7B000}"/>
              </a:ext>
            </a:extLst>
          </p:cNvPr>
          <p:cNvSpPr txBox="1"/>
          <p:nvPr/>
        </p:nvSpPr>
        <p:spPr>
          <a:xfrm>
            <a:off x="5131839" y="1456615"/>
            <a:ext cx="244686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b="1" dirty="0"/>
              <a:t>m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1189E8-6DF4-43E7-83CF-8FC08E713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AU" dirty="0">
                <a:sym typeface="Arial"/>
              </a:rPr>
              <a:t>The Letter M Looks like This…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7B0A08-CC83-4D76-8880-8AA363E62134}"/>
              </a:ext>
            </a:extLst>
          </p:cNvPr>
          <p:cNvSpPr txBox="1"/>
          <p:nvPr/>
        </p:nvSpPr>
        <p:spPr>
          <a:xfrm>
            <a:off x="1380801" y="1443915"/>
            <a:ext cx="244686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b="1" dirty="0"/>
              <a:t>M</a:t>
            </a:r>
          </a:p>
        </p:txBody>
      </p:sp>
      <p:sp>
        <p:nvSpPr>
          <p:cNvPr id="12" name="Start">
            <a:extLst>
              <a:ext uri="{FF2B5EF4-FFF2-40B4-BE49-F238E27FC236}">
                <a16:creationId xmlns:a16="http://schemas.microsoft.com/office/drawing/2014/main" id="{7E55BB59-1381-47F5-8099-ACCD80F2EF35}"/>
              </a:ext>
            </a:extLst>
          </p:cNvPr>
          <p:cNvSpPr/>
          <p:nvPr/>
        </p:nvSpPr>
        <p:spPr>
          <a:xfrm>
            <a:off x="5308504" y="3113117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inish">
            <a:extLst>
              <a:ext uri="{FF2B5EF4-FFF2-40B4-BE49-F238E27FC236}">
                <a16:creationId xmlns:a16="http://schemas.microsoft.com/office/drawing/2014/main" id="{13C4B2D6-CFAE-4356-A0B2-81C9CD4F034B}"/>
              </a:ext>
            </a:extLst>
          </p:cNvPr>
          <p:cNvSpPr/>
          <p:nvPr/>
        </p:nvSpPr>
        <p:spPr>
          <a:xfrm>
            <a:off x="7351462" y="4227168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t">
            <a:extLst>
              <a:ext uri="{FF2B5EF4-FFF2-40B4-BE49-F238E27FC236}">
                <a16:creationId xmlns:a16="http://schemas.microsoft.com/office/drawing/2014/main" id="{32C1332E-10FA-4859-A3E1-A9AB996BF758}"/>
              </a:ext>
            </a:extLst>
          </p:cNvPr>
          <p:cNvSpPr/>
          <p:nvPr/>
        </p:nvSpPr>
        <p:spPr>
          <a:xfrm>
            <a:off x="1670351" y="2511117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inish">
            <a:extLst>
              <a:ext uri="{FF2B5EF4-FFF2-40B4-BE49-F238E27FC236}">
                <a16:creationId xmlns:a16="http://schemas.microsoft.com/office/drawing/2014/main" id="{742B440D-A755-49C2-9A44-CAB9EACEED16}"/>
              </a:ext>
            </a:extLst>
          </p:cNvPr>
          <p:cNvSpPr/>
          <p:nvPr/>
        </p:nvSpPr>
        <p:spPr>
          <a:xfrm>
            <a:off x="3279064" y="4180206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id="{14133F44-8797-476C-BA0B-F13AF94DF0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186" y="1345927"/>
            <a:ext cx="1292464" cy="1292464"/>
          </a:xfrm>
          <a:prstGeom prst="rect">
            <a:avLst/>
          </a:prstGeom>
        </p:spPr>
      </p:pic>
      <p:sp>
        <p:nvSpPr>
          <p:cNvPr id="18" name="Title 20">
            <a:extLst>
              <a:ext uri="{FF2B5EF4-FFF2-40B4-BE49-F238E27FC236}">
                <a16:creationId xmlns:a16="http://schemas.microsoft.com/office/drawing/2014/main" id="{8483F675-318F-450A-9968-0E83C40C4283}"/>
              </a:ext>
            </a:extLst>
          </p:cNvPr>
          <p:cNvSpPr txBox="1">
            <a:spLocks/>
          </p:cNvSpPr>
          <p:nvPr/>
        </p:nvSpPr>
        <p:spPr>
          <a:xfrm>
            <a:off x="457198" y="5426253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marL="228600" lvl="0" indent="-114300" algn="ctr">
              <a:spcBef>
                <a:spcPts val="0"/>
              </a:spcBef>
            </a:pPr>
            <a:r>
              <a:rPr lang="en-US" sz="1800" b="0" dirty="0">
                <a:solidFill>
                  <a:schemeClr val="tx1"/>
                </a:solidFill>
              </a:rPr>
              <a:t>Can you draw it with your finger?</a:t>
            </a:r>
            <a:endParaRPr lang="en-US" sz="1800" b="0" dirty="0">
              <a:solidFill>
                <a:schemeClr val="tx1"/>
              </a:solidFill>
              <a:sym typeface="NTR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EC80BA24-D0C1-4C61-AD35-8DEDDF922E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4339" y="1946488"/>
            <a:ext cx="1292464" cy="129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761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96296E-6 L -0.00434 0.25648 L 0.01806 -0.00254 L 0.08438 0.1757 L 0.17309 -0.00902 L 0.1776 0.24723 " pathEditMode="relative" rAng="0" ptsTypes="AAAAAA">
                                      <p:cBhvr>
                                        <p:cTn id="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63" y="1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38778E-17 L 8.33333E-7 0.175 L 0.01944 0.03449 C 0.02014 0.03264 0.02049 0.03079 0.02135 0.02917 C 0.0217 0.02847 0.0224 0.02847 0.02292 0.02778 C 0.02309 0.02731 0.02309 0.02639 0.02326 0.02593 C 0.02413 0.02454 0.02535 0.02338 0.02621 0.02199 C 0.02674 0.0213 0.02726 0.02083 0.02778 0.02014 C 0.02795 0.01944 0.0283 0.01852 0.02865 0.01806 C 0.02917 0.01759 0.02969 0.01759 0.03021 0.01759 C 0.03038 0.0169 0.03038 0.01597 0.03055 0.01551 C 0.03108 0.01481 0.0316 0.01481 0.03212 0.01412 C 0.03281 0.01343 0.03333 0.0125 0.03403 0.01157 C 0.0349 0.01065 0.03611 0.01019 0.03698 0.00903 C 0.0375 0.00833 0.03785 0.00764 0.03837 0.00718 C 0.03889 0.00671 0.03941 0.00671 0.03993 0.00648 C 0.04045 0.00602 0.0408 0.00556 0.04132 0.00509 C 0.04201 0.00463 0.0441 0.00394 0.04479 0.00394 C 0.04531 0.00347 0.04583 0.00301 0.04618 0.00255 C 0.0467 0.00185 0.04705 0.00093 0.04774 0.00046 C 0.04844 1.38778E-17 0.0493 0.00023 0.05017 1.38778E-17 C 0.05434 -0.00185 0.05104 -0.00069 0.05399 -0.00278 C 0.05451 -0.00301 0.05503 -0.00324 0.05555 -0.00324 C 0.05816 -0.00417 0.05972 -0.00417 0.06285 -0.00463 C 0.06979 -0.0044 0.07674 -0.0044 0.08385 -0.00394 C 0.08524 -0.00394 0.08733 -0.00139 0.08819 -0.00069 C 0.09062 0.00093 0.08958 1.38778E-17 0.09167 0.00185 C 0.09184 0.00255 0.09184 0.00324 0.09201 0.00394 C 0.09236 0.00463 0.09271 0.00509 0.09305 0.00579 C 0.0934 0.00671 0.09375 0.00741 0.0941 0.00833 C 0.09323 0.01551 0.0941 0.00972 0.09305 0.01412 C 0.09288 0.01505 0.09253 0.0169 0.09253 0.01713 C 0.09271 0.06806 0.09288 0.11921 0.09305 0.17037 L 0.11996 0.02731 C 0.12101 0.02569 0.12205 0.02407 0.12326 0.02269 C 0.12378 0.02222 0.1243 0.02199 0.12483 0.0213 C 0.12743 0.01782 0.12483 0.01944 0.1276 0.01806 C 0.12795 0.01759 0.12812 0.01667 0.12865 0.0162 C 0.12899 0.01574 0.12969 0.01597 0.13021 0.01551 C 0.13281 0.01204 0.12812 0.01458 0.13212 0.01296 C 0.13594 0.00787 0.13403 0.00903 0.13698 0.00764 C 0.13767 0.00718 0.13837 0.00648 0.13889 0.00579 C 0.14115 0.00278 0.13854 0.0044 0.14132 0.00324 C 0.1441 0.00069 0.14149 0.00278 0.14427 0.00116 C 0.14496 0.00093 0.14566 0.00046 0.14618 1.38778E-17 C 0.1467 -0.00046 0.14722 -0.00116 0.14774 -0.00139 C 0.14826 -0.00162 0.14896 -0.00185 0.14965 -0.00208 C 0.15017 -0.00255 0.15052 -0.00301 0.15104 -0.00324 C 0.15208 -0.00394 0.15399 -0.00463 0.15399 -0.0044 C 0.15642 -0.00671 0.15486 -0.00579 0.15833 -0.00718 L 0.16128 -0.00856 C 0.1618 -0.0088 0.16233 -0.00903 0.16285 -0.00926 L 0.16476 -0.00972 C 0.16753 -0.00949 0.1691 -0.00926 0.17153 -0.00856 C 0.17205 -0.00833 0.17257 -0.0081 0.17309 -0.00787 L 0.17604 -0.00532 C 0.17639 -0.00486 0.17691 -0.00417 0.17743 -0.00394 L 0.17882 -0.00324 C 0.17917 -0.00278 0.17951 -0.00185 0.17986 -0.00139 C 0.18073 -0.00046 0.18281 0.00116 0.18281 0.00139 C 0.18316 0.00185 0.18351 0.00255 0.18385 0.00324 C 0.18403 0.0037 0.18403 0.00463 0.1842 0.00509 C 0.18524 0.00718 0.18698 0.00856 0.18767 0.01088 C 0.18802 0.01204 0.18837 0.01319 0.18871 0.01412 C 0.18889 0.01481 0.18889 0.01551 0.18906 0.0162 C 0.18958 0.01736 0.1901 0.01829 0.19062 0.01944 C 0.19097 0.02176 0.19115 0.02431 0.19149 0.02662 C 0.19184 0.02824 0.19219 0.03009 0.19253 0.03171 C 0.19427 0.05023 0.1934 0.03819 0.19253 0.07801 C 0.19253 0.08102 0.19236 0.08403 0.19201 0.08704 C 0.19184 0.08889 0.19132 0.09051 0.19115 0.09236 C 0.19097 0.09329 0.1908 0.09444 0.19062 0.0956 C 0.18993 0.10023 0.18993 0.10185 0.18958 0.10718 C 0.18993 0.11667 0.1901 0.12639 0.19062 0.13588 C 0.19062 0.13727 0.19097 0.13843 0.19115 0.13981 C 0.19167 0.14514 0.19115 0.14421 0.19201 0.14815 C 0.19219 0.14884 0.19236 0.14954 0.19253 0.15023 C 0.19288 0.15093 0.19323 0.15139 0.19358 0.15208 C 0.19444 0.15579 0.1934 0.15255 0.19496 0.15602 C 0.19531 0.15694 0.19549 0.15787 0.19601 0.15856 C 0.19705 0.16065 0.19844 0.1625 0.1993 0.16458 C 0.20069 0.1669 0.19983 0.1662 0.20174 0.16713 C 0.20191 0.16782 0.20191 0.16852 0.20226 0.16898 C 0.2026 0.16944 0.2033 0.16944 0.20382 0.16968 C 0.20799 0.1713 0.20365 0.16944 0.20712 0.17106 C 0.21024 0.17083 0.21389 0.17153 0.21701 0.16968 C 0.21753 0.16921 0.21823 0.16875 0.21892 0.16829 C 0.21944 0.16806 0.21979 0.16736 0.22031 0.16713 C 0.22135 0.16644 0.22326 0.16574 0.22326 0.16597 L 0.22483 0.16458 " pathEditMode="relative" rAng="0" ptsTypes="AAAAAAAAAAAAAAAAAAAAAAAAAAAAAAAAAAAAAAAAAAAAAAAAAAAAAAAAAAAAAAAAAAAAAAAAAAAAAAAAAAAAAAAAAA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33" y="8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B3CAB-BD65-4AC1-9753-8046FE125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The Letter M Sounds like This…</a:t>
            </a:r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95DB083-03DC-4057-B00A-7970D694A37C}"/>
              </a:ext>
            </a:extLst>
          </p:cNvPr>
          <p:cNvSpPr txBox="1">
            <a:spLocks/>
          </p:cNvSpPr>
          <p:nvPr/>
        </p:nvSpPr>
        <p:spPr>
          <a:xfrm>
            <a:off x="457198" y="147320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marL="114300" algn="ctr"/>
            <a:r>
              <a:rPr lang="en-AU" dirty="0"/>
              <a:t>M, M, M</a:t>
            </a:r>
          </a:p>
        </p:txBody>
      </p:sp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58B1010E-49E4-423D-A831-6666A62F9F7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7271" y="2467507"/>
            <a:ext cx="3559927" cy="4288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9927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3DF6E-6206-4375-B494-73382F84F7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It Can Also Look like This…</a:t>
            </a:r>
            <a:endParaRPr lang="en-GB" dirty="0"/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EF8BBB3-7250-42A3-98BF-4FF4CDFD327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829" y="3628606"/>
            <a:ext cx="2639494" cy="2639494"/>
          </a:xfrm>
          <a:prstGeom prst="rect">
            <a:avLst/>
          </a:prstGeom>
        </p:spPr>
      </p:pic>
      <p:pic>
        <p:nvPicPr>
          <p:cNvPr id="7" name="Picture 6" descr="A picture containing wooden, wood, building, sitting&#10;&#10;Description automatically generated">
            <a:extLst>
              <a:ext uri="{FF2B5EF4-FFF2-40B4-BE49-F238E27FC236}">
                <a16:creationId xmlns:a16="http://schemas.microsoft.com/office/drawing/2014/main" id="{324972FD-7E54-412A-AE40-FB0FC70F685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620" y="1923339"/>
            <a:ext cx="1999750" cy="1566992"/>
          </a:xfrm>
          <a:prstGeom prst="rect">
            <a:avLst/>
          </a:prstGeom>
        </p:spPr>
      </p:pic>
      <p:pic>
        <p:nvPicPr>
          <p:cNvPr id="10" name="Picture 9" descr="A close up of a sign&#10;&#10;Description automatically generated">
            <a:extLst>
              <a:ext uri="{FF2B5EF4-FFF2-40B4-BE49-F238E27FC236}">
                <a16:creationId xmlns:a16="http://schemas.microsoft.com/office/drawing/2014/main" id="{299D59F9-0B06-41C8-A32B-E4D8073F2E5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683" y="1610670"/>
            <a:ext cx="2176915" cy="2192330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22222F79-9FF1-4D00-8889-044FA3D2206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7046" y="3840481"/>
            <a:ext cx="1999750" cy="2013910"/>
          </a:xfrm>
          <a:prstGeom prst="rect">
            <a:avLst/>
          </a:prstGeom>
        </p:spPr>
      </p:pic>
      <p:pic>
        <p:nvPicPr>
          <p:cNvPr id="15" name="Picture 14" descr="A picture containing sitting, table, air, pin&#10;&#10;Description automatically generated">
            <a:extLst>
              <a:ext uri="{FF2B5EF4-FFF2-40B4-BE49-F238E27FC236}">
                <a16:creationId xmlns:a16="http://schemas.microsoft.com/office/drawing/2014/main" id="{AB405715-B7F4-4D45-B51D-6FA257950DF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43" y="1991113"/>
            <a:ext cx="1735503" cy="1331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793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FB9E21-EF76-4434-A304-CF34983BEE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315814" y="478895"/>
            <a:ext cx="11766100" cy="994306"/>
          </a:xfrm>
        </p:spPr>
        <p:txBody>
          <a:bodyPr/>
          <a:lstStyle/>
          <a:p>
            <a:pPr algn="ctr"/>
            <a:r>
              <a:rPr lang="en-AU" sz="3600" dirty="0">
                <a:latin typeface="+mn-lt"/>
                <a:ea typeface="Arial"/>
                <a:cs typeface="Arial"/>
                <a:sym typeface="Arial"/>
              </a:rPr>
              <a:t>Some Things </a:t>
            </a:r>
            <a:r>
              <a:rPr lang="en-AU" sz="3600" dirty="0">
                <a:latin typeface="+mn-lt"/>
              </a:rPr>
              <a:t>T</a:t>
            </a:r>
            <a:r>
              <a:rPr lang="en-AU" sz="3600" dirty="0">
                <a:latin typeface="+mn-lt"/>
                <a:ea typeface="Arial"/>
                <a:cs typeface="Arial"/>
                <a:sym typeface="Arial"/>
              </a:rPr>
              <a:t>hat </a:t>
            </a:r>
            <a:r>
              <a:rPr lang="en-AU" sz="3600" dirty="0">
                <a:latin typeface="+mn-lt"/>
              </a:rPr>
              <a:t>S</a:t>
            </a:r>
            <a:r>
              <a:rPr lang="en-AU" sz="3600" dirty="0">
                <a:latin typeface="+mn-lt"/>
                <a:ea typeface="Arial"/>
                <a:cs typeface="Arial"/>
                <a:sym typeface="Arial"/>
              </a:rPr>
              <a:t>tart with M Are…</a:t>
            </a:r>
            <a:endParaRPr lang="en-GB" sz="3600" dirty="0">
              <a:latin typeface="+mn-lt"/>
            </a:endParaRPr>
          </a:p>
        </p:txBody>
      </p:sp>
      <p:pic>
        <p:nvPicPr>
          <p:cNvPr id="4" name="Picture 3" descr="A picture containing photo, sitting, table, dark&#10;&#10;Description automatically generated">
            <a:extLst>
              <a:ext uri="{FF2B5EF4-FFF2-40B4-BE49-F238E27FC236}">
                <a16:creationId xmlns:a16="http://schemas.microsoft.com/office/drawing/2014/main" id="{C6177E37-CD3D-432A-A228-8B700314B3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805" y="2319453"/>
            <a:ext cx="2847951" cy="2474157"/>
          </a:xfrm>
          <a:prstGeom prst="rect">
            <a:avLst/>
          </a:prstGeom>
        </p:spPr>
      </p:pic>
      <p:pic>
        <p:nvPicPr>
          <p:cNvPr id="7" name="Picture 6" descr="A close up of a map&#10;&#10;Description automatically generated">
            <a:extLst>
              <a:ext uri="{FF2B5EF4-FFF2-40B4-BE49-F238E27FC236}">
                <a16:creationId xmlns:a16="http://schemas.microsoft.com/office/drawing/2014/main" id="{8ED400E8-383C-4617-9A8A-66B0B33D69B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856" y="3911482"/>
            <a:ext cx="3397423" cy="2264064"/>
          </a:xfrm>
          <a:prstGeom prst="rect">
            <a:avLst/>
          </a:prstGeom>
        </p:spPr>
      </p:pic>
      <p:pic>
        <p:nvPicPr>
          <p:cNvPr id="10" name="Picture 9" descr="A monkey sitting on a branch&#10;&#10;Description automatically generated">
            <a:extLst>
              <a:ext uri="{FF2B5EF4-FFF2-40B4-BE49-F238E27FC236}">
                <a16:creationId xmlns:a16="http://schemas.microsoft.com/office/drawing/2014/main" id="{46A112F4-A64A-4F17-A30B-9EA1AAE6DE5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282" y="1473201"/>
            <a:ext cx="3397422" cy="2248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375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FB9E21-EF76-4434-A304-CF34983BEE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315814" y="478895"/>
            <a:ext cx="11766100" cy="994306"/>
          </a:xfrm>
        </p:spPr>
        <p:txBody>
          <a:bodyPr/>
          <a:lstStyle/>
          <a:p>
            <a:pPr algn="ctr"/>
            <a:r>
              <a:rPr lang="en-AU" sz="3600" dirty="0">
                <a:latin typeface="+mn-lt"/>
                <a:ea typeface="Arial"/>
                <a:cs typeface="Arial"/>
                <a:sym typeface="Arial"/>
              </a:rPr>
              <a:t>Some Things </a:t>
            </a:r>
            <a:r>
              <a:rPr lang="en-AU" sz="3600" dirty="0">
                <a:latin typeface="+mn-lt"/>
              </a:rPr>
              <a:t>T</a:t>
            </a:r>
            <a:r>
              <a:rPr lang="en-AU" sz="3600" dirty="0">
                <a:latin typeface="+mn-lt"/>
                <a:ea typeface="Arial"/>
                <a:cs typeface="Arial"/>
                <a:sym typeface="Arial"/>
              </a:rPr>
              <a:t>hat </a:t>
            </a:r>
            <a:r>
              <a:rPr lang="en-AU" sz="3600" dirty="0">
                <a:latin typeface="+mn-lt"/>
              </a:rPr>
              <a:t>S</a:t>
            </a:r>
            <a:r>
              <a:rPr lang="en-AU" sz="3600" dirty="0">
                <a:latin typeface="+mn-lt"/>
                <a:ea typeface="Arial"/>
                <a:cs typeface="Arial"/>
                <a:sym typeface="Arial"/>
              </a:rPr>
              <a:t>tart with M Are…</a:t>
            </a:r>
            <a:endParaRPr lang="en-GB" sz="3600" dirty="0">
              <a:latin typeface="+mn-lt"/>
            </a:endParaRPr>
          </a:p>
        </p:txBody>
      </p:sp>
      <p:pic>
        <p:nvPicPr>
          <p:cNvPr id="5" name="Picture 4" descr="A picture containing ware, screw, old, banana&#10;&#10;Description automatically generated">
            <a:extLst>
              <a:ext uri="{FF2B5EF4-FFF2-40B4-BE49-F238E27FC236}">
                <a16:creationId xmlns:a16="http://schemas.microsoft.com/office/drawing/2014/main" id="{AF7358FC-0973-440D-935A-3410CF8AFF8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134" y="3498398"/>
            <a:ext cx="3901440" cy="2599944"/>
          </a:xfrm>
          <a:prstGeom prst="rect">
            <a:avLst/>
          </a:prstGeom>
        </p:spPr>
      </p:pic>
      <p:pic>
        <p:nvPicPr>
          <p:cNvPr id="8" name="Picture 7" descr="A picture containing person, building, outdoor, person&#10;&#10;Description automatically generated">
            <a:extLst>
              <a:ext uri="{FF2B5EF4-FFF2-40B4-BE49-F238E27FC236}">
                <a16:creationId xmlns:a16="http://schemas.microsoft.com/office/drawing/2014/main" id="{A1825732-E7FE-4901-BBAD-D4D49D6BCEC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30" t="31669" b="3963"/>
          <a:stretch/>
        </p:blipFill>
        <p:spPr>
          <a:xfrm>
            <a:off x="5602373" y="1949233"/>
            <a:ext cx="2618306" cy="3531073"/>
          </a:xfrm>
          <a:prstGeom prst="rect">
            <a:avLst/>
          </a:prstGeom>
        </p:spPr>
      </p:pic>
      <p:pic>
        <p:nvPicPr>
          <p:cNvPr id="11" name="Picture 10" descr="A vase of flowers on a table&#10;&#10;Description automatically generated">
            <a:extLst>
              <a:ext uri="{FF2B5EF4-FFF2-40B4-BE49-F238E27FC236}">
                <a16:creationId xmlns:a16="http://schemas.microsoft.com/office/drawing/2014/main" id="{806FFD6A-F09A-4FC8-949F-CA18CB9A1A8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48" y="1340773"/>
            <a:ext cx="3300899" cy="2199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382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B3CAB-BD65-4AC1-9753-8046FE125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M?</a:t>
            </a:r>
            <a:endParaRPr lang="en-GB" dirty="0"/>
          </a:p>
        </p:txBody>
      </p:sp>
      <p:pic>
        <p:nvPicPr>
          <p:cNvPr id="12" name="grass">
            <a:extLst>
              <a:ext uri="{FF2B5EF4-FFF2-40B4-BE49-F238E27FC236}">
                <a16:creationId xmlns:a16="http://schemas.microsoft.com/office/drawing/2014/main" id="{E6B35D61-73B8-4D67-9DF9-71DF1EDA46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78276" y="2377948"/>
            <a:ext cx="2677586" cy="2540434"/>
          </a:xfrm>
          <a:prstGeom prst="rect">
            <a:avLst/>
          </a:prstGeom>
        </p:spPr>
      </p:pic>
      <p:pic>
        <p:nvPicPr>
          <p:cNvPr id="14" name="pig">
            <a:extLst>
              <a:ext uri="{FF2B5EF4-FFF2-40B4-BE49-F238E27FC236}">
                <a16:creationId xmlns:a16="http://schemas.microsoft.com/office/drawing/2014/main" id="{0E9BEA9A-C16F-4C4B-84B1-69182C35299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8527" y="3003334"/>
            <a:ext cx="2800511" cy="2019044"/>
          </a:xfrm>
          <a:prstGeom prst="rect">
            <a:avLst/>
          </a:prstGeom>
        </p:spPr>
      </p:pic>
      <p:sp>
        <p:nvSpPr>
          <p:cNvPr id="15" name="Try Again">
            <a:extLst>
              <a:ext uri="{FF2B5EF4-FFF2-40B4-BE49-F238E27FC236}">
                <a16:creationId xmlns:a16="http://schemas.microsoft.com/office/drawing/2014/main" id="{02078442-F0E0-47DB-8748-B394F5A7CB77}"/>
              </a:ext>
            </a:extLst>
          </p:cNvPr>
          <p:cNvSpPr txBox="1"/>
          <p:nvPr/>
        </p:nvSpPr>
        <p:spPr>
          <a:xfrm>
            <a:off x="1926431" y="1905506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 AGAIN!</a:t>
            </a:r>
          </a:p>
        </p:txBody>
      </p:sp>
      <p:pic>
        <p:nvPicPr>
          <p:cNvPr id="18" name="confetti" descr="A screen shot of a computer&#10;&#10;Description automatically generated">
            <a:extLst>
              <a:ext uri="{FF2B5EF4-FFF2-40B4-BE49-F238E27FC236}">
                <a16:creationId xmlns:a16="http://schemas.microsoft.com/office/drawing/2014/main" id="{591C748A-4054-4BA9-BBFC-FE17E27374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640" y="0"/>
            <a:ext cx="9589750" cy="6858000"/>
          </a:xfrm>
          <a:prstGeom prst="rect">
            <a:avLst/>
          </a:prstGeom>
        </p:spPr>
      </p:pic>
      <p:sp>
        <p:nvSpPr>
          <p:cNvPr id="16" name="Yes">
            <a:extLst>
              <a:ext uri="{FF2B5EF4-FFF2-40B4-BE49-F238E27FC236}">
                <a16:creationId xmlns:a16="http://schemas.microsoft.com/office/drawing/2014/main" id="{933DD436-026C-475A-A71E-E6FEDF03F53E}"/>
              </a:ext>
            </a:extLst>
          </p:cNvPr>
          <p:cNvSpPr txBox="1"/>
          <p:nvPr/>
        </p:nvSpPr>
        <p:spPr>
          <a:xfrm>
            <a:off x="2386517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</p:spTree>
    <p:extLst>
      <p:ext uri="{BB962C8B-B14F-4D97-AF65-F5344CB8AC3E}">
        <p14:creationId xmlns:p14="http://schemas.microsoft.com/office/powerpoint/2010/main" val="2326183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B3CAB-BD65-4AC1-9753-8046FE125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M?</a:t>
            </a:r>
            <a:endParaRPr lang="en-GB" dirty="0"/>
          </a:p>
        </p:txBody>
      </p:sp>
      <p:pic>
        <p:nvPicPr>
          <p:cNvPr id="14" name="sun">
            <a:extLst>
              <a:ext uri="{FF2B5EF4-FFF2-40B4-BE49-F238E27FC236}">
                <a16:creationId xmlns:a16="http://schemas.microsoft.com/office/drawing/2014/main" id="{0E9BEA9A-C16F-4C4B-84B1-69182C3529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02366" y="2667372"/>
            <a:ext cx="3223042" cy="1789871"/>
          </a:xfrm>
          <a:prstGeom prst="rect">
            <a:avLst/>
          </a:prstGeom>
          <a:noFill/>
        </p:spPr>
      </p:pic>
      <p:pic>
        <p:nvPicPr>
          <p:cNvPr id="12" name="gate">
            <a:extLst>
              <a:ext uri="{FF2B5EF4-FFF2-40B4-BE49-F238E27FC236}">
                <a16:creationId xmlns:a16="http://schemas.microsoft.com/office/drawing/2014/main" id="{E6B35D61-73B8-4D67-9DF9-71DF1EDA469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47709" y="2686444"/>
            <a:ext cx="1930750" cy="2326038"/>
          </a:xfrm>
          <a:prstGeom prst="rect">
            <a:avLst/>
          </a:prstGeom>
        </p:spPr>
      </p:pic>
      <p:sp>
        <p:nvSpPr>
          <p:cNvPr id="15" name="Try Again">
            <a:extLst>
              <a:ext uri="{FF2B5EF4-FFF2-40B4-BE49-F238E27FC236}">
                <a16:creationId xmlns:a16="http://schemas.microsoft.com/office/drawing/2014/main" id="{02078442-F0E0-47DB-8748-B394F5A7CB77}"/>
              </a:ext>
            </a:extLst>
          </p:cNvPr>
          <p:cNvSpPr txBox="1"/>
          <p:nvPr/>
        </p:nvSpPr>
        <p:spPr>
          <a:xfrm>
            <a:off x="1926431" y="1905506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 AGAIN!</a:t>
            </a:r>
          </a:p>
        </p:txBody>
      </p:sp>
      <p:pic>
        <p:nvPicPr>
          <p:cNvPr id="18" name="confetti" descr="A screen shot of a computer&#10;&#10;Description automatically generated">
            <a:extLst>
              <a:ext uri="{FF2B5EF4-FFF2-40B4-BE49-F238E27FC236}">
                <a16:creationId xmlns:a16="http://schemas.microsoft.com/office/drawing/2014/main" id="{591C748A-4054-4BA9-BBFC-FE17E27374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640" y="0"/>
            <a:ext cx="9589750" cy="6858000"/>
          </a:xfrm>
          <a:prstGeom prst="rect">
            <a:avLst/>
          </a:prstGeom>
        </p:spPr>
      </p:pic>
      <p:sp>
        <p:nvSpPr>
          <p:cNvPr id="16" name="Yes">
            <a:extLst>
              <a:ext uri="{FF2B5EF4-FFF2-40B4-BE49-F238E27FC236}">
                <a16:creationId xmlns:a16="http://schemas.microsoft.com/office/drawing/2014/main" id="{933DD436-026C-475A-A71E-E6FEDF03F53E}"/>
              </a:ext>
            </a:extLst>
          </p:cNvPr>
          <p:cNvSpPr txBox="1"/>
          <p:nvPr/>
        </p:nvSpPr>
        <p:spPr>
          <a:xfrm>
            <a:off x="2386517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</p:spTree>
    <p:extLst>
      <p:ext uri="{BB962C8B-B14F-4D97-AF65-F5344CB8AC3E}">
        <p14:creationId xmlns:p14="http://schemas.microsoft.com/office/powerpoint/2010/main" val="108528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B3CAB-BD65-4AC1-9753-8046FE125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M?</a:t>
            </a:r>
            <a:endParaRPr lang="en-GB" dirty="0"/>
          </a:p>
        </p:txBody>
      </p:sp>
      <p:pic>
        <p:nvPicPr>
          <p:cNvPr id="12" name="gorilla">
            <a:extLst>
              <a:ext uri="{FF2B5EF4-FFF2-40B4-BE49-F238E27FC236}">
                <a16:creationId xmlns:a16="http://schemas.microsoft.com/office/drawing/2014/main" id="{E6B35D61-73B8-4D67-9DF9-71DF1EDA46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6457" y="2195400"/>
            <a:ext cx="2894318" cy="2719534"/>
          </a:xfrm>
          <a:prstGeom prst="rect">
            <a:avLst/>
          </a:prstGeom>
        </p:spPr>
      </p:pic>
      <p:pic>
        <p:nvPicPr>
          <p:cNvPr id="14" name="apple">
            <a:extLst>
              <a:ext uri="{FF2B5EF4-FFF2-40B4-BE49-F238E27FC236}">
                <a16:creationId xmlns:a16="http://schemas.microsoft.com/office/drawing/2014/main" id="{0E9BEA9A-C16F-4C4B-84B1-69182C35299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78274" y="2599679"/>
            <a:ext cx="2335355" cy="17263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15" name="Try Again">
            <a:extLst>
              <a:ext uri="{FF2B5EF4-FFF2-40B4-BE49-F238E27FC236}">
                <a16:creationId xmlns:a16="http://schemas.microsoft.com/office/drawing/2014/main" id="{02078442-F0E0-47DB-8748-B394F5A7CB77}"/>
              </a:ext>
            </a:extLst>
          </p:cNvPr>
          <p:cNvSpPr txBox="1"/>
          <p:nvPr/>
        </p:nvSpPr>
        <p:spPr>
          <a:xfrm>
            <a:off x="1926431" y="1905506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 AGAIN!</a:t>
            </a:r>
          </a:p>
        </p:txBody>
      </p:sp>
      <p:pic>
        <p:nvPicPr>
          <p:cNvPr id="18" name="confetti" descr="A screen shot of a computer&#10;&#10;Description automatically generated">
            <a:extLst>
              <a:ext uri="{FF2B5EF4-FFF2-40B4-BE49-F238E27FC236}">
                <a16:creationId xmlns:a16="http://schemas.microsoft.com/office/drawing/2014/main" id="{591C748A-4054-4BA9-BBFC-FE17E27374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640" y="0"/>
            <a:ext cx="9589750" cy="6858000"/>
          </a:xfrm>
          <a:prstGeom prst="rect">
            <a:avLst/>
          </a:prstGeom>
        </p:spPr>
      </p:pic>
      <p:sp>
        <p:nvSpPr>
          <p:cNvPr id="16" name="Yes">
            <a:extLst>
              <a:ext uri="{FF2B5EF4-FFF2-40B4-BE49-F238E27FC236}">
                <a16:creationId xmlns:a16="http://schemas.microsoft.com/office/drawing/2014/main" id="{933DD436-026C-475A-A71E-E6FEDF03F53E}"/>
              </a:ext>
            </a:extLst>
          </p:cNvPr>
          <p:cNvSpPr txBox="1"/>
          <p:nvPr/>
        </p:nvSpPr>
        <p:spPr>
          <a:xfrm>
            <a:off x="2386517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</p:spTree>
    <p:extLst>
      <p:ext uri="{BB962C8B-B14F-4D97-AF65-F5344CB8AC3E}">
        <p14:creationId xmlns:p14="http://schemas.microsoft.com/office/powerpoint/2010/main" val="319134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B3CAB-BD65-4AC1-9753-8046FE125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M?</a:t>
            </a:r>
            <a:endParaRPr lang="en-GB" dirty="0"/>
          </a:p>
        </p:txBody>
      </p:sp>
      <p:pic>
        <p:nvPicPr>
          <p:cNvPr id="14" name="monkey">
            <a:extLst>
              <a:ext uri="{FF2B5EF4-FFF2-40B4-BE49-F238E27FC236}">
                <a16:creationId xmlns:a16="http://schemas.microsoft.com/office/drawing/2014/main" id="{0E9BEA9A-C16F-4C4B-84B1-69182C3529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5567" y="2571446"/>
            <a:ext cx="2392903" cy="2434834"/>
          </a:xfrm>
          <a:prstGeom prst="rect">
            <a:avLst/>
          </a:prstGeom>
          <a:noFill/>
        </p:spPr>
      </p:pic>
      <p:pic>
        <p:nvPicPr>
          <p:cNvPr id="12" name="fish">
            <a:extLst>
              <a:ext uri="{FF2B5EF4-FFF2-40B4-BE49-F238E27FC236}">
                <a16:creationId xmlns:a16="http://schemas.microsoft.com/office/drawing/2014/main" id="{E6B35D61-73B8-4D67-9DF9-71DF1EDA469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1889" y="2925015"/>
            <a:ext cx="2865959" cy="1455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15" name="Try Again">
            <a:extLst>
              <a:ext uri="{FF2B5EF4-FFF2-40B4-BE49-F238E27FC236}">
                <a16:creationId xmlns:a16="http://schemas.microsoft.com/office/drawing/2014/main" id="{02078442-F0E0-47DB-8748-B394F5A7CB77}"/>
              </a:ext>
            </a:extLst>
          </p:cNvPr>
          <p:cNvSpPr txBox="1"/>
          <p:nvPr/>
        </p:nvSpPr>
        <p:spPr>
          <a:xfrm>
            <a:off x="1926431" y="1905506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 AGAIN!</a:t>
            </a:r>
          </a:p>
        </p:txBody>
      </p:sp>
      <p:pic>
        <p:nvPicPr>
          <p:cNvPr id="18" name="confetti" descr="A screen shot of a computer&#10;&#10;Description automatically generated">
            <a:extLst>
              <a:ext uri="{FF2B5EF4-FFF2-40B4-BE49-F238E27FC236}">
                <a16:creationId xmlns:a16="http://schemas.microsoft.com/office/drawing/2014/main" id="{591C748A-4054-4BA9-BBFC-FE17E27374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640" y="0"/>
            <a:ext cx="9589750" cy="6858000"/>
          </a:xfrm>
          <a:prstGeom prst="rect">
            <a:avLst/>
          </a:prstGeom>
        </p:spPr>
      </p:pic>
      <p:sp>
        <p:nvSpPr>
          <p:cNvPr id="16" name="Yes">
            <a:extLst>
              <a:ext uri="{FF2B5EF4-FFF2-40B4-BE49-F238E27FC236}">
                <a16:creationId xmlns:a16="http://schemas.microsoft.com/office/drawing/2014/main" id="{933DD436-026C-475A-A71E-E6FEDF03F53E}"/>
              </a:ext>
            </a:extLst>
          </p:cNvPr>
          <p:cNvSpPr txBox="1"/>
          <p:nvPr/>
        </p:nvSpPr>
        <p:spPr>
          <a:xfrm>
            <a:off x="2386517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</p:spTree>
    <p:extLst>
      <p:ext uri="{BB962C8B-B14F-4D97-AF65-F5344CB8AC3E}">
        <p14:creationId xmlns:p14="http://schemas.microsoft.com/office/powerpoint/2010/main" val="723302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8DEEC6D1-4056-4F8D-A140-6EDBAB7016CC}"/>
              </a:ext>
            </a:extLst>
          </p:cNvPr>
          <p:cNvSpPr/>
          <p:nvPr/>
        </p:nvSpPr>
        <p:spPr>
          <a:xfrm>
            <a:off x="3926114" y="2989943"/>
            <a:ext cx="1291772" cy="878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9123A7C5-1A9D-4712-AC71-475C5A842DF7}"/>
              </a:ext>
            </a:extLst>
          </p:cNvPr>
          <p:cNvSpPr/>
          <p:nvPr/>
        </p:nvSpPr>
        <p:spPr>
          <a:xfrm>
            <a:off x="3926114" y="2989943"/>
            <a:ext cx="1291772" cy="878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0</TotalTime>
  <Words>163</Words>
  <Application>Microsoft Office PowerPoint</Application>
  <PresentationFormat>On-screen Show (4:3)</PresentationFormat>
  <Paragraphs>38</Paragraphs>
  <Slides>11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Calibri</vt:lpstr>
      <vt:lpstr>Twinkl</vt:lpstr>
      <vt:lpstr>Arial</vt:lpstr>
      <vt:lpstr>NTR</vt:lpstr>
      <vt:lpstr>Office Theme</vt:lpstr>
      <vt:lpstr>PowerPoint Presentation</vt:lpstr>
      <vt:lpstr>The Letter M Looks like This…</vt:lpstr>
      <vt:lpstr>The Letter M Sounds like This…</vt:lpstr>
      <vt:lpstr>It Can Also Look like This…</vt:lpstr>
      <vt:lpstr>Some Things That Start with M Are…</vt:lpstr>
      <vt:lpstr>Some Things That Start with M Are…</vt:lpstr>
      <vt:lpstr>Which of These Start with M?</vt:lpstr>
      <vt:lpstr>Which of These Start with M?</vt:lpstr>
      <vt:lpstr>Which of These Start with M?</vt:lpstr>
      <vt:lpstr>Which of These Start with M?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Richard Wehli</dc:creator>
  <cp:lastModifiedBy>kate coleman</cp:lastModifiedBy>
  <cp:revision>65</cp:revision>
  <dcterms:created xsi:type="dcterms:W3CDTF">2020-07-02T08:50:28Z</dcterms:created>
  <dcterms:modified xsi:type="dcterms:W3CDTF">2021-10-06T11:47:34Z</dcterms:modified>
</cp:coreProperties>
</file>