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04" r:id="rId2"/>
    <p:sldId id="258" r:id="rId3"/>
    <p:sldId id="294" r:id="rId4"/>
    <p:sldId id="311" r:id="rId5"/>
    <p:sldId id="305" r:id="rId6"/>
    <p:sldId id="312" r:id="rId7"/>
    <p:sldId id="313" r:id="rId8"/>
    <p:sldId id="314" r:id="rId9"/>
    <p:sldId id="315" r:id="rId10"/>
    <p:sldId id="316" r:id="rId11"/>
    <p:sldId id="318" r:id="rId12"/>
    <p:sldId id="317" r:id="rId13"/>
    <p:sldId id="319" r:id="rId14"/>
    <p:sldId id="320" r:id="rId15"/>
    <p:sldId id="321" r:id="rId16"/>
    <p:sldId id="309" r:id="rId17"/>
    <p:sldId id="322" r:id="rId18"/>
    <p:sldId id="308" r:id="rId19"/>
    <p:sldId id="323" r:id="rId20"/>
    <p:sldId id="267" r:id="rId21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4"/>
      <p:bold r:id="rId25"/>
      <p:italic r:id="rId26"/>
      <p:boldItalic r:id="rId27"/>
    </p:embeddedFont>
    <p:embeddedFont>
      <p:font typeface="Tuffy" panose="020B0603060100000000" pitchFamily="34" charset="0"/>
      <p:regular r:id="rId28"/>
      <p:bold r:id="rId29"/>
      <p:italic r:id="rId30"/>
      <p:boldItalic r:id="rId31"/>
    </p:embeddedFont>
    <p:embeddedFont>
      <p:font typeface="Twinkl SemiBold" pitchFamily="2" charset="0"/>
      <p:bold r:id="rId32"/>
    </p:embeddedFont>
    <p:embeddedFont>
      <p:font typeface="Twinkl" pitchFamily="2" charset="0"/>
      <p:regular r:id="rId33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2233"/>
    <a:srgbClr val="D83A5E"/>
    <a:srgbClr val="2DB6BC"/>
    <a:srgbClr val="DE1E5A"/>
    <a:srgbClr val="AEE9E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85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23/08/2018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23/08/2018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6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15.png"/><Relationship Id="rId33" Type="http://schemas.openxmlformats.org/officeDocument/2006/relationships/image" Target="../media/image22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9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4.png"/><Relationship Id="rId32" Type="http://schemas.openxmlformats.org/officeDocument/2006/relationships/image" Target="../media/image21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13.png"/><Relationship Id="rId28" Type="http://schemas.openxmlformats.org/officeDocument/2006/relationships/image" Target="../media/image18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20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2.png"/><Relationship Id="rId27" Type="http://schemas.openxmlformats.org/officeDocument/2006/relationships/image" Target="../media/image17.png"/><Relationship Id="rId30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6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979712" y="1397000"/>
            <a:ext cx="6262587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revisit last week’s focus words…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195736" y="3598068"/>
            <a:ext cx="6262587" cy="752475"/>
          </a:xfrm>
          <a:prstGeom prst="wedgeRoundRectCallout">
            <a:avLst>
              <a:gd name="adj1" fmla="val -48444"/>
              <a:gd name="adj2" fmla="val -981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I’ll say them and you write them down!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2" name="Oval 1"/>
          <p:cNvSpPr/>
          <p:nvPr/>
        </p:nvSpPr>
        <p:spPr>
          <a:xfrm>
            <a:off x="2803313" y="2700619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637272" y="2700619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994387" y="2700619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708645" y="4704659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542604" y="4704659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531805" y="4704659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9" r="5762" b="3058"/>
          <a:stretch/>
        </p:blipFill>
        <p:spPr>
          <a:xfrm>
            <a:off x="2838277" y="717012"/>
            <a:ext cx="1512168" cy="151216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sp>
        <p:nvSpPr>
          <p:cNvPr id="41" name="Oval 40"/>
          <p:cNvSpPr/>
          <p:nvPr/>
        </p:nvSpPr>
        <p:spPr>
          <a:xfrm>
            <a:off x="4741998" y="717012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967237" y="717012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913640" y="4702075"/>
            <a:ext cx="1512168" cy="151216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808" y="1058124"/>
            <a:ext cx="657690" cy="1052736"/>
          </a:xfrm>
          <a:prstGeom prst="rect">
            <a:avLst/>
          </a:prstGeom>
        </p:spPr>
      </p:pic>
      <p:sp>
        <p:nvSpPr>
          <p:cNvPr id="65" name="Oval Callout 64"/>
          <p:cNvSpPr/>
          <p:nvPr/>
        </p:nvSpPr>
        <p:spPr>
          <a:xfrm>
            <a:off x="1885523" y="998696"/>
            <a:ext cx="477033" cy="414972"/>
          </a:xfrm>
          <a:prstGeom prst="wedgeEllipseCallout">
            <a:avLst>
              <a:gd name="adj1" fmla="val -72640"/>
              <a:gd name="adj2" fmla="val 3073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349" y="3063325"/>
            <a:ext cx="1080024" cy="90872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276" y="3128133"/>
            <a:ext cx="928276" cy="80866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687" y="3207007"/>
            <a:ext cx="1330043" cy="44398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80" y="5043187"/>
            <a:ext cx="1029459" cy="109739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956" y="5293674"/>
            <a:ext cx="1277546" cy="432272"/>
          </a:xfrm>
          <a:prstGeom prst="rect">
            <a:avLst/>
          </a:prstGeom>
        </p:spPr>
      </p:pic>
      <p:sp>
        <p:nvSpPr>
          <p:cNvPr id="72" name="Oval Callout 71"/>
          <p:cNvSpPr/>
          <p:nvPr/>
        </p:nvSpPr>
        <p:spPr>
          <a:xfrm>
            <a:off x="5498082" y="5017938"/>
            <a:ext cx="477033" cy="414972"/>
          </a:xfrm>
          <a:prstGeom prst="wedgeEllipseCallout">
            <a:avLst>
              <a:gd name="adj1" fmla="val -72640"/>
              <a:gd name="adj2" fmla="val 3073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939" y="5088737"/>
            <a:ext cx="770811" cy="971615"/>
          </a:xfrm>
          <a:prstGeom prst="rect">
            <a:avLst/>
          </a:prstGeom>
        </p:spPr>
      </p:pic>
      <p:pic>
        <p:nvPicPr>
          <p:cNvPr id="74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17344"/>
            <a:ext cx="1104123" cy="3433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74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423" t="-8606" r="-26336" b="57803"/>
          <a:stretch/>
        </p:blipFill>
        <p:spPr>
          <a:xfrm>
            <a:off x="6531805" y="4861738"/>
            <a:ext cx="1440160" cy="1296143"/>
          </a:xfrm>
          <a:prstGeom prst="ellipse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t="15148" r="46251" b="16195"/>
          <a:stretch/>
        </p:blipFill>
        <p:spPr>
          <a:xfrm>
            <a:off x="5076055" y="1052736"/>
            <a:ext cx="936105" cy="1080120"/>
          </a:xfrm>
          <a:prstGeom prst="rect">
            <a:avLst/>
          </a:prstGeom>
        </p:spPr>
      </p:pic>
      <p:pic>
        <p:nvPicPr>
          <p:cNvPr id="77" name="Picture 7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792692" y="615546"/>
            <a:ext cx="609600" cy="609600"/>
          </a:xfrm>
          <a:prstGeom prst="rect">
            <a:avLst/>
          </a:prstGeom>
        </p:spPr>
      </p:pic>
      <p:grpSp>
        <p:nvGrpSpPr>
          <p:cNvPr id="13" name="PL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280346" y="2455796"/>
            <a:ext cx="558102" cy="558102"/>
            <a:chOff x="6300192" y="2204864"/>
            <a:chExt cx="900100" cy="9001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7" name="CL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5114305" y="2455796"/>
            <a:ext cx="558102" cy="558102"/>
            <a:chOff x="6300192" y="2204864"/>
            <a:chExt cx="900100" cy="9001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1" name="TR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1471420" y="2455796"/>
            <a:ext cx="558102" cy="558102"/>
            <a:chOff x="6300192" y="2204864"/>
            <a:chExt cx="900100" cy="9001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9" name="CRAYON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185678" y="4459836"/>
            <a:ext cx="558102" cy="558102"/>
            <a:chOff x="6300192" y="2204864"/>
            <a:chExt cx="900100" cy="9001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3" name="SAID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5019637" y="4459836"/>
            <a:ext cx="558102" cy="558102"/>
            <a:chOff x="6300192" y="2204864"/>
            <a:chExt cx="900100" cy="90010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7" name="SO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7008838" y="4459836"/>
            <a:ext cx="558102" cy="558102"/>
            <a:chOff x="6300192" y="2204864"/>
            <a:chExt cx="900100" cy="9001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2" name="D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315310" y="467737"/>
            <a:ext cx="558102" cy="558102"/>
            <a:chOff x="6300192" y="2204864"/>
            <a:chExt cx="900100" cy="900100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5" name="M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5219031" y="472189"/>
            <a:ext cx="558102" cy="558102"/>
            <a:chOff x="6300192" y="2204864"/>
            <a:chExt cx="900100" cy="900100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Isosceles Triangle 46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7" name="S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1444270" y="472189"/>
            <a:ext cx="558102" cy="558102"/>
            <a:chOff x="6300192" y="2204864"/>
            <a:chExt cx="900100" cy="9001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61" name="SPRAY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1390673" y="4457252"/>
            <a:ext cx="558102" cy="558102"/>
            <a:chOff x="6300192" y="2204864"/>
            <a:chExt cx="900100" cy="90010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3" name="Isosceles Triangle 6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78" name="Picture 7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780263" y="1428993"/>
            <a:ext cx="609600" cy="609600"/>
          </a:xfrm>
          <a:prstGeom prst="rect">
            <a:avLst/>
          </a:prstGeom>
        </p:spPr>
      </p:pic>
      <p:pic>
        <p:nvPicPr>
          <p:cNvPr id="79" name="Picture 78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814840" y="2295803"/>
            <a:ext cx="609600" cy="609600"/>
          </a:xfrm>
          <a:prstGeom prst="rect">
            <a:avLst/>
          </a:prstGeom>
        </p:spPr>
      </p:pic>
      <p:pic>
        <p:nvPicPr>
          <p:cNvPr id="80" name="Picture 79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814840" y="3197003"/>
            <a:ext cx="609600" cy="609600"/>
          </a:xfrm>
          <a:prstGeom prst="rect">
            <a:avLst/>
          </a:prstGeom>
        </p:spPr>
      </p:pic>
      <p:pic>
        <p:nvPicPr>
          <p:cNvPr id="81" name="Picture 80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780263" y="4046541"/>
            <a:ext cx="609600" cy="609600"/>
          </a:xfrm>
          <a:prstGeom prst="rect">
            <a:avLst/>
          </a:prstGeom>
        </p:spPr>
      </p:pic>
      <p:pic>
        <p:nvPicPr>
          <p:cNvPr id="82" name="Picture 81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-780263" y="4906859"/>
            <a:ext cx="609600" cy="609600"/>
          </a:xfrm>
          <a:prstGeom prst="rect">
            <a:avLst/>
          </a:prstGeom>
        </p:spPr>
      </p:pic>
      <p:pic>
        <p:nvPicPr>
          <p:cNvPr id="83" name="Picture 82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15286" y="615546"/>
            <a:ext cx="609600" cy="609600"/>
          </a:xfrm>
          <a:prstGeom prst="rect">
            <a:avLst/>
          </a:prstGeom>
        </p:spPr>
      </p:pic>
      <p:pic>
        <p:nvPicPr>
          <p:cNvPr id="84" name="Picture 83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37467" y="1413668"/>
            <a:ext cx="609600" cy="609600"/>
          </a:xfrm>
          <a:prstGeom prst="rect">
            <a:avLst/>
          </a:prstGeom>
        </p:spPr>
      </p:pic>
      <p:pic>
        <p:nvPicPr>
          <p:cNvPr id="85" name="Picture 84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93763" y="2259491"/>
            <a:ext cx="609600" cy="609600"/>
          </a:xfrm>
          <a:prstGeom prst="rect">
            <a:avLst/>
          </a:prstGeom>
        </p:spPr>
      </p:pic>
      <p:pic>
        <p:nvPicPr>
          <p:cNvPr id="86" name="Picture 85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93763" y="31281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59017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304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45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962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304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82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987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182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936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5"/>
                </p:tgtEl>
              </p:cMediaNode>
            </p:audi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660" fill="hold"/>
                                        <p:tgtEl>
                                          <p:spTgt spid="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185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2915816" y="1196752"/>
            <a:ext cx="5182467" cy="648662"/>
          </a:xfrm>
          <a:prstGeom prst="wedgeRoundRectCallout">
            <a:avLst>
              <a:gd name="adj1" fmla="val -48514"/>
              <a:gd name="adj2" fmla="val 890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Here are this week’s focus words for reading: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1584176" cy="48750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4067944" y="2420888"/>
            <a:ext cx="3862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n w="57150">
                  <a:noFill/>
                </a:ln>
                <a:solidFill>
                  <a:srgbClr val="D82233"/>
                </a:solidFill>
                <a:latin typeface="Twinkl SemiBold" pitchFamily="2" charset="0"/>
              </a:rPr>
              <a:t>would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720579" y="4221088"/>
            <a:ext cx="3862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n w="57150">
                  <a:noFill/>
                </a:ln>
                <a:solidFill>
                  <a:srgbClr val="D82233"/>
                </a:solidFill>
                <a:latin typeface="Twinkl SemiBold" pitchFamily="2" charset="0"/>
              </a:rPr>
              <a:t>want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  <p:bldP spid="10" grpId="0"/>
      <p:bldP spid="10" grpId="1"/>
      <p:bldP spid="10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Tricky Word Flags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73200"/>
            <a:ext cx="7776863" cy="87568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Shout out the tricky words on the flags as they are raised up the flagpoles. Can you spot the words </a:t>
            </a:r>
            <a:r>
              <a:rPr lang="en-GB" dirty="0">
                <a:solidFill>
                  <a:srgbClr val="D82233"/>
                </a:solidFill>
                <a:latin typeface="Twinkl" pitchFamily="50" charset="0"/>
              </a:rPr>
              <a:t>would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82233"/>
                </a:solidFill>
                <a:latin typeface="Twinkl" pitchFamily="50" charset="0"/>
              </a:rPr>
              <a:t>want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?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3574950" y="2708920"/>
            <a:ext cx="0" cy="330790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349750" y="2636912"/>
            <a:ext cx="0" cy="361306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45956" y="4941168"/>
            <a:ext cx="3105143" cy="13922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85" y="4797152"/>
            <a:ext cx="3105143" cy="14528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563888" y="5189789"/>
            <a:ext cx="1152128" cy="66754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54363" y="5373875"/>
            <a:ext cx="1152128" cy="66754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01463" y="2880465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should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01028" y="2915652"/>
            <a:ext cx="811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would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563202" y="2869539"/>
            <a:ext cx="708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want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722329" y="2909474"/>
            <a:ext cx="73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could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775799" y="2901833"/>
            <a:ext cx="708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want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01463" y="2858286"/>
            <a:ext cx="811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would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734945" y="2915652"/>
            <a:ext cx="73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could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511905" y="2860890"/>
            <a:ext cx="811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would</a:t>
            </a:r>
          </a:p>
        </p:txBody>
      </p:sp>
    </p:spTree>
    <p:extLst>
      <p:ext uri="{BB962C8B-B14F-4D97-AF65-F5344CB8AC3E}">
        <p14:creationId xmlns:p14="http://schemas.microsoft.com/office/powerpoint/2010/main" val="18527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2.22222E-6 -0.34722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3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2.5E-6 -0.38473 " pathEditMode="relative" rAng="0" ptsTypes="AA">
                                      <p:cBhvr>
                                        <p:cTn id="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2.22222E-6 -0.34722 " pathEditMode="relative" rAng="0" ptsTypes="AA">
                                      <p:cBhvr>
                                        <p:cTn id="2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36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2.5E-6 -0.38473 " pathEditMode="relative" rAng="0" ptsTypes="AA">
                                      <p:cBhvr>
                                        <p:cTn id="2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23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2.22222E-6 -0.35416 " pathEditMode="relative" rAng="0" ptsTypes="AA">
                                      <p:cBhvr>
                                        <p:cTn id="3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70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2.5E-6 -0.38102 " pathEditMode="relative" rAng="0" ptsTypes="AA">
                                      <p:cBhvr>
                                        <p:cTn id="4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05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2.22222E-6 -0.35833 " pathEditMode="relative" rAng="0" ptsTypes="AA">
                                      <p:cBhvr>
                                        <p:cTn id="5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91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2.5E-6 -0.38102 " pathEditMode="relative" rAng="0" ptsTypes="AA">
                                      <p:cBhvr>
                                        <p:cTn id="5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051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84" y="2492896"/>
            <a:ext cx="983554" cy="36925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501840"/>
            <a:ext cx="984467" cy="373688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723" y="4360202"/>
            <a:ext cx="1120858" cy="191341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31" name="Kit's teachings">
            <a:extLst>
              <a:ext uri="{FF2B5EF4-FFF2-40B4-BE49-F238E27FC236}">
                <a16:creationId xmlns:a16="http://schemas.microsoft.com/office/drawing/2014/main" id="{1BAF0124-EB3B-4EAB-8AB3-ACC3BD06232D}"/>
              </a:ext>
            </a:extLst>
          </p:cNvPr>
          <p:cNvGrpSpPr/>
          <p:nvPr/>
        </p:nvGrpSpPr>
        <p:grpSpPr>
          <a:xfrm>
            <a:off x="683568" y="5177310"/>
            <a:ext cx="4464496" cy="1008112"/>
            <a:chOff x="683568" y="5157192"/>
            <a:chExt cx="4464496" cy="1008112"/>
          </a:xfrm>
        </p:grpSpPr>
        <p:sp>
          <p:nvSpPr>
            <p:cNvPr id="32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34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03648" y="3836195"/>
            <a:ext cx="4392488" cy="1257523"/>
          </a:xfrm>
          <a:prstGeom prst="wedgeRoundRectCallout">
            <a:avLst>
              <a:gd name="adj1" fmla="val -46286"/>
              <a:gd name="adj2" fmla="val 84229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previously learned grapheme ‘oi’ is usually in the middle of words, such as ‘coin’. ‘Oy’ often comes at the end of a word, such as ‘joy’.</a:t>
            </a:r>
          </a:p>
        </p:txBody>
      </p:sp>
      <p:sp>
        <p:nvSpPr>
          <p:cNvPr id="35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5570857" y="3762820"/>
            <a:ext cx="284162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sp>
        <p:nvSpPr>
          <p:cNvPr id="14" name="Rectangle: Rounded Corners 10">
            <a:extLst>
              <a:ext uri="{FF2B5EF4-FFF2-40B4-BE49-F238E27FC236}">
                <a16:creationId xmlns:a16="http://schemas.microsoft.com/office/drawing/2014/main" id="{7DC0578B-5633-43B4-A377-72028D48AECE}"/>
              </a:ext>
            </a:extLst>
          </p:cNvPr>
          <p:cNvSpPr/>
          <p:nvPr/>
        </p:nvSpPr>
        <p:spPr>
          <a:xfrm>
            <a:off x="683568" y="908720"/>
            <a:ext cx="7776863" cy="10801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read words that contain </a:t>
            </a:r>
            <a:br>
              <a:rPr lang="en-GB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saying /oi/.</a:t>
            </a:r>
          </a:p>
        </p:txBody>
      </p:sp>
    </p:spTree>
    <p:extLst>
      <p:ext uri="{BB962C8B-B14F-4D97-AF65-F5344CB8AC3E}">
        <p14:creationId xmlns:p14="http://schemas.microsoft.com/office/powerpoint/2010/main" val="148521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5" grpId="0" animBg="1"/>
      <p:bldP spid="3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2"/>
          <a:stretch/>
        </p:blipFill>
        <p:spPr>
          <a:xfrm>
            <a:off x="496317" y="473624"/>
            <a:ext cx="8145176" cy="5889867"/>
          </a:xfrm>
          <a:prstGeom prst="roundRect">
            <a:avLst>
              <a:gd name="adj" fmla="val 2682"/>
            </a:avLst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5229200"/>
            <a:ext cx="7920880" cy="100811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Kit and Sam were at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school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They had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their geography 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b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oo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ks 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ou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 and were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learning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all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about London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249" y="1844823"/>
            <a:ext cx="1175698" cy="32612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772815"/>
            <a:ext cx="998502" cy="333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08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2"/>
          <a:stretch/>
        </p:blipFill>
        <p:spPr>
          <a:xfrm>
            <a:off x="496317" y="473624"/>
            <a:ext cx="8145176" cy="5889867"/>
          </a:xfrm>
          <a:prstGeom prst="roundRect">
            <a:avLst>
              <a:gd name="adj" fmla="val 2682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06" y="1844823"/>
            <a:ext cx="1175698" cy="32612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772815"/>
            <a:ext cx="998502" cy="333327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4365104"/>
            <a:ext cx="7920880" cy="1872208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Kit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leaned over 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to Sam. “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Would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you enj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goi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to Bu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ck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ham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Palace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?” he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asked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“M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ay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be,” said Sam. “Do you 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want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to go?”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“Yes!” replied Kit. </a:t>
            </a:r>
          </a:p>
        </p:txBody>
      </p:sp>
    </p:spTree>
    <p:extLst>
      <p:ext uri="{BB962C8B-B14F-4D97-AF65-F5344CB8AC3E}">
        <p14:creationId xmlns:p14="http://schemas.microsoft.com/office/powerpoint/2010/main" val="1393619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78" y="471191"/>
            <a:ext cx="8305644" cy="5873049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958416"/>
            <a:ext cx="1456402" cy="49411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210" y="958415"/>
            <a:ext cx="1898294" cy="5002237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4725144"/>
            <a:ext cx="7920880" cy="1512168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All Kit and Sam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talked about 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on the w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ay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home from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school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was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London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and Bu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ck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ham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Palace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“Let’s l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oo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 at a map to s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ee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where it is,” said Sam.</a:t>
            </a:r>
          </a:p>
        </p:txBody>
      </p:sp>
    </p:spTree>
    <p:extLst>
      <p:ext uri="{BB962C8B-B14F-4D97-AF65-F5344CB8AC3E}">
        <p14:creationId xmlns:p14="http://schemas.microsoft.com/office/powerpoint/2010/main" val="1655887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Street Names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12776"/>
            <a:ext cx="7776863" cy="87568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On the map, Sam has spotted some street names. Can you help her to blend the sounds to read the words they make?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0" b="21844"/>
          <a:stretch/>
        </p:blipFill>
        <p:spPr>
          <a:xfrm>
            <a:off x="539552" y="2406551"/>
            <a:ext cx="8064896" cy="3895341"/>
          </a:xfrm>
          <a:prstGeom prst="roundRect">
            <a:avLst>
              <a:gd name="adj" fmla="val 2498"/>
            </a:avLst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938" y="4303890"/>
            <a:ext cx="3402124" cy="199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71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5" b="249"/>
          <a:stretch/>
        </p:blipFill>
        <p:spPr>
          <a:xfrm>
            <a:off x="514839" y="468434"/>
            <a:ext cx="8097847" cy="5870059"/>
          </a:xfrm>
          <a:prstGeom prst="roundRect">
            <a:avLst>
              <a:gd name="adj" fmla="val 2498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737914" y="2708920"/>
            <a:ext cx="3600400" cy="1159961"/>
            <a:chOff x="827584" y="728869"/>
            <a:chExt cx="4240908" cy="1366317"/>
          </a:xfrm>
        </p:grpSpPr>
        <p:grpSp>
          <p:nvGrpSpPr>
            <p:cNvPr id="10" name="Group 9"/>
            <p:cNvGrpSpPr/>
            <p:nvPr/>
          </p:nvGrpSpPr>
          <p:grpSpPr>
            <a:xfrm>
              <a:off x="827584" y="728869"/>
              <a:ext cx="1008112" cy="1366317"/>
              <a:chOff x="1043608" y="731453"/>
              <a:chExt cx="1512168" cy="2049475"/>
            </a:xfrm>
          </p:grpSpPr>
          <p:sp>
            <p:nvSpPr>
              <p:cNvPr id="9" name="Rounded Rectangle 8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ounded Rectangle 32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T</a:t>
                </a: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1907704" y="728869"/>
              <a:ext cx="1008112" cy="1366317"/>
              <a:chOff x="1043608" y="731453"/>
              <a:chExt cx="1512168" cy="2049475"/>
            </a:xfrm>
          </p:grpSpPr>
          <p:sp>
            <p:nvSpPr>
              <p:cNvPr id="35" name="Rounded Rectangle 34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ounded Rectangle 35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oy</a:t>
                </a: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059832" y="734230"/>
              <a:ext cx="2008660" cy="1360956"/>
              <a:chOff x="1043608" y="731453"/>
              <a:chExt cx="1512168" cy="2049475"/>
            </a:xfrm>
          </p:grpSpPr>
          <p:sp>
            <p:nvSpPr>
              <p:cNvPr id="38" name="Rounded Rectangle 37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ounded Rectangle 38"/>
              <p:cNvSpPr/>
              <p:nvPr/>
            </p:nvSpPr>
            <p:spPr>
              <a:xfrm>
                <a:off x="1082391" y="792363"/>
                <a:ext cx="1430051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400" dirty="0">
                    <a:solidFill>
                      <a:schemeClr val="tx1"/>
                    </a:solidFill>
                  </a:rPr>
                  <a:t>str</a:t>
                </a:r>
                <a:r>
                  <a:rPr lang="en-GB" sz="4400" u="sng" dirty="0">
                    <a:solidFill>
                      <a:schemeClr val="tx1"/>
                    </a:solidFill>
                  </a:rPr>
                  <a:t>ee</a:t>
                </a:r>
                <a:r>
                  <a:rPr lang="en-GB" sz="4400" dirty="0">
                    <a:solidFill>
                      <a:schemeClr val="tx1"/>
                    </a:solidFill>
                  </a:rPr>
                  <a:t>t</a:t>
                </a: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2737914" y="2708920"/>
            <a:ext cx="3600400" cy="1159961"/>
            <a:chOff x="827584" y="728869"/>
            <a:chExt cx="4240908" cy="1366317"/>
          </a:xfrm>
        </p:grpSpPr>
        <p:grpSp>
          <p:nvGrpSpPr>
            <p:cNvPr id="41" name="Group 40"/>
            <p:cNvGrpSpPr/>
            <p:nvPr/>
          </p:nvGrpSpPr>
          <p:grpSpPr>
            <a:xfrm>
              <a:off x="827584" y="728869"/>
              <a:ext cx="1008112" cy="1366317"/>
              <a:chOff x="1043608" y="731453"/>
              <a:chExt cx="1512168" cy="2049475"/>
            </a:xfrm>
          </p:grpSpPr>
          <p:sp>
            <p:nvSpPr>
              <p:cNvPr id="48" name="Rounded Rectangle 47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Rounded Rectangle 48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J</a:t>
                </a: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1907704" y="728869"/>
              <a:ext cx="1008112" cy="1366317"/>
              <a:chOff x="1043608" y="731453"/>
              <a:chExt cx="1512168" cy="2049475"/>
            </a:xfrm>
          </p:grpSpPr>
          <p:sp>
            <p:nvSpPr>
              <p:cNvPr id="46" name="Rounded Rectangle 45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Rounded Rectangle 46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oy</a:t>
                </a: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3059832" y="734230"/>
              <a:ext cx="2008660" cy="1360956"/>
              <a:chOff x="1043608" y="731453"/>
              <a:chExt cx="1512168" cy="2049475"/>
            </a:xfrm>
          </p:grpSpPr>
          <p:sp>
            <p:nvSpPr>
              <p:cNvPr id="44" name="Rounded Rectangle 43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1082391" y="792363"/>
                <a:ext cx="1430051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400" dirty="0">
                    <a:solidFill>
                      <a:schemeClr val="tx1"/>
                    </a:solidFill>
                  </a:rPr>
                  <a:t>r</a:t>
                </a:r>
                <a:r>
                  <a:rPr lang="en-GB" sz="4400" u="sng" dirty="0">
                    <a:solidFill>
                      <a:schemeClr val="tx1"/>
                    </a:solidFill>
                  </a:rPr>
                  <a:t>oa</a:t>
                </a:r>
                <a:r>
                  <a:rPr lang="en-GB" sz="4400" dirty="0">
                    <a:solidFill>
                      <a:schemeClr val="tx1"/>
                    </a:solidFill>
                  </a:rPr>
                  <a:t>d</a:t>
                </a: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2728638" y="2701572"/>
            <a:ext cx="3600400" cy="1159961"/>
            <a:chOff x="827584" y="728869"/>
            <a:chExt cx="4240908" cy="1366317"/>
          </a:xfrm>
        </p:grpSpPr>
        <p:grpSp>
          <p:nvGrpSpPr>
            <p:cNvPr id="71" name="Group 70"/>
            <p:cNvGrpSpPr/>
            <p:nvPr/>
          </p:nvGrpSpPr>
          <p:grpSpPr>
            <a:xfrm>
              <a:off x="827584" y="728869"/>
              <a:ext cx="1008112" cy="1366317"/>
              <a:chOff x="1043608" y="731453"/>
              <a:chExt cx="1512168" cy="2049475"/>
            </a:xfrm>
          </p:grpSpPr>
          <p:sp>
            <p:nvSpPr>
              <p:cNvPr id="78" name="Rounded Rectangle 77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Rounded Rectangle 78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B</a:t>
                </a:r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>
              <a:off x="1907704" y="728869"/>
              <a:ext cx="1008112" cy="1366317"/>
              <a:chOff x="1043608" y="731453"/>
              <a:chExt cx="1512168" cy="2049475"/>
            </a:xfrm>
          </p:grpSpPr>
          <p:sp>
            <p:nvSpPr>
              <p:cNvPr id="76" name="Rounded Rectangle 75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Rounded Rectangle 76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oy</a:t>
                </a:r>
              </a:p>
            </p:txBody>
          </p:sp>
        </p:grpSp>
        <p:grpSp>
          <p:nvGrpSpPr>
            <p:cNvPr id="73" name="Group 72"/>
            <p:cNvGrpSpPr/>
            <p:nvPr/>
          </p:nvGrpSpPr>
          <p:grpSpPr>
            <a:xfrm>
              <a:off x="3059832" y="734230"/>
              <a:ext cx="2008660" cy="1360956"/>
              <a:chOff x="1043608" y="731453"/>
              <a:chExt cx="1512168" cy="2049475"/>
            </a:xfrm>
          </p:grpSpPr>
          <p:sp>
            <p:nvSpPr>
              <p:cNvPr id="74" name="Rounded Rectangle 73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ounded Rectangle 74"/>
              <p:cNvSpPr/>
              <p:nvPr/>
            </p:nvSpPr>
            <p:spPr>
              <a:xfrm>
                <a:off x="1082391" y="792363"/>
                <a:ext cx="1430051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400" dirty="0">
                    <a:solidFill>
                      <a:schemeClr val="tx1"/>
                    </a:solidFill>
                  </a:rPr>
                  <a:t>str</a:t>
                </a:r>
                <a:r>
                  <a:rPr lang="en-GB" sz="4400" u="sng" dirty="0">
                    <a:solidFill>
                      <a:schemeClr val="tx1"/>
                    </a:solidFill>
                  </a:rPr>
                  <a:t>ee</a:t>
                </a:r>
                <a:r>
                  <a:rPr lang="en-GB" sz="4400" dirty="0">
                    <a:solidFill>
                      <a:schemeClr val="tx1"/>
                    </a:solidFill>
                  </a:rPr>
                  <a:t>t</a:t>
                </a:r>
              </a:p>
            </p:txBody>
          </p:sp>
        </p:grpSp>
      </p:grpSp>
      <p:grpSp>
        <p:nvGrpSpPr>
          <p:cNvPr id="106" name="Group 105"/>
          <p:cNvGrpSpPr/>
          <p:nvPr/>
        </p:nvGrpSpPr>
        <p:grpSpPr>
          <a:xfrm>
            <a:off x="2070146" y="2708250"/>
            <a:ext cx="5350884" cy="1160631"/>
            <a:chOff x="2123728" y="4798780"/>
            <a:chExt cx="5350884" cy="1160631"/>
          </a:xfrm>
        </p:grpSpPr>
        <p:grpSp>
          <p:nvGrpSpPr>
            <p:cNvPr id="107" name="Group 106"/>
            <p:cNvGrpSpPr/>
            <p:nvPr/>
          </p:nvGrpSpPr>
          <p:grpSpPr>
            <a:xfrm>
              <a:off x="2123728" y="4798780"/>
              <a:ext cx="855856" cy="1159961"/>
              <a:chOff x="1043608" y="731453"/>
              <a:chExt cx="1512168" cy="2049475"/>
            </a:xfrm>
          </p:grpSpPr>
          <p:sp>
            <p:nvSpPr>
              <p:cNvPr id="120" name="Rounded Rectangle 119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1" name="Rounded Rectangle 120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E</a:t>
                </a:r>
              </a:p>
            </p:txBody>
          </p:sp>
        </p:grpSp>
        <p:grpSp>
          <p:nvGrpSpPr>
            <p:cNvPr id="108" name="Group 107"/>
            <p:cNvGrpSpPr/>
            <p:nvPr/>
          </p:nvGrpSpPr>
          <p:grpSpPr>
            <a:xfrm>
              <a:off x="3040717" y="4798780"/>
              <a:ext cx="855856" cy="1159961"/>
              <a:chOff x="1043608" y="731453"/>
              <a:chExt cx="1512168" cy="2049475"/>
            </a:xfrm>
          </p:grpSpPr>
          <p:sp>
            <p:nvSpPr>
              <p:cNvPr id="118" name="Rounded Rectangle 117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9" name="Rounded Rectangle 118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n</a:t>
                </a:r>
              </a:p>
            </p:txBody>
          </p:sp>
        </p:grpSp>
        <p:grpSp>
          <p:nvGrpSpPr>
            <p:cNvPr id="109" name="Group 108"/>
            <p:cNvGrpSpPr/>
            <p:nvPr/>
          </p:nvGrpSpPr>
          <p:grpSpPr>
            <a:xfrm>
              <a:off x="5769322" y="4803331"/>
              <a:ext cx="1705290" cy="1155410"/>
              <a:chOff x="1043608" y="731453"/>
              <a:chExt cx="1512168" cy="2049475"/>
            </a:xfrm>
          </p:grpSpPr>
          <p:sp>
            <p:nvSpPr>
              <p:cNvPr id="116" name="Rounded Rectangle 115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ounded Rectangle 116"/>
              <p:cNvSpPr/>
              <p:nvPr/>
            </p:nvSpPr>
            <p:spPr>
              <a:xfrm>
                <a:off x="1082391" y="792364"/>
                <a:ext cx="1430051" cy="1927653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400" dirty="0">
                    <a:solidFill>
                      <a:schemeClr val="tx1"/>
                    </a:solidFill>
                  </a:rPr>
                  <a:t>r</a:t>
                </a:r>
                <a:r>
                  <a:rPr lang="en-GB" sz="4400" u="sng" dirty="0">
                    <a:solidFill>
                      <a:schemeClr val="tx1"/>
                    </a:solidFill>
                  </a:rPr>
                  <a:t>oa</a:t>
                </a:r>
                <a:r>
                  <a:rPr lang="en-GB" sz="4400" dirty="0">
                    <a:solidFill>
                      <a:schemeClr val="tx1"/>
                    </a:solidFill>
                  </a:rPr>
                  <a:t>d</a:t>
                </a:r>
              </a:p>
            </p:txBody>
          </p:sp>
        </p:grpSp>
        <p:grpSp>
          <p:nvGrpSpPr>
            <p:cNvPr id="110" name="Group 109"/>
            <p:cNvGrpSpPr/>
            <p:nvPr/>
          </p:nvGrpSpPr>
          <p:grpSpPr>
            <a:xfrm>
              <a:off x="3950252" y="4798780"/>
              <a:ext cx="855856" cy="1159961"/>
              <a:chOff x="1043608" y="731453"/>
              <a:chExt cx="1512168" cy="2049475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ounded Rectangle 114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j</a:t>
                </a:r>
              </a:p>
            </p:txBody>
          </p:sp>
        </p:grpSp>
        <p:grpSp>
          <p:nvGrpSpPr>
            <p:cNvPr id="111" name="Group 110"/>
            <p:cNvGrpSpPr/>
            <p:nvPr/>
          </p:nvGrpSpPr>
          <p:grpSpPr>
            <a:xfrm>
              <a:off x="4859787" y="4799450"/>
              <a:ext cx="855856" cy="1159961"/>
              <a:chOff x="1043608" y="731453"/>
              <a:chExt cx="1512168" cy="2049475"/>
            </a:xfrm>
          </p:grpSpPr>
          <p:sp>
            <p:nvSpPr>
              <p:cNvPr id="112" name="Rounded Rectangle 111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Rounded Rectangle 112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oy</a:t>
                </a:r>
              </a:p>
            </p:txBody>
          </p:sp>
        </p:grpSp>
      </p:grpSp>
      <p:grpSp>
        <p:nvGrpSpPr>
          <p:cNvPr id="16" name="Group 15"/>
          <p:cNvGrpSpPr/>
          <p:nvPr/>
        </p:nvGrpSpPr>
        <p:grpSpPr>
          <a:xfrm>
            <a:off x="2489252" y="2742724"/>
            <a:ext cx="4448030" cy="1159961"/>
            <a:chOff x="2123728" y="4798780"/>
            <a:chExt cx="4448030" cy="1159961"/>
          </a:xfrm>
        </p:grpSpPr>
        <p:grpSp>
          <p:nvGrpSpPr>
            <p:cNvPr id="91" name="Group 90"/>
            <p:cNvGrpSpPr/>
            <p:nvPr/>
          </p:nvGrpSpPr>
          <p:grpSpPr>
            <a:xfrm>
              <a:off x="2123728" y="4798780"/>
              <a:ext cx="855856" cy="1159961"/>
              <a:chOff x="1043608" y="731453"/>
              <a:chExt cx="1512168" cy="2049475"/>
            </a:xfrm>
          </p:grpSpPr>
          <p:sp>
            <p:nvSpPr>
              <p:cNvPr id="98" name="Rounded Rectangle 97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9" name="Rounded Rectangle 98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A</a:t>
                </a:r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>
              <a:off x="3040717" y="4798780"/>
              <a:ext cx="855856" cy="1159961"/>
              <a:chOff x="1043608" y="731453"/>
              <a:chExt cx="1512168" cy="2049475"/>
            </a:xfrm>
          </p:grpSpPr>
          <p:sp>
            <p:nvSpPr>
              <p:cNvPr id="96" name="Rounded Rectangle 95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ounded Rectangle 96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dirty="0" err="1">
                    <a:solidFill>
                      <a:schemeClr val="tx1"/>
                    </a:solidFill>
                  </a:rPr>
                  <a:t>nn</a:t>
                </a:r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3" name="Group 92"/>
            <p:cNvGrpSpPr/>
            <p:nvPr/>
          </p:nvGrpSpPr>
          <p:grpSpPr>
            <a:xfrm>
              <a:off x="4866468" y="4803331"/>
              <a:ext cx="1705290" cy="1155410"/>
              <a:chOff x="243001" y="731453"/>
              <a:chExt cx="1512168" cy="2049475"/>
            </a:xfrm>
          </p:grpSpPr>
          <p:sp>
            <p:nvSpPr>
              <p:cNvPr id="94" name="Rounded Rectangle 93"/>
              <p:cNvSpPr/>
              <p:nvPr/>
            </p:nvSpPr>
            <p:spPr>
              <a:xfrm>
                <a:off x="243001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ounded Rectangle 94"/>
              <p:cNvSpPr/>
              <p:nvPr/>
            </p:nvSpPr>
            <p:spPr>
              <a:xfrm>
                <a:off x="281784" y="792364"/>
                <a:ext cx="1430051" cy="1927653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400" dirty="0">
                    <a:solidFill>
                      <a:schemeClr val="tx1"/>
                    </a:solidFill>
                  </a:rPr>
                  <a:t>r</a:t>
                </a:r>
                <a:r>
                  <a:rPr lang="en-GB" sz="4400" u="sng" dirty="0">
                    <a:solidFill>
                      <a:schemeClr val="tx1"/>
                    </a:solidFill>
                  </a:rPr>
                  <a:t>oa</a:t>
                </a:r>
                <a:r>
                  <a:rPr lang="en-GB" sz="4400" dirty="0">
                    <a:solidFill>
                      <a:schemeClr val="tx1"/>
                    </a:solidFill>
                  </a:rPr>
                  <a:t>d</a:t>
                </a:r>
              </a:p>
            </p:txBody>
          </p:sp>
        </p:grpSp>
        <p:grpSp>
          <p:nvGrpSpPr>
            <p:cNvPr id="100" name="Group 99"/>
            <p:cNvGrpSpPr/>
            <p:nvPr/>
          </p:nvGrpSpPr>
          <p:grpSpPr>
            <a:xfrm>
              <a:off x="3950252" y="4798780"/>
              <a:ext cx="855856" cy="1159961"/>
              <a:chOff x="1043608" y="731453"/>
              <a:chExt cx="1512168" cy="2049475"/>
            </a:xfrm>
          </p:grpSpPr>
          <p:sp>
            <p:nvSpPr>
              <p:cNvPr id="101" name="Rounded Rectangle 100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ounded Rectangle 101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dirty="0">
                    <a:solidFill>
                      <a:schemeClr val="tx1"/>
                    </a:solidFill>
                  </a:rPr>
                  <a:t>oy</a:t>
                </a:r>
              </a:p>
            </p:txBody>
          </p:sp>
        </p:grpSp>
      </p:grpSp>
      <p:grpSp>
        <p:nvGrpSpPr>
          <p:cNvPr id="122" name="Group 121"/>
          <p:cNvGrpSpPr/>
          <p:nvPr/>
        </p:nvGrpSpPr>
        <p:grpSpPr>
          <a:xfrm>
            <a:off x="1071710" y="2841378"/>
            <a:ext cx="7210099" cy="1175243"/>
            <a:chOff x="2123728" y="4798780"/>
            <a:chExt cx="7210099" cy="1175243"/>
          </a:xfrm>
        </p:grpSpPr>
        <p:grpSp>
          <p:nvGrpSpPr>
            <p:cNvPr id="123" name="Group 122"/>
            <p:cNvGrpSpPr/>
            <p:nvPr/>
          </p:nvGrpSpPr>
          <p:grpSpPr>
            <a:xfrm>
              <a:off x="2123728" y="4798780"/>
              <a:ext cx="855856" cy="1159961"/>
              <a:chOff x="1043608" y="731453"/>
              <a:chExt cx="1512168" cy="2049475"/>
            </a:xfrm>
          </p:grpSpPr>
          <p:sp>
            <p:nvSpPr>
              <p:cNvPr id="136" name="Rounded Rectangle 135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Rounded Rectangle 136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dirty="0">
                    <a:solidFill>
                      <a:schemeClr val="tx1"/>
                    </a:solidFill>
                  </a:rPr>
                  <a:t>D</a:t>
                </a:r>
              </a:p>
            </p:txBody>
          </p:sp>
        </p:grpSp>
        <p:grpSp>
          <p:nvGrpSpPr>
            <p:cNvPr id="124" name="Group 123"/>
            <p:cNvGrpSpPr/>
            <p:nvPr/>
          </p:nvGrpSpPr>
          <p:grpSpPr>
            <a:xfrm>
              <a:off x="3040717" y="4798780"/>
              <a:ext cx="855856" cy="1159961"/>
              <a:chOff x="1043608" y="731453"/>
              <a:chExt cx="1512168" cy="2049475"/>
            </a:xfrm>
          </p:grpSpPr>
          <p:sp>
            <p:nvSpPr>
              <p:cNvPr id="134" name="Rounded Rectangle 133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5" name="Rounded Rectangle 134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e</a:t>
                </a:r>
              </a:p>
            </p:txBody>
          </p:sp>
        </p:grpSp>
        <p:grpSp>
          <p:nvGrpSpPr>
            <p:cNvPr id="125" name="Group 124"/>
            <p:cNvGrpSpPr/>
            <p:nvPr/>
          </p:nvGrpSpPr>
          <p:grpSpPr>
            <a:xfrm>
              <a:off x="7628537" y="4817943"/>
              <a:ext cx="1705290" cy="1155410"/>
              <a:chOff x="2692270" y="757372"/>
              <a:chExt cx="1512168" cy="2049475"/>
            </a:xfrm>
          </p:grpSpPr>
          <p:sp>
            <p:nvSpPr>
              <p:cNvPr id="132" name="Rounded Rectangle 131"/>
              <p:cNvSpPr/>
              <p:nvPr/>
            </p:nvSpPr>
            <p:spPr>
              <a:xfrm>
                <a:off x="2692270" y="757372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ounded Rectangle 132"/>
              <p:cNvSpPr/>
              <p:nvPr/>
            </p:nvSpPr>
            <p:spPr>
              <a:xfrm>
                <a:off x="2731053" y="818283"/>
                <a:ext cx="1430051" cy="192765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400" dirty="0">
                    <a:solidFill>
                      <a:schemeClr val="tx1"/>
                    </a:solidFill>
                  </a:rPr>
                  <a:t>str</a:t>
                </a:r>
                <a:r>
                  <a:rPr lang="en-GB" sz="4400" u="sng" dirty="0">
                    <a:solidFill>
                      <a:schemeClr val="tx1"/>
                    </a:solidFill>
                  </a:rPr>
                  <a:t>ee</a:t>
                </a:r>
                <a:r>
                  <a:rPr lang="en-GB" sz="4400" dirty="0">
                    <a:solidFill>
                      <a:schemeClr val="tx1"/>
                    </a:solidFill>
                  </a:rPr>
                  <a:t>t</a:t>
                </a:r>
              </a:p>
            </p:txBody>
          </p:sp>
        </p:grpSp>
        <p:grpSp>
          <p:nvGrpSpPr>
            <p:cNvPr id="126" name="Group 125"/>
            <p:cNvGrpSpPr/>
            <p:nvPr/>
          </p:nvGrpSpPr>
          <p:grpSpPr>
            <a:xfrm>
              <a:off x="3950252" y="4798780"/>
              <a:ext cx="855856" cy="1159961"/>
              <a:chOff x="1043608" y="731453"/>
              <a:chExt cx="1512168" cy="2049475"/>
            </a:xfrm>
          </p:grpSpPr>
          <p:sp>
            <p:nvSpPr>
              <p:cNvPr id="130" name="Rounded Rectangle 129"/>
              <p:cNvSpPr/>
              <p:nvPr/>
            </p:nvSpPr>
            <p:spPr>
              <a:xfrm>
                <a:off x="1043608" y="731453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ounded Rectangle 130"/>
              <p:cNvSpPr/>
              <p:nvPr/>
            </p:nvSpPr>
            <p:spPr>
              <a:xfrm>
                <a:off x="1109004" y="792363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s</a:t>
                </a:r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4874931" y="4813392"/>
              <a:ext cx="2689642" cy="1160631"/>
              <a:chOff x="1070364" y="756086"/>
              <a:chExt cx="4752190" cy="2050659"/>
            </a:xfrm>
          </p:grpSpPr>
          <p:sp>
            <p:nvSpPr>
              <p:cNvPr id="128" name="Rounded Rectangle 127"/>
              <p:cNvSpPr/>
              <p:nvPr/>
            </p:nvSpPr>
            <p:spPr>
              <a:xfrm>
                <a:off x="2715634" y="757270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ounded Rectangle 128"/>
              <p:cNvSpPr/>
              <p:nvPr/>
            </p:nvSpPr>
            <p:spPr>
              <a:xfrm>
                <a:off x="2781030" y="818180"/>
                <a:ext cx="1381375" cy="1927654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r</a:t>
                </a:r>
              </a:p>
            </p:txBody>
          </p:sp>
          <p:sp>
            <p:nvSpPr>
              <p:cNvPr id="138" name="Rounded Rectangle 137"/>
              <p:cNvSpPr/>
              <p:nvPr/>
            </p:nvSpPr>
            <p:spPr>
              <a:xfrm>
                <a:off x="4310386" y="756086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Rounded Rectangle 138"/>
              <p:cNvSpPr/>
              <p:nvPr/>
            </p:nvSpPr>
            <p:spPr>
              <a:xfrm>
                <a:off x="4375782" y="816996"/>
                <a:ext cx="1381375" cy="192765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oy</a:t>
                </a:r>
              </a:p>
            </p:txBody>
          </p:sp>
          <p:sp>
            <p:nvSpPr>
              <p:cNvPr id="140" name="Rounded Rectangle 139"/>
              <p:cNvSpPr/>
              <p:nvPr/>
            </p:nvSpPr>
            <p:spPr>
              <a:xfrm>
                <a:off x="1070364" y="757270"/>
                <a:ext cx="1512168" cy="2049475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1" name="Rounded Rectangle 140"/>
              <p:cNvSpPr/>
              <p:nvPr/>
            </p:nvSpPr>
            <p:spPr>
              <a:xfrm>
                <a:off x="1135760" y="818180"/>
                <a:ext cx="1381375" cy="1927656"/>
              </a:xfrm>
              <a:prstGeom prst="roundRect">
                <a:avLst>
                  <a:gd name="adj" fmla="val 7406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t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9631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4520B1A-0F52-4D8F-AC34-514CDB02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London Caption Match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12776"/>
            <a:ext cx="7776863" cy="9361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thinking about what they would like to do if they visited London. Read the sentences in the speech bubbles and match them to the correct picture.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" name="Queen 1"/>
          <p:cNvGrpSpPr/>
          <p:nvPr/>
        </p:nvGrpSpPr>
        <p:grpSpPr>
          <a:xfrm>
            <a:off x="1475656" y="4797152"/>
            <a:ext cx="1449924" cy="1368152"/>
            <a:chOff x="683568" y="4797152"/>
            <a:chExt cx="1449924" cy="1368152"/>
          </a:xfrm>
        </p:grpSpPr>
        <p:sp>
          <p:nvSpPr>
            <p:cNvPr id="2" name="Rounded Rectangle 1"/>
            <p:cNvSpPr/>
            <p:nvPr/>
          </p:nvSpPr>
          <p:spPr>
            <a:xfrm>
              <a:off x="68356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7031" y="4915674"/>
              <a:ext cx="422998" cy="1131108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97E3F065-83AF-46B1-986A-3F8D5CC6D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5089769"/>
              <a:ext cx="354688" cy="96159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5CF10B2-0302-4D73-BBF2-843324ACA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5116598"/>
              <a:ext cx="378498" cy="957043"/>
            </a:xfrm>
            <a:prstGeom prst="rect">
              <a:avLst/>
            </a:prstGeom>
          </p:spPr>
        </p:pic>
      </p:grpSp>
      <p:grpSp>
        <p:nvGrpSpPr>
          <p:cNvPr id="23" name="toys 1"/>
          <p:cNvGrpSpPr/>
          <p:nvPr/>
        </p:nvGrpSpPr>
        <p:grpSpPr>
          <a:xfrm>
            <a:off x="3057391" y="4797152"/>
            <a:ext cx="1449924" cy="1368152"/>
            <a:chOff x="2265303" y="4797152"/>
            <a:chExt cx="1449924" cy="1368152"/>
          </a:xfrm>
        </p:grpSpPr>
        <p:sp>
          <p:nvSpPr>
            <p:cNvPr id="14" name="Rounded Rectangle 13"/>
            <p:cNvSpPr/>
            <p:nvPr/>
          </p:nvSpPr>
          <p:spPr>
            <a:xfrm>
              <a:off x="226530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8933" y="5068953"/>
              <a:ext cx="1373243" cy="841026"/>
            </a:xfrm>
            <a:prstGeom prst="rect">
              <a:avLst/>
            </a:prstGeom>
          </p:spPr>
        </p:pic>
      </p:grpSp>
      <p:grpSp>
        <p:nvGrpSpPr>
          <p:cNvPr id="25" name="park 1"/>
          <p:cNvGrpSpPr/>
          <p:nvPr/>
        </p:nvGrpSpPr>
        <p:grpSpPr>
          <a:xfrm>
            <a:off x="4639126" y="4797152"/>
            <a:ext cx="1449924" cy="1368152"/>
            <a:chOff x="3847038" y="4797152"/>
            <a:chExt cx="1449924" cy="1368152"/>
          </a:xfrm>
        </p:grpSpPr>
        <p:sp>
          <p:nvSpPr>
            <p:cNvPr id="15" name="Rounded Rectangle 14"/>
            <p:cNvSpPr/>
            <p:nvPr/>
          </p:nvSpPr>
          <p:spPr>
            <a:xfrm>
              <a:off x="384703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6" r="18511"/>
            <a:stretch/>
          </p:blipFill>
          <p:spPr>
            <a:xfrm>
              <a:off x="3965858" y="4921449"/>
              <a:ext cx="1202758" cy="1119557"/>
            </a:xfrm>
            <a:prstGeom prst="ellipse">
              <a:avLst/>
            </a:prstGeom>
          </p:spPr>
        </p:pic>
      </p:grpSp>
      <p:grpSp>
        <p:nvGrpSpPr>
          <p:cNvPr id="27" name="bus 1"/>
          <p:cNvGrpSpPr/>
          <p:nvPr/>
        </p:nvGrpSpPr>
        <p:grpSpPr>
          <a:xfrm>
            <a:off x="6220861" y="4797152"/>
            <a:ext cx="1449924" cy="1368152"/>
            <a:chOff x="5428773" y="4797152"/>
            <a:chExt cx="1449924" cy="1368152"/>
          </a:xfrm>
        </p:grpSpPr>
        <p:sp>
          <p:nvSpPr>
            <p:cNvPr id="16" name="Rounded Rectangle 15"/>
            <p:cNvSpPr/>
            <p:nvPr/>
          </p:nvSpPr>
          <p:spPr>
            <a:xfrm>
              <a:off x="542877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175" y="5116598"/>
              <a:ext cx="1270414" cy="798252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5" y="3330523"/>
            <a:ext cx="953173" cy="2933258"/>
          </a:xfrm>
          <a:prstGeom prst="rect">
            <a:avLst/>
          </a:prstGeom>
        </p:spPr>
      </p:pic>
      <p:pic>
        <p:nvPicPr>
          <p:cNvPr id="30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1821" y="3330523"/>
            <a:ext cx="943122" cy="293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ular Callout 30"/>
          <p:cNvSpPr/>
          <p:nvPr/>
        </p:nvSpPr>
        <p:spPr>
          <a:xfrm>
            <a:off x="1736913" y="2636912"/>
            <a:ext cx="2475047" cy="1728192"/>
          </a:xfrm>
          <a:prstGeom prst="wedgeRoundRectCallout">
            <a:avLst>
              <a:gd name="adj1" fmla="val -66431"/>
              <a:gd name="adj2" fmla="val 310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</a:t>
            </a:r>
            <a:r>
              <a:rPr lang="en-GB" sz="2400" dirty="0">
                <a:solidFill>
                  <a:srgbClr val="D82233"/>
                </a:solidFill>
              </a:rPr>
              <a:t>want</a:t>
            </a:r>
            <a:r>
              <a:rPr lang="en-GB" sz="2400" dirty="0">
                <a:solidFill>
                  <a:schemeClr val="tx1"/>
                </a:solidFill>
              </a:rPr>
              <a:t> to s</a:t>
            </a:r>
            <a:r>
              <a:rPr lang="en-GB" sz="2400" u="sng" dirty="0">
                <a:solidFill>
                  <a:schemeClr val="tx1"/>
                </a:solidFill>
              </a:rPr>
              <a:t>ee</a:t>
            </a:r>
            <a:r>
              <a:rPr lang="en-GB" sz="2400" dirty="0">
                <a:solidFill>
                  <a:schemeClr val="tx1"/>
                </a:solidFill>
              </a:rPr>
              <a:t> the </a:t>
            </a:r>
            <a:r>
              <a:rPr lang="en-GB" sz="2400" u="sng" dirty="0">
                <a:solidFill>
                  <a:schemeClr val="tx1"/>
                </a:solidFill>
              </a:rPr>
              <a:t>quee</a:t>
            </a:r>
            <a:r>
              <a:rPr lang="en-GB" sz="2400" dirty="0">
                <a:solidFill>
                  <a:schemeClr val="tx1"/>
                </a:solidFill>
              </a:rPr>
              <a:t>n.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92" y="5088125"/>
            <a:ext cx="784546" cy="816994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4757946" y="2668326"/>
            <a:ext cx="2475047" cy="1728192"/>
          </a:xfrm>
          <a:prstGeom prst="wedgeRoundRectCallout">
            <a:avLst>
              <a:gd name="adj1" fmla="val 64041"/>
              <a:gd name="adj2" fmla="val -328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are some b</a:t>
            </a:r>
            <a:r>
              <a:rPr lang="en-GB" sz="2400" u="sng" dirty="0">
                <a:solidFill>
                  <a:schemeClr val="tx1"/>
                </a:solidFill>
              </a:rPr>
              <a:t>oy</a:t>
            </a:r>
            <a:r>
              <a:rPr lang="en-GB" sz="2400" dirty="0">
                <a:solidFill>
                  <a:schemeClr val="tx1"/>
                </a:solidFill>
              </a:rPr>
              <a:t>s on a red bus. </a:t>
            </a:r>
          </a:p>
        </p:txBody>
      </p:sp>
      <p:grpSp>
        <p:nvGrpSpPr>
          <p:cNvPr id="35" name="Queen 2"/>
          <p:cNvGrpSpPr/>
          <p:nvPr/>
        </p:nvGrpSpPr>
        <p:grpSpPr>
          <a:xfrm>
            <a:off x="1475656" y="4797152"/>
            <a:ext cx="1449924" cy="1368152"/>
            <a:chOff x="683568" y="4797152"/>
            <a:chExt cx="1449924" cy="1368152"/>
          </a:xfrm>
        </p:grpSpPr>
        <p:sp>
          <p:nvSpPr>
            <p:cNvPr id="36" name="Rounded Rectangle 35"/>
            <p:cNvSpPr/>
            <p:nvPr/>
          </p:nvSpPr>
          <p:spPr>
            <a:xfrm>
              <a:off x="68356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7031" y="4915674"/>
              <a:ext cx="422998" cy="113110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97E3F065-83AF-46B1-986A-3F8D5CC6D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5089769"/>
              <a:ext cx="354688" cy="96159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5CF10B2-0302-4D73-BBF2-843324ACA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5116598"/>
              <a:ext cx="378498" cy="957043"/>
            </a:xfrm>
            <a:prstGeom prst="rect">
              <a:avLst/>
            </a:prstGeom>
          </p:spPr>
        </p:pic>
      </p:grpSp>
      <p:grpSp>
        <p:nvGrpSpPr>
          <p:cNvPr id="40" name="toys 2"/>
          <p:cNvGrpSpPr/>
          <p:nvPr/>
        </p:nvGrpSpPr>
        <p:grpSpPr>
          <a:xfrm>
            <a:off x="3057391" y="4797152"/>
            <a:ext cx="1449924" cy="1368152"/>
            <a:chOff x="2265303" y="4797152"/>
            <a:chExt cx="1449924" cy="1368152"/>
          </a:xfrm>
        </p:grpSpPr>
        <p:sp>
          <p:nvSpPr>
            <p:cNvPr id="41" name="Rounded Rectangle 40"/>
            <p:cNvSpPr/>
            <p:nvPr/>
          </p:nvSpPr>
          <p:spPr>
            <a:xfrm>
              <a:off x="226530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8933" y="5068953"/>
              <a:ext cx="1373243" cy="841026"/>
            </a:xfrm>
            <a:prstGeom prst="rect">
              <a:avLst/>
            </a:prstGeom>
          </p:spPr>
        </p:pic>
      </p:grpSp>
      <p:grpSp>
        <p:nvGrpSpPr>
          <p:cNvPr id="43" name="park 2"/>
          <p:cNvGrpSpPr/>
          <p:nvPr/>
        </p:nvGrpSpPr>
        <p:grpSpPr>
          <a:xfrm>
            <a:off x="4639126" y="4797152"/>
            <a:ext cx="1449924" cy="1368152"/>
            <a:chOff x="3847038" y="4797152"/>
            <a:chExt cx="1449924" cy="1368152"/>
          </a:xfrm>
        </p:grpSpPr>
        <p:sp>
          <p:nvSpPr>
            <p:cNvPr id="44" name="Rounded Rectangle 43"/>
            <p:cNvSpPr/>
            <p:nvPr/>
          </p:nvSpPr>
          <p:spPr>
            <a:xfrm>
              <a:off x="384703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6" r="18511"/>
            <a:stretch/>
          </p:blipFill>
          <p:spPr>
            <a:xfrm>
              <a:off x="3965858" y="4921449"/>
              <a:ext cx="1202758" cy="1119557"/>
            </a:xfrm>
            <a:prstGeom prst="ellipse">
              <a:avLst/>
            </a:prstGeom>
          </p:spPr>
        </p:pic>
      </p:grpSp>
      <p:grpSp>
        <p:nvGrpSpPr>
          <p:cNvPr id="46" name="bus 2"/>
          <p:cNvGrpSpPr/>
          <p:nvPr/>
        </p:nvGrpSpPr>
        <p:grpSpPr>
          <a:xfrm>
            <a:off x="6220861" y="4797152"/>
            <a:ext cx="1449924" cy="1368152"/>
            <a:chOff x="5428773" y="4797152"/>
            <a:chExt cx="1449924" cy="1368152"/>
          </a:xfrm>
        </p:grpSpPr>
        <p:sp>
          <p:nvSpPr>
            <p:cNvPr id="47" name="Rounded Rectangle 46"/>
            <p:cNvSpPr/>
            <p:nvPr/>
          </p:nvSpPr>
          <p:spPr>
            <a:xfrm>
              <a:off x="542877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175" y="5116598"/>
              <a:ext cx="1270414" cy="798252"/>
            </a:xfrm>
            <a:prstGeom prst="rect">
              <a:avLst/>
            </a:prstGeom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033" y="5078404"/>
            <a:ext cx="784546" cy="816994"/>
          </a:xfrm>
          <a:prstGeom prst="rect">
            <a:avLst/>
          </a:prstGeom>
        </p:spPr>
      </p:pic>
      <p:grpSp>
        <p:nvGrpSpPr>
          <p:cNvPr id="51" name="Queen 3"/>
          <p:cNvGrpSpPr/>
          <p:nvPr/>
        </p:nvGrpSpPr>
        <p:grpSpPr>
          <a:xfrm>
            <a:off x="1475656" y="4797152"/>
            <a:ext cx="1449924" cy="1368152"/>
            <a:chOff x="683568" y="4797152"/>
            <a:chExt cx="1449924" cy="1368152"/>
          </a:xfrm>
        </p:grpSpPr>
        <p:sp>
          <p:nvSpPr>
            <p:cNvPr id="52" name="Rounded Rectangle 51"/>
            <p:cNvSpPr/>
            <p:nvPr/>
          </p:nvSpPr>
          <p:spPr>
            <a:xfrm>
              <a:off x="68356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7031" y="4915674"/>
              <a:ext cx="422998" cy="1131108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97E3F065-83AF-46B1-986A-3F8D5CC6D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5089769"/>
              <a:ext cx="354688" cy="961598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C5CF10B2-0302-4D73-BBF2-843324ACA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5116598"/>
              <a:ext cx="378498" cy="957043"/>
            </a:xfrm>
            <a:prstGeom prst="rect">
              <a:avLst/>
            </a:prstGeom>
          </p:spPr>
        </p:pic>
      </p:grpSp>
      <p:grpSp>
        <p:nvGrpSpPr>
          <p:cNvPr id="56" name="toys 3"/>
          <p:cNvGrpSpPr/>
          <p:nvPr/>
        </p:nvGrpSpPr>
        <p:grpSpPr>
          <a:xfrm>
            <a:off x="3057391" y="4797152"/>
            <a:ext cx="1449924" cy="1368152"/>
            <a:chOff x="2265303" y="4797152"/>
            <a:chExt cx="1449924" cy="1368152"/>
          </a:xfrm>
        </p:grpSpPr>
        <p:sp>
          <p:nvSpPr>
            <p:cNvPr id="57" name="Rounded Rectangle 56"/>
            <p:cNvSpPr/>
            <p:nvPr/>
          </p:nvSpPr>
          <p:spPr>
            <a:xfrm>
              <a:off x="226530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8933" y="5068953"/>
              <a:ext cx="1373243" cy="841026"/>
            </a:xfrm>
            <a:prstGeom prst="rect">
              <a:avLst/>
            </a:prstGeom>
          </p:spPr>
        </p:pic>
      </p:grpSp>
      <p:grpSp>
        <p:nvGrpSpPr>
          <p:cNvPr id="59" name="park 3"/>
          <p:cNvGrpSpPr/>
          <p:nvPr/>
        </p:nvGrpSpPr>
        <p:grpSpPr>
          <a:xfrm>
            <a:off x="4639126" y="4797152"/>
            <a:ext cx="1449924" cy="1368152"/>
            <a:chOff x="3847038" y="4797152"/>
            <a:chExt cx="1449924" cy="1368152"/>
          </a:xfrm>
        </p:grpSpPr>
        <p:sp>
          <p:nvSpPr>
            <p:cNvPr id="60" name="Rounded Rectangle 59"/>
            <p:cNvSpPr/>
            <p:nvPr/>
          </p:nvSpPr>
          <p:spPr>
            <a:xfrm>
              <a:off x="384703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6" r="18511"/>
            <a:stretch/>
          </p:blipFill>
          <p:spPr>
            <a:xfrm>
              <a:off x="3965858" y="4921449"/>
              <a:ext cx="1202758" cy="1119557"/>
            </a:xfrm>
            <a:prstGeom prst="ellipse">
              <a:avLst/>
            </a:prstGeom>
          </p:spPr>
        </p:pic>
      </p:grpSp>
      <p:grpSp>
        <p:nvGrpSpPr>
          <p:cNvPr id="62" name="bus 3"/>
          <p:cNvGrpSpPr/>
          <p:nvPr/>
        </p:nvGrpSpPr>
        <p:grpSpPr>
          <a:xfrm>
            <a:off x="6220861" y="4797152"/>
            <a:ext cx="1449924" cy="1368152"/>
            <a:chOff x="5428773" y="4797152"/>
            <a:chExt cx="1449924" cy="1368152"/>
          </a:xfrm>
        </p:grpSpPr>
        <p:sp>
          <p:nvSpPr>
            <p:cNvPr id="63" name="Rounded Rectangle 62"/>
            <p:cNvSpPr/>
            <p:nvPr/>
          </p:nvSpPr>
          <p:spPr>
            <a:xfrm>
              <a:off x="542877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175" y="5116598"/>
              <a:ext cx="1270414" cy="798252"/>
            </a:xfrm>
            <a:prstGeom prst="rect">
              <a:avLst/>
            </a:prstGeom>
          </p:spPr>
        </p:pic>
      </p:grpSp>
      <p:sp>
        <p:nvSpPr>
          <p:cNvPr id="65" name="Rounded Rectangular Callout 64"/>
          <p:cNvSpPr/>
          <p:nvPr/>
        </p:nvSpPr>
        <p:spPr>
          <a:xfrm>
            <a:off x="1728610" y="2636912"/>
            <a:ext cx="2475047" cy="1728192"/>
          </a:xfrm>
          <a:prstGeom prst="wedgeRoundRectCallout">
            <a:avLst>
              <a:gd name="adj1" fmla="val -66431"/>
              <a:gd name="adj2" fmla="val 310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enj</a:t>
            </a:r>
            <a:r>
              <a:rPr lang="en-GB" sz="2400" u="sng" dirty="0">
                <a:solidFill>
                  <a:schemeClr val="tx1"/>
                </a:solidFill>
              </a:rPr>
              <a:t>oy</a:t>
            </a:r>
            <a:r>
              <a:rPr lang="en-GB" sz="2400" dirty="0">
                <a:solidFill>
                  <a:schemeClr val="tx1"/>
                </a:solidFill>
              </a:rPr>
              <a:t> going to visit the p</a:t>
            </a:r>
            <a:r>
              <a:rPr lang="en-GB" sz="2400" u="sng" dirty="0">
                <a:solidFill>
                  <a:schemeClr val="tx1"/>
                </a:solidFill>
              </a:rPr>
              <a:t>ar</a:t>
            </a:r>
            <a:r>
              <a:rPr lang="en-GB" sz="2400" dirty="0">
                <a:solidFill>
                  <a:schemeClr val="tx1"/>
                </a:solidFill>
              </a:rPr>
              <a:t>ks.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524" y="5088125"/>
            <a:ext cx="784546" cy="816994"/>
          </a:xfrm>
          <a:prstGeom prst="rect">
            <a:avLst/>
          </a:prstGeom>
        </p:spPr>
      </p:pic>
      <p:sp>
        <p:nvSpPr>
          <p:cNvPr id="67" name="Rounded Rectangular Callout 66"/>
          <p:cNvSpPr/>
          <p:nvPr/>
        </p:nvSpPr>
        <p:spPr>
          <a:xfrm>
            <a:off x="4757946" y="2668326"/>
            <a:ext cx="2475047" cy="1728192"/>
          </a:xfrm>
          <a:prstGeom prst="wedgeRoundRectCallout">
            <a:avLst>
              <a:gd name="adj1" fmla="val 64041"/>
              <a:gd name="adj2" fmla="val -328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</a:t>
            </a:r>
            <a:r>
              <a:rPr lang="en-GB" sz="2400" u="sng" dirty="0">
                <a:solidFill>
                  <a:schemeClr val="tx1"/>
                </a:solidFill>
              </a:rPr>
              <a:t>oy</a:t>
            </a:r>
            <a:r>
              <a:rPr lang="en-GB" sz="2400" dirty="0">
                <a:solidFill>
                  <a:schemeClr val="tx1"/>
                </a:solidFill>
              </a:rPr>
              <a:t> shops are so cool! </a:t>
            </a:r>
          </a:p>
        </p:txBody>
      </p:sp>
      <p:grpSp>
        <p:nvGrpSpPr>
          <p:cNvPr id="68" name="Queen 4"/>
          <p:cNvGrpSpPr/>
          <p:nvPr/>
        </p:nvGrpSpPr>
        <p:grpSpPr>
          <a:xfrm>
            <a:off x="1475656" y="4797152"/>
            <a:ext cx="1449924" cy="1368152"/>
            <a:chOff x="683568" y="4797152"/>
            <a:chExt cx="1449924" cy="1368152"/>
          </a:xfrm>
        </p:grpSpPr>
        <p:sp>
          <p:nvSpPr>
            <p:cNvPr id="69" name="Rounded Rectangle 68"/>
            <p:cNvSpPr/>
            <p:nvPr/>
          </p:nvSpPr>
          <p:spPr>
            <a:xfrm>
              <a:off x="68356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7031" y="4915674"/>
              <a:ext cx="422998" cy="1131108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97E3F065-83AF-46B1-986A-3F8D5CC6D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5089769"/>
              <a:ext cx="354688" cy="961598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5CF10B2-0302-4D73-BBF2-843324ACA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76" y="5116598"/>
              <a:ext cx="378498" cy="957043"/>
            </a:xfrm>
            <a:prstGeom prst="rect">
              <a:avLst/>
            </a:prstGeom>
          </p:spPr>
        </p:pic>
      </p:grpSp>
      <p:grpSp>
        <p:nvGrpSpPr>
          <p:cNvPr id="73" name="toys 4"/>
          <p:cNvGrpSpPr/>
          <p:nvPr/>
        </p:nvGrpSpPr>
        <p:grpSpPr>
          <a:xfrm>
            <a:off x="3057391" y="4797152"/>
            <a:ext cx="1449924" cy="1368152"/>
            <a:chOff x="2265303" y="4797152"/>
            <a:chExt cx="1449924" cy="1368152"/>
          </a:xfrm>
        </p:grpSpPr>
        <p:sp>
          <p:nvSpPr>
            <p:cNvPr id="74" name="Rounded Rectangle 73"/>
            <p:cNvSpPr/>
            <p:nvPr/>
          </p:nvSpPr>
          <p:spPr>
            <a:xfrm>
              <a:off x="226530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8933" y="5068953"/>
              <a:ext cx="1373243" cy="841026"/>
            </a:xfrm>
            <a:prstGeom prst="rect">
              <a:avLst/>
            </a:prstGeom>
          </p:spPr>
        </p:pic>
      </p:grpSp>
      <p:grpSp>
        <p:nvGrpSpPr>
          <p:cNvPr id="76" name="park 4"/>
          <p:cNvGrpSpPr/>
          <p:nvPr/>
        </p:nvGrpSpPr>
        <p:grpSpPr>
          <a:xfrm>
            <a:off x="4639126" y="4797151"/>
            <a:ext cx="1449924" cy="1368152"/>
            <a:chOff x="3847038" y="4797152"/>
            <a:chExt cx="1449924" cy="1368152"/>
          </a:xfrm>
        </p:grpSpPr>
        <p:sp>
          <p:nvSpPr>
            <p:cNvPr id="77" name="Rounded Rectangle 76"/>
            <p:cNvSpPr/>
            <p:nvPr/>
          </p:nvSpPr>
          <p:spPr>
            <a:xfrm>
              <a:off x="3847038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8" name="Picture 7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6" r="18511"/>
            <a:stretch/>
          </p:blipFill>
          <p:spPr>
            <a:xfrm>
              <a:off x="3965858" y="4921449"/>
              <a:ext cx="1202758" cy="1119557"/>
            </a:xfrm>
            <a:prstGeom prst="ellipse">
              <a:avLst/>
            </a:prstGeom>
          </p:spPr>
        </p:pic>
      </p:grpSp>
      <p:grpSp>
        <p:nvGrpSpPr>
          <p:cNvPr id="79" name="bus 4"/>
          <p:cNvGrpSpPr/>
          <p:nvPr/>
        </p:nvGrpSpPr>
        <p:grpSpPr>
          <a:xfrm>
            <a:off x="6220861" y="4797152"/>
            <a:ext cx="1449924" cy="1368152"/>
            <a:chOff x="5428773" y="4797152"/>
            <a:chExt cx="1449924" cy="1368152"/>
          </a:xfrm>
        </p:grpSpPr>
        <p:sp>
          <p:nvSpPr>
            <p:cNvPr id="80" name="Rounded Rectangle 79"/>
            <p:cNvSpPr/>
            <p:nvPr/>
          </p:nvSpPr>
          <p:spPr>
            <a:xfrm>
              <a:off x="5428773" y="4797152"/>
              <a:ext cx="1449924" cy="1368152"/>
            </a:xfrm>
            <a:prstGeom prst="roundRect">
              <a:avLst>
                <a:gd name="adj" fmla="val 703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175" y="5116598"/>
              <a:ext cx="1270414" cy="798252"/>
            </a:xfrm>
            <a:prstGeom prst="rect">
              <a:avLst/>
            </a:prstGeom>
          </p:spPr>
        </p:pic>
      </p:grpSp>
      <p:pic>
        <p:nvPicPr>
          <p:cNvPr id="66" name="Picture 6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563" y="5107227"/>
            <a:ext cx="784546" cy="816994"/>
          </a:xfrm>
          <a:prstGeom prst="rect">
            <a:avLst/>
          </a:prstGeom>
        </p:spPr>
      </p:pic>
      <p:sp>
        <p:nvSpPr>
          <p:cNvPr id="3" name="white stripe">
            <a:extLst>
              <a:ext uri="{FF2B5EF4-FFF2-40B4-BE49-F238E27FC236}">
                <a16:creationId xmlns:a16="http://schemas.microsoft.com/office/drawing/2014/main" id="{E3E85391-9BE4-4CE5-8885-8C4E28392EAD}"/>
              </a:ext>
            </a:extLst>
          </p:cNvPr>
          <p:cNvSpPr/>
          <p:nvPr/>
        </p:nvSpPr>
        <p:spPr>
          <a:xfrm flipH="1">
            <a:off x="3131839" y="3681048"/>
            <a:ext cx="18000" cy="1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4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4" grpId="0" animBg="1"/>
      <p:bldP spid="34" grpId="1" animBg="1"/>
      <p:bldP spid="65" grpId="0" animBg="1"/>
      <p:bldP spid="65" grpId="1" animBg="1"/>
      <p:bldP spid="67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78" y="471191"/>
            <a:ext cx="8305644" cy="5873049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892" y="1556792"/>
            <a:ext cx="1944216" cy="2047985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3933056"/>
            <a:ext cx="7920880" cy="230425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As they were l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oo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ki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at the map, Sam had a fantastic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idea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and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jumped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f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or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j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“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Should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we get the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magic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map and go to visit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London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?” she said.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“Yes! I’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ll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be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two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minutes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,” said Kit. “I’ll go and l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oo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k f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or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it.”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10" name="Oval 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86975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78" y="404664"/>
            <a:ext cx="8305644" cy="5976663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60848"/>
            <a:ext cx="2905276" cy="3060340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1560" y="4293096"/>
            <a:ext cx="7920880" cy="201622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“Do you 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th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ink we 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could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go and s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ee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the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palace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?”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asked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Sam. 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“I’m sure we 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could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,” said Kit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excitedly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“There are lots of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places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I 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would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enj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s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ee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ing in London! 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5652120" y="479425"/>
            <a:ext cx="2520280" cy="1869455"/>
          </a:xfrm>
          <a:prstGeom prst="cloudCallout">
            <a:avLst>
              <a:gd name="adj1" fmla="val -56461"/>
              <a:gd name="adj2" fmla="val 5412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loud Callout 8"/>
          <p:cNvSpPr/>
          <p:nvPr/>
        </p:nvSpPr>
        <p:spPr>
          <a:xfrm>
            <a:off x="780532" y="735266"/>
            <a:ext cx="2520280" cy="1869455"/>
          </a:xfrm>
          <a:prstGeom prst="cloudCallout">
            <a:avLst>
              <a:gd name="adj1" fmla="val 71342"/>
              <a:gd name="adj2" fmla="val 3958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35" y="891597"/>
            <a:ext cx="414673" cy="15567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731453"/>
            <a:ext cx="372604" cy="141434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16" name="Oval 15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629275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+mn-lt"/>
              </a:rPr>
              <a:t>Sentence Time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" name="Rectangle 1"/>
          <p:cNvSpPr/>
          <p:nvPr/>
        </p:nvSpPr>
        <p:spPr>
          <a:xfrm>
            <a:off x="1876065" y="1412776"/>
            <a:ext cx="5382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Where did Kit find the map? Read the sentence to find out.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B91FFD-A3BA-4D74-A796-D2A6F04A25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68" y="3228214"/>
            <a:ext cx="1094762" cy="2768139"/>
          </a:xfrm>
          <a:prstGeom prst="rect">
            <a:avLst/>
          </a:prstGeom>
        </p:spPr>
      </p:pic>
      <p:pic>
        <p:nvPicPr>
          <p:cNvPr id="8" name="Picture 2" descr="Image result for clip art map png">
            <a:extLst>
              <a:ext uri="{FF2B5EF4-FFF2-40B4-BE49-F238E27FC236}">
                <a16:creationId xmlns:a16="http://schemas.microsoft.com/office/drawing/2014/main" id="{D53CF762-B464-4441-AF14-FE8C09528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3207">
            <a:off x="4294462" y="2613295"/>
            <a:ext cx="1609336" cy="160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78" y="404664"/>
            <a:ext cx="8305644" cy="6048671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>
          <a:xfrm>
            <a:off x="1309777" y="723727"/>
            <a:ext cx="6524446" cy="176916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324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“The map </a:t>
            </a:r>
            <a:r>
              <a:rPr lang="en-GB" sz="3200" dirty="0">
                <a:solidFill>
                  <a:srgbClr val="D82233"/>
                </a:solidFill>
              </a:rPr>
              <a:t>should</a:t>
            </a:r>
            <a:r>
              <a:rPr lang="en-GB" sz="3200" dirty="0">
                <a:solidFill>
                  <a:schemeClr val="tx1"/>
                </a:solidFill>
              </a:rPr>
              <a:t> have been in the toy chest. I did not enjoy looking in the crayon tray.”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073" y="2913642"/>
            <a:ext cx="3107082" cy="2348880"/>
          </a:xfrm>
          <a:prstGeom prst="rect">
            <a:avLst/>
          </a:prstGeom>
        </p:spPr>
      </p:pic>
      <p:pic>
        <p:nvPicPr>
          <p:cNvPr id="18" name="Picture 2" descr="Image result for clip art map png">
            <a:extLst>
              <a:ext uri="{FF2B5EF4-FFF2-40B4-BE49-F238E27FC236}">
                <a16:creationId xmlns:a16="http://schemas.microsoft.com/office/drawing/2014/main" id="{D53CF762-B464-4441-AF14-FE8C09528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3207">
            <a:off x="4579522" y="3942520"/>
            <a:ext cx="1609336" cy="160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237008"/>
            <a:ext cx="4716015" cy="22065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015" y="4725144"/>
            <a:ext cx="1166207" cy="1286849"/>
          </a:xfrm>
          <a:prstGeom prst="rect">
            <a:avLst/>
          </a:prstGeom>
        </p:spPr>
      </p:pic>
      <p:sp>
        <p:nvSpPr>
          <p:cNvPr id="21" name="Freeform 20"/>
          <p:cNvSpPr/>
          <p:nvPr/>
        </p:nvSpPr>
        <p:spPr>
          <a:xfrm>
            <a:off x="4456670" y="4122872"/>
            <a:ext cx="238898" cy="127852"/>
          </a:xfrm>
          <a:custGeom>
            <a:avLst/>
            <a:gdLst>
              <a:gd name="connsiteX0" fmla="*/ 0 w 238898"/>
              <a:gd name="connsiteY0" fmla="*/ 37236 h 127852"/>
              <a:gd name="connsiteX1" fmla="*/ 41189 w 238898"/>
              <a:gd name="connsiteY1" fmla="*/ 4285 h 127852"/>
              <a:gd name="connsiteX2" fmla="*/ 90616 w 238898"/>
              <a:gd name="connsiteY2" fmla="*/ 37236 h 127852"/>
              <a:gd name="connsiteX3" fmla="*/ 107092 w 238898"/>
              <a:gd name="connsiteY3" fmla="*/ 61950 h 127852"/>
              <a:gd name="connsiteX4" fmla="*/ 140044 w 238898"/>
              <a:gd name="connsiteY4" fmla="*/ 53712 h 127852"/>
              <a:gd name="connsiteX5" fmla="*/ 164757 w 238898"/>
              <a:gd name="connsiteY5" fmla="*/ 45474 h 127852"/>
              <a:gd name="connsiteX6" fmla="*/ 214184 w 238898"/>
              <a:gd name="connsiteY6" fmla="*/ 53712 h 127852"/>
              <a:gd name="connsiteX7" fmla="*/ 230660 w 238898"/>
              <a:gd name="connsiteY7" fmla="*/ 103139 h 127852"/>
              <a:gd name="connsiteX8" fmla="*/ 238898 w 238898"/>
              <a:gd name="connsiteY8" fmla="*/ 127852 h 127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898" h="127852">
                <a:moveTo>
                  <a:pt x="0" y="37236"/>
                </a:moveTo>
                <a:cubicBezTo>
                  <a:pt x="13730" y="26252"/>
                  <a:pt x="24348" y="9337"/>
                  <a:pt x="41189" y="4285"/>
                </a:cubicBezTo>
                <a:cubicBezTo>
                  <a:pt x="88969" y="-10049"/>
                  <a:pt x="79145" y="14293"/>
                  <a:pt x="90616" y="37236"/>
                </a:cubicBezTo>
                <a:cubicBezTo>
                  <a:pt x="95044" y="46092"/>
                  <a:pt x="101600" y="53712"/>
                  <a:pt x="107092" y="61950"/>
                </a:cubicBezTo>
                <a:cubicBezTo>
                  <a:pt x="118076" y="59204"/>
                  <a:pt x="129158" y="56822"/>
                  <a:pt x="140044" y="53712"/>
                </a:cubicBezTo>
                <a:cubicBezTo>
                  <a:pt x="148393" y="51326"/>
                  <a:pt x="156074" y="45474"/>
                  <a:pt x="164757" y="45474"/>
                </a:cubicBezTo>
                <a:cubicBezTo>
                  <a:pt x="181460" y="45474"/>
                  <a:pt x="197708" y="50966"/>
                  <a:pt x="214184" y="53712"/>
                </a:cubicBezTo>
                <a:lnTo>
                  <a:pt x="230660" y="103139"/>
                </a:lnTo>
                <a:lnTo>
                  <a:pt x="238898" y="127852"/>
                </a:lnTo>
              </a:path>
            </a:pathLst>
          </a:custGeom>
          <a:noFill/>
          <a:ln>
            <a:solidFill>
              <a:srgbClr val="D83A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4687330" y="3847070"/>
            <a:ext cx="238908" cy="214184"/>
          </a:xfrm>
          <a:custGeom>
            <a:avLst/>
            <a:gdLst>
              <a:gd name="connsiteX0" fmla="*/ 0 w 238908"/>
              <a:gd name="connsiteY0" fmla="*/ 0 h 214184"/>
              <a:gd name="connsiteX1" fmla="*/ 82378 w 238908"/>
              <a:gd name="connsiteY1" fmla="*/ 8238 h 214184"/>
              <a:gd name="connsiteX2" fmla="*/ 90616 w 238908"/>
              <a:gd name="connsiteY2" fmla="*/ 32952 h 214184"/>
              <a:gd name="connsiteX3" fmla="*/ 115329 w 238908"/>
              <a:gd name="connsiteY3" fmla="*/ 57665 h 214184"/>
              <a:gd name="connsiteX4" fmla="*/ 205946 w 238908"/>
              <a:gd name="connsiteY4" fmla="*/ 74141 h 214184"/>
              <a:gd name="connsiteX5" fmla="*/ 230659 w 238908"/>
              <a:gd name="connsiteY5" fmla="*/ 172995 h 214184"/>
              <a:gd name="connsiteX6" fmla="*/ 238897 w 238908"/>
              <a:gd name="connsiteY6" fmla="*/ 214184 h 214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8908" h="214184">
                <a:moveTo>
                  <a:pt x="0" y="0"/>
                </a:moveTo>
                <a:cubicBezTo>
                  <a:pt x="27459" y="2746"/>
                  <a:pt x="56443" y="-1193"/>
                  <a:pt x="82378" y="8238"/>
                </a:cubicBezTo>
                <a:cubicBezTo>
                  <a:pt x="90539" y="11206"/>
                  <a:pt x="85799" y="25727"/>
                  <a:pt x="90616" y="32952"/>
                </a:cubicBezTo>
                <a:cubicBezTo>
                  <a:pt x="97078" y="42645"/>
                  <a:pt x="105636" y="51203"/>
                  <a:pt x="115329" y="57665"/>
                </a:cubicBezTo>
                <a:cubicBezTo>
                  <a:pt x="132912" y="69387"/>
                  <a:pt x="203151" y="73792"/>
                  <a:pt x="205946" y="74141"/>
                </a:cubicBezTo>
                <a:cubicBezTo>
                  <a:pt x="238072" y="122330"/>
                  <a:pt x="216662" y="82015"/>
                  <a:pt x="230659" y="172995"/>
                </a:cubicBezTo>
                <a:cubicBezTo>
                  <a:pt x="239563" y="230870"/>
                  <a:pt x="238897" y="189225"/>
                  <a:pt x="238897" y="214184"/>
                </a:cubicBezTo>
              </a:path>
            </a:pathLst>
          </a:custGeom>
          <a:noFill/>
          <a:ln>
            <a:solidFill>
              <a:srgbClr val="2DB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4868562" y="5263978"/>
            <a:ext cx="304800" cy="58473"/>
          </a:xfrm>
          <a:custGeom>
            <a:avLst/>
            <a:gdLst>
              <a:gd name="connsiteX0" fmla="*/ 0 w 304800"/>
              <a:gd name="connsiteY0" fmla="*/ 57665 h 58473"/>
              <a:gd name="connsiteX1" fmla="*/ 41189 w 304800"/>
              <a:gd name="connsiteY1" fmla="*/ 41190 h 58473"/>
              <a:gd name="connsiteX2" fmla="*/ 65903 w 304800"/>
              <a:gd name="connsiteY2" fmla="*/ 16476 h 58473"/>
              <a:gd name="connsiteX3" fmla="*/ 115330 w 304800"/>
              <a:gd name="connsiteY3" fmla="*/ 0 h 58473"/>
              <a:gd name="connsiteX4" fmla="*/ 181233 w 304800"/>
              <a:gd name="connsiteY4" fmla="*/ 16476 h 58473"/>
              <a:gd name="connsiteX5" fmla="*/ 255373 w 304800"/>
              <a:gd name="connsiteY5" fmla="*/ 57665 h 58473"/>
              <a:gd name="connsiteX6" fmla="*/ 304800 w 304800"/>
              <a:gd name="connsiteY6" fmla="*/ 57665 h 5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4800" h="58473">
                <a:moveTo>
                  <a:pt x="0" y="57665"/>
                </a:moveTo>
                <a:cubicBezTo>
                  <a:pt x="13730" y="52173"/>
                  <a:pt x="28649" y="49027"/>
                  <a:pt x="41189" y="41190"/>
                </a:cubicBezTo>
                <a:cubicBezTo>
                  <a:pt x="51068" y="35015"/>
                  <a:pt x="55719" y="22134"/>
                  <a:pt x="65903" y="16476"/>
                </a:cubicBezTo>
                <a:cubicBezTo>
                  <a:pt x="81084" y="8042"/>
                  <a:pt x="115330" y="0"/>
                  <a:pt x="115330" y="0"/>
                </a:cubicBezTo>
                <a:cubicBezTo>
                  <a:pt x="126742" y="2282"/>
                  <a:pt x="166984" y="8560"/>
                  <a:pt x="181233" y="16476"/>
                </a:cubicBezTo>
                <a:cubicBezTo>
                  <a:pt x="202449" y="28262"/>
                  <a:pt x="227415" y="54558"/>
                  <a:pt x="255373" y="57665"/>
                </a:cubicBezTo>
                <a:cubicBezTo>
                  <a:pt x="271748" y="59484"/>
                  <a:pt x="288324" y="57665"/>
                  <a:pt x="304800" y="57665"/>
                </a:cubicBez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26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27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29" name="Group 28"/>
          <p:cNvGrpSpPr/>
          <p:nvPr/>
        </p:nvGrpSpPr>
        <p:grpSpPr>
          <a:xfrm>
            <a:off x="1802402" y="1179671"/>
            <a:ext cx="5667815" cy="1177723"/>
            <a:chOff x="1802402" y="1179671"/>
            <a:chExt cx="5667815" cy="1177723"/>
          </a:xfrm>
        </p:grpSpPr>
        <p:sp>
          <p:nvSpPr>
            <p:cNvPr id="3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2304910" y="1767750"/>
              <a:ext cx="360040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1802402" y="1179671"/>
              <a:ext cx="4425782" cy="677168"/>
              <a:chOff x="1802402" y="1179671"/>
              <a:chExt cx="4425782" cy="677168"/>
            </a:xfrm>
          </p:grpSpPr>
          <p:sp>
            <p:nvSpPr>
              <p:cNvPr id="32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5868144" y="1179671"/>
                <a:ext cx="360040" cy="8908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1802402" y="1767750"/>
                <a:ext cx="360040" cy="8908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5688124" y="1747194"/>
              <a:ext cx="360040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6401133" y="1738489"/>
              <a:ext cx="360040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7110177" y="1733458"/>
              <a:ext cx="360040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4346135" y="2268305"/>
              <a:ext cx="360040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5686963" y="2263193"/>
              <a:ext cx="360040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8347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5"/>
            <a:ext cx="8350225" cy="5976664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1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801" y="591682"/>
            <a:ext cx="5136397" cy="5157192"/>
          </a:xfrm>
          <a:prstGeom prst="ellipse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247183"/>
            <a:ext cx="1418676" cy="38461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FA3AD39-36C5-4735-9FC2-E1D7A7F633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192" y="1247183"/>
            <a:ext cx="1508543" cy="3814397"/>
          </a:xfrm>
          <a:prstGeom prst="rect">
            <a:avLst/>
          </a:prstGeom>
        </p:spPr>
      </p:pic>
      <p:pic>
        <p:nvPicPr>
          <p:cNvPr id="14" name="Picture 2" descr="Image result for clip art map png">
            <a:extLst>
              <a:ext uri="{FF2B5EF4-FFF2-40B4-BE49-F238E27FC236}">
                <a16:creationId xmlns:a16="http://schemas.microsoft.com/office/drawing/2014/main" id="{CE8FA386-53EB-4D3F-A7DA-16F9E53E3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3207">
            <a:off x="2942056" y="527972"/>
            <a:ext cx="2082416" cy="207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611560" y="4293096"/>
            <a:ext cx="7920880" cy="201622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“Let’s go then!” said Sam, jumpi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ng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up and d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ow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n f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or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j</a:t>
            </a:r>
            <a:r>
              <a:rPr lang="en-GB" altLang="en-US" sz="2400" u="sng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oy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.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“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Careful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,”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laughed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Kit. “I </a:t>
            </a:r>
            <a:r>
              <a:rPr lang="en-GB" altLang="en-US" sz="2400" dirty="0">
                <a:solidFill>
                  <a:srgbClr val="D82233"/>
                </a:solidFill>
                <a:ea typeface="Tuffy" panose="020B0603060100000000" pitchFamily="34" charset="0"/>
                <a:cs typeface="Tuffy" panose="020B0603060100000000" pitchFamily="34" charset="0"/>
              </a:rPr>
              <a:t>would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like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 to get there in one </a:t>
            </a:r>
            <a:r>
              <a:rPr lang="en-GB" altLang="en-US" sz="2400" dirty="0">
                <a:solidFill>
                  <a:schemeClr val="bg1">
                    <a:lumMod val="50000"/>
                  </a:schemeClr>
                </a:solidFill>
                <a:ea typeface="Tuffy" panose="020B0603060100000000" pitchFamily="34" charset="0"/>
                <a:cs typeface="Tuffy" panose="020B0603060100000000" pitchFamily="34" charset="0"/>
              </a:rPr>
              <a:t>piece</a:t>
            </a:r>
            <a:r>
              <a:rPr lang="en-GB" altLang="en-US" sz="2400" dirty="0">
                <a:solidFill>
                  <a:srgbClr val="242423"/>
                </a:solidFill>
                <a:ea typeface="Tuffy" panose="020B0603060100000000" pitchFamily="34" charset="0"/>
                <a:cs typeface="Tuffy" panose="020B0603060100000000" pitchFamily="34" charset="0"/>
              </a:rPr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2699792" y="1053891"/>
            <a:ext cx="42401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b="1" dirty="0">
                <a:ln w="57150">
                  <a:noFill/>
                </a:ln>
              </a:rPr>
              <a:t>oy</a:t>
            </a:r>
          </a:p>
          <a:p>
            <a:pPr algn="ctr"/>
            <a:r>
              <a:rPr lang="en-GB" sz="6600" dirty="0">
                <a:ln w="57150">
                  <a:noFill/>
                </a:ln>
                <a:latin typeface="Twinkl SemiBold" pitchFamily="2" charset="0"/>
              </a:rPr>
              <a:t>saying /oi/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72708"/>
            <a:ext cx="3148906" cy="60926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27AB0C9-E4BF-4712-8B9D-D550248EFCC4}"/>
              </a:ext>
            </a:extLst>
          </p:cNvPr>
          <p:cNvSpPr/>
          <p:nvPr/>
        </p:nvSpPr>
        <p:spPr>
          <a:xfrm>
            <a:off x="2089895" y="5678066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861048"/>
            <a:ext cx="2304256" cy="242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5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</TotalTime>
  <Words>609</Words>
  <Application>Microsoft Office PowerPoint</Application>
  <PresentationFormat>On-screen Show (4:3)</PresentationFormat>
  <Paragraphs>94</Paragraphs>
  <Slides>20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Tuffy-TTF</vt:lpstr>
      <vt:lpstr>Arial</vt:lpstr>
      <vt:lpstr>Tuffy</vt:lpstr>
      <vt:lpstr>Twinkl SemiBold</vt:lpstr>
      <vt:lpstr>Twinkl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Tricky Word Flags</vt:lpstr>
      <vt:lpstr>PowerPoint Presentation</vt:lpstr>
      <vt:lpstr>PowerPoint Presentation</vt:lpstr>
      <vt:lpstr>PowerPoint Presentation</vt:lpstr>
      <vt:lpstr>PowerPoint Presentation</vt:lpstr>
      <vt:lpstr>Street Names</vt:lpstr>
      <vt:lpstr>PowerPoint Presentation</vt:lpstr>
      <vt:lpstr>London Caption Match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Cris Lima</cp:lastModifiedBy>
  <cp:revision>28</cp:revision>
  <dcterms:created xsi:type="dcterms:W3CDTF">2018-08-21T08:18:20Z</dcterms:created>
  <dcterms:modified xsi:type="dcterms:W3CDTF">2018-08-23T11:42:19Z</dcterms:modified>
</cp:coreProperties>
</file>