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tiff" ContentType="image/tiff"/>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30"/>
  </p:notesMasterIdLst>
  <p:handoutMasterIdLst>
    <p:handoutMasterId r:id="rId31"/>
  </p:handoutMasterIdLst>
  <p:sldIdLst>
    <p:sldId id="304" r:id="rId2"/>
    <p:sldId id="258" r:id="rId3"/>
    <p:sldId id="294" r:id="rId4"/>
    <p:sldId id="312" r:id="rId5"/>
    <p:sldId id="305" r:id="rId6"/>
    <p:sldId id="311" r:id="rId7"/>
    <p:sldId id="310" r:id="rId8"/>
    <p:sldId id="313" r:id="rId9"/>
    <p:sldId id="314" r:id="rId10"/>
    <p:sldId id="315" r:id="rId11"/>
    <p:sldId id="316" r:id="rId12"/>
    <p:sldId id="317" r:id="rId13"/>
    <p:sldId id="318" r:id="rId14"/>
    <p:sldId id="319" r:id="rId15"/>
    <p:sldId id="320" r:id="rId16"/>
    <p:sldId id="307" r:id="rId17"/>
    <p:sldId id="321" r:id="rId18"/>
    <p:sldId id="322" r:id="rId19"/>
    <p:sldId id="323" r:id="rId20"/>
    <p:sldId id="324" r:id="rId21"/>
    <p:sldId id="325" r:id="rId22"/>
    <p:sldId id="326" r:id="rId23"/>
    <p:sldId id="327" r:id="rId24"/>
    <p:sldId id="309" r:id="rId25"/>
    <p:sldId id="328" r:id="rId26"/>
    <p:sldId id="329" r:id="rId27"/>
    <p:sldId id="308" r:id="rId28"/>
    <p:sldId id="267" r:id="rId29"/>
  </p:sldIdLst>
  <p:sldSz cx="9144000" cy="6858000" type="screen4x3"/>
  <p:notesSz cx="6858000" cy="9144000"/>
  <p:embeddedFontLst>
    <p:embeddedFont>
      <p:font typeface="Tuffy" panose="020B0603060100000000" pitchFamily="34" charset="0"/>
      <p:regular r:id="rId32"/>
      <p:bold r:id="rId33"/>
      <p:italic r:id="rId34"/>
      <p:boldItalic r:id="rId35"/>
    </p:embeddedFont>
    <p:embeddedFont>
      <p:font typeface="Tuffy-TTF" panose="020B0603060100000000" pitchFamily="34" charset="0"/>
      <p:regular r:id="rId36"/>
      <p:bold r:id="rId37"/>
      <p:italic r:id="rId38"/>
      <p:boldItalic r:id="rId39"/>
    </p:embeddedFont>
    <p:embeddedFont>
      <p:font typeface="Calibri" panose="020F0502020204030204" pitchFamily="34" charset="0"/>
      <p:regular r:id="rId40"/>
      <p:bold r:id="rId41"/>
      <p:italic r:id="rId42"/>
      <p:boldItalic r:id="rId43"/>
    </p:embeddedFont>
    <p:embeddedFont>
      <p:font typeface="Twinkl SemiBold" pitchFamily="2" charset="0"/>
      <p:bold r:id="rId44"/>
    </p:embeddedFont>
    <p:embeddedFont>
      <p:font typeface="Twinkl" pitchFamily="2" charset="0"/>
      <p:regular r:id="rId45"/>
      <p:bold r:id="rId46"/>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FAB001"/>
    <a:srgbClr val="D82233"/>
    <a:srgbClr val="AEE9EC"/>
    <a:srgbClr val="D83A5E"/>
    <a:srgbClr val="2DB6BC"/>
    <a:srgbClr val="F5CFD8"/>
    <a:srgbClr val="8D358B"/>
    <a:srgbClr val="F08115"/>
    <a:srgbClr val="FFFBF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p:scale>
          <a:sx n="106" d="100"/>
          <a:sy n="106" d="100"/>
        </p:scale>
        <p:origin x="1800" y="258"/>
      </p:cViewPr>
      <p:guideLst>
        <p:guide orient="horz" pos="2160"/>
        <p:guide pos="2880"/>
      </p:guideLst>
    </p:cSldViewPr>
  </p:slideViewPr>
  <p:notesTextViewPr>
    <p:cViewPr>
      <p:scale>
        <a:sx n="1" d="1"/>
        <a:sy n="1" d="1"/>
      </p:scale>
      <p:origin x="0" y="0"/>
    </p:cViewPr>
  </p:notesTextViewPr>
  <p:notesViewPr>
    <p:cSldViewPr snapToGrid="0" showGuides="1">
      <p:cViewPr varScale="1">
        <p:scale>
          <a:sx n="86" d="100"/>
          <a:sy n="86" d="100"/>
        </p:scale>
        <p:origin x="3864"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font" Target="fonts/font1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4"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EBCAB23E-5E8D-4EE2-83B5-ED1C61A16838}" type="datetimeFigureOut">
              <a:rPr lang="en-GB"/>
              <a:pPr>
                <a:defRPr/>
              </a:pPr>
              <a:t>23/08/2018</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8FA9FD05-3BB6-41CC-853D-2075B3AECABA}" type="slidenum">
              <a:rPr lang="en-GB"/>
              <a:pPr>
                <a:defRPr/>
              </a:pPr>
              <a:t>‹#›</a:t>
            </a:fld>
            <a:endParaRPr lang="en-GB" dirty="0"/>
          </a:p>
        </p:txBody>
      </p:sp>
    </p:spTree>
    <p:extLst>
      <p:ext uri="{BB962C8B-B14F-4D97-AF65-F5344CB8AC3E}">
        <p14:creationId xmlns:p14="http://schemas.microsoft.com/office/powerpoint/2010/main" val="209165682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Tuffy-TTF" panose="020B0603060100000000" pitchFamily="34" charset="0"/>
              </a:defRPr>
            </a:lvl1pPr>
          </a:lstStyle>
          <a:p>
            <a:pPr>
              <a:defRPr/>
            </a:pPr>
            <a:fld id="{928FEF98-7973-4A8C-8B7D-76BB1CDE8734}" type="datetimeFigureOut">
              <a:rPr lang="en-GB"/>
              <a:pPr>
                <a:defRPr/>
              </a:pPr>
              <a:t>23/08/2018</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dirty="0">
                <a:latin typeface="Tuffy-TTF" panose="020B0603060100000000"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Tuffy-TTF" panose="020B0603060100000000" pitchFamily="34" charset="0"/>
              </a:defRPr>
            </a:lvl1pPr>
          </a:lstStyle>
          <a:p>
            <a:pPr>
              <a:defRPr/>
            </a:pPr>
            <a:fld id="{72C48283-2588-4AA5-AB63-C726861FDEB3}" type="slidenum">
              <a:rPr lang="en-GB"/>
              <a:pPr>
                <a:defRPr/>
              </a:pPr>
              <a:t>‹#›</a:t>
            </a:fld>
            <a:endParaRPr lang="en-GB" dirty="0"/>
          </a:p>
        </p:txBody>
      </p:sp>
    </p:spTree>
    <p:extLst>
      <p:ext uri="{BB962C8B-B14F-4D97-AF65-F5344CB8AC3E}">
        <p14:creationId xmlns:p14="http://schemas.microsoft.com/office/powerpoint/2010/main" val="42133543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uffy-TTF" panose="020B0603060100000000" pitchFamily="34" charset="0"/>
        <a:ea typeface="+mn-ea"/>
        <a:cs typeface="+mn-cs"/>
      </a:defRPr>
    </a:lvl1pPr>
    <a:lvl2pPr marL="457200" algn="l" rtl="0" fontAlgn="base">
      <a:spcBef>
        <a:spcPct val="30000"/>
      </a:spcBef>
      <a:spcAft>
        <a:spcPct val="0"/>
      </a:spcAft>
      <a:defRPr sz="1200" kern="1200">
        <a:solidFill>
          <a:schemeClr val="tx1"/>
        </a:solidFill>
        <a:latin typeface="Tuffy-TTF" panose="020B0603060100000000" pitchFamily="34" charset="0"/>
        <a:ea typeface="+mn-ea"/>
        <a:cs typeface="+mn-cs"/>
      </a:defRPr>
    </a:lvl2pPr>
    <a:lvl3pPr marL="914400" algn="l" rtl="0" fontAlgn="base">
      <a:spcBef>
        <a:spcPct val="30000"/>
      </a:spcBef>
      <a:spcAft>
        <a:spcPct val="0"/>
      </a:spcAft>
      <a:defRPr sz="1200" kern="1200">
        <a:solidFill>
          <a:schemeClr val="tx1"/>
        </a:solidFill>
        <a:latin typeface="Tuffy-TTF" panose="020B0603060100000000" pitchFamily="34" charset="0"/>
        <a:ea typeface="+mn-ea"/>
        <a:cs typeface="+mn-cs"/>
      </a:defRPr>
    </a:lvl3pPr>
    <a:lvl4pPr marL="1371600" algn="l" rtl="0" fontAlgn="base">
      <a:spcBef>
        <a:spcPct val="30000"/>
      </a:spcBef>
      <a:spcAft>
        <a:spcPct val="0"/>
      </a:spcAft>
      <a:defRPr sz="1200" kern="1200">
        <a:solidFill>
          <a:schemeClr val="tx1"/>
        </a:solidFill>
        <a:latin typeface="Tuffy-TTF" panose="020B0603060100000000" pitchFamily="34" charset="0"/>
        <a:ea typeface="+mn-ea"/>
        <a:cs typeface="+mn-cs"/>
      </a:defRPr>
    </a:lvl4pPr>
    <a:lvl5pPr marL="1828800" algn="l" rtl="0" fontAlgn="base">
      <a:spcBef>
        <a:spcPct val="30000"/>
      </a:spcBef>
      <a:spcAft>
        <a:spcPct val="0"/>
      </a:spcAft>
      <a:defRPr sz="1200" kern="1200">
        <a:solidFill>
          <a:schemeClr val="tx1"/>
        </a:solidFill>
        <a:latin typeface="Tuffy-TTF" panose="020B0603060100000000"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486701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71141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27833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063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3883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cSld>
  <p:clrMap bg1="lt1" tx1="dk1" bg2="lt2" tx2="dk2" accent1="accent1" accent2="accent2" accent3="accent3" accent4="accent4" accent5="accent5" accent6="accent6" hlink="hlink" folHlink="folHlink"/>
  <p:sldLayoutIdLst>
    <p:sldLayoutId id="2147483681" r:id="rId1"/>
    <p:sldLayoutId id="2147483683" r:id="rId2"/>
    <p:sldLayoutId id="2147483684" r:id="rId3"/>
    <p:sldLayoutId id="2147483685" r:id="rId4"/>
    <p:sldLayoutId id="2147483679" r:id="rId5"/>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Tuffy-TTF" panose="020B0603060100000000" pitchFamily="34" charset="0"/>
          <a:cs typeface="Tuffy-TTF" panose="020B0603060100000000" pitchFamily="34"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Tuffy-TTF" panose="020B0603060100000000" pitchFamily="34" charset="0"/>
          <a:cs typeface="Tuffy-TTF" panose="020B0603060100000000" pitchFamily="34"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Tuffy-TTF" panose="020B0603060100000000" pitchFamily="34" charset="0"/>
          <a:cs typeface="Tuffy-TTF" panose="020B0603060100000000"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image" Target="../media/image26.tif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1.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2.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3.png"/><Relationship Id="rId2" Type="http://schemas.openxmlformats.org/officeDocument/2006/relationships/audio" Target="../media/media3.wav"/><Relationship Id="rId1" Type="http://schemas.microsoft.com/office/2007/relationships/media" Target="../media/media3.wav"/><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1.png"/><Relationship Id="rId2" Type="http://schemas.openxmlformats.org/officeDocument/2006/relationships/audio" Target="../media/media4.wav"/><Relationship Id="rId1" Type="http://schemas.microsoft.com/office/2007/relationships/media" Target="../media/media4.wav"/><Relationship Id="rId6" Type="http://schemas.openxmlformats.org/officeDocument/2006/relationships/image" Target="../media/image34.png"/><Relationship Id="rId5" Type="http://schemas.openxmlformats.org/officeDocument/2006/relationships/image" Target="../media/image30.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1.png"/><Relationship Id="rId2" Type="http://schemas.openxmlformats.org/officeDocument/2006/relationships/audio" Target="../media/media5.wav"/><Relationship Id="rId1" Type="http://schemas.microsoft.com/office/2007/relationships/media" Target="../media/media5.wav"/><Relationship Id="rId6" Type="http://schemas.openxmlformats.org/officeDocument/2006/relationships/image" Target="../media/image35.png"/><Relationship Id="rId5" Type="http://schemas.openxmlformats.org/officeDocument/2006/relationships/image" Target="../media/image30.pn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38.tiff"/><Relationship Id="rId4" Type="http://schemas.openxmlformats.org/officeDocument/2006/relationships/image" Target="../media/image37.tiff"/></Relationships>
</file>

<file path=ppt/slides/_rels/slide17.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image" Target="../media/image39.tiff"/><Relationship Id="rId1" Type="http://schemas.openxmlformats.org/officeDocument/2006/relationships/slideLayout" Target="../slideLayouts/slideLayout2.xml"/><Relationship Id="rId5" Type="http://schemas.openxmlformats.org/officeDocument/2006/relationships/image" Target="../media/image41.tiff"/><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image" Target="../media/image39.tiff"/><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image" Target="../media/image39.tiff"/><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42.tif"/></Relationships>
</file>

<file path=ppt/slides/_rels/slide20.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image" Target="../media/image39.tiff"/><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image" Target="../media/image39.tiff"/><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43.tiff"/></Relationships>
</file>

<file path=ppt/slides/_rels/slide22.xml.rels><?xml version="1.0" encoding="UTF-8" standalone="yes"?>
<Relationships xmlns="http://schemas.openxmlformats.org/package/2006/relationships"><Relationship Id="rId3" Type="http://schemas.openxmlformats.org/officeDocument/2006/relationships/image" Target="../media/image40.tiff"/><Relationship Id="rId2" Type="http://schemas.openxmlformats.org/officeDocument/2006/relationships/image" Target="../media/image39.tiff"/><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44.tiff"/></Relationships>
</file>

<file path=ppt/slides/_rels/slide2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48.tiff"/><Relationship Id="rId4" Type="http://schemas.openxmlformats.org/officeDocument/2006/relationships/image" Target="../media/image47.tiff"/></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29.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51.tiff"/><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a:xfrm>
            <a:off x="457200" y="608013"/>
            <a:ext cx="8220075" cy="652462"/>
          </a:xfrm>
        </p:spPr>
        <p:txBody>
          <a:bodyPr/>
          <a:lstStyle/>
          <a:p>
            <a:pPr algn="ctr"/>
            <a:r>
              <a:rPr lang="en-GB" altLang="en-US" sz="2800" dirty="0">
                <a:solidFill>
                  <a:srgbClr val="00B0F0"/>
                </a:solidFill>
                <a:latin typeface="Tuffy-TTF" panose="020B0603060100000000" pitchFamily="34" charset="0"/>
                <a:ea typeface="Tuffy" panose="020B0603060100000000" pitchFamily="34" charset="0"/>
                <a:cs typeface="Arial" panose="020B0604020202020204" pitchFamily="34" charset="0"/>
              </a:rPr>
              <a:t>Guidance for Video/Audio in PowerPoints</a:t>
            </a:r>
          </a:p>
        </p:txBody>
      </p:sp>
      <p:pic>
        <p:nvPicPr>
          <p:cNvPr id="15363" name="Picture 1"/>
          <p:cNvPicPr>
            <a:picLocks noChangeAspect="1"/>
          </p:cNvPicPr>
          <p:nvPr/>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787400" y="2568575"/>
            <a:ext cx="1717675" cy="1150938"/>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pic>
        <p:nvPicPr>
          <p:cNvPr id="15364" name="Picture 4"/>
          <p:cNvPicPr>
            <a:picLocks noChangeAspect="1"/>
          </p:cNvPicPr>
          <p:nvPr/>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787400" y="3811588"/>
            <a:ext cx="1717675" cy="1857375"/>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pic>
        <p:nvPicPr>
          <p:cNvPr id="15365" name="Picture 5"/>
          <p:cNvPicPr>
            <a:picLocks noChangeAspect="1"/>
          </p:cNvPicPr>
          <p:nvPr/>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454400" y="2560638"/>
            <a:ext cx="1703388" cy="2003425"/>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sp>
        <p:nvSpPr>
          <p:cNvPr id="7" name="Rectangle 6"/>
          <p:cNvSpPr/>
          <p:nvPr/>
        </p:nvSpPr>
        <p:spPr>
          <a:xfrm>
            <a:off x="787400" y="1370013"/>
            <a:ext cx="1717675"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1. Open the folder and copy all the files.</a:t>
            </a:r>
          </a:p>
        </p:txBody>
      </p:sp>
      <p:sp>
        <p:nvSpPr>
          <p:cNvPr id="8" name="Rectangle 7"/>
          <p:cNvSpPr/>
          <p:nvPr/>
        </p:nvSpPr>
        <p:spPr>
          <a:xfrm>
            <a:off x="3438525" y="1370013"/>
            <a:ext cx="1719263"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2. Paste the copied files into a new folder.</a:t>
            </a:r>
          </a:p>
        </p:txBody>
      </p:sp>
      <p:cxnSp>
        <p:nvCxnSpPr>
          <p:cNvPr id="10" name="Straight Arrow Connector 9"/>
          <p:cNvCxnSpPr/>
          <p:nvPr/>
        </p:nvCxnSpPr>
        <p:spPr>
          <a:xfrm>
            <a:off x="5305425" y="1898650"/>
            <a:ext cx="617538"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2606675" y="1898650"/>
            <a:ext cx="615950"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15370" name="Title 2"/>
          <p:cNvSpPr>
            <a:spLocks/>
          </p:cNvSpPr>
          <p:nvPr/>
        </p:nvSpPr>
        <p:spPr bwMode="auto">
          <a:xfrm>
            <a:off x="457200" y="6283325"/>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eaLnBrk="1" hangingPunct="1">
              <a:spcBef>
                <a:spcPct val="0"/>
              </a:spcBef>
              <a:buFontTx/>
              <a:buNone/>
            </a:pPr>
            <a:r>
              <a:rPr lang="en-GB" altLang="en-US" sz="1000">
                <a:solidFill>
                  <a:schemeClr val="bg1"/>
                </a:solidFill>
                <a:latin typeface="Tuffy-TTF" panose="020B0603060100000000" pitchFamily="34" charset="0"/>
                <a:ea typeface="Tuffy" panose="020B0603060100000000" pitchFamily="34" charset="0"/>
                <a:cs typeface="Arial" panose="020B0604020202020204" pitchFamily="34" charset="0"/>
              </a:rPr>
              <a:t>You may wish to delete this slide before beginning the presentation.</a:t>
            </a:r>
          </a:p>
        </p:txBody>
      </p:sp>
      <p:sp>
        <p:nvSpPr>
          <p:cNvPr id="17" name="Rectangle 16"/>
          <p:cNvSpPr/>
          <p:nvPr/>
        </p:nvSpPr>
        <p:spPr>
          <a:xfrm>
            <a:off x="6107113" y="1370013"/>
            <a:ext cx="2195512" cy="1116012"/>
          </a:xfrm>
          <a:prstGeom prst="rect">
            <a:avLst/>
          </a:prstGeom>
          <a:solidFill>
            <a:srgbClr val="AEE9E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defRPr/>
            </a:pPr>
            <a:r>
              <a:rPr lang="en-GB" sz="1200" dirty="0">
                <a:solidFill>
                  <a:schemeClr val="tx1"/>
                </a:solidFill>
                <a:latin typeface="Tuffy-TTF" panose="020B0603060100000000" pitchFamily="34" charset="0"/>
                <a:ea typeface="Tuffy" panose="020B0603060100000000" pitchFamily="34" charset="0"/>
                <a:cs typeface="Arial" panose="020B0604020202020204" pitchFamily="34" charset="0"/>
              </a:rPr>
              <a:t>3. Open the PowerPoint file, enable editing and enter presentation mode (start the slide show).</a:t>
            </a:r>
          </a:p>
        </p:txBody>
      </p:sp>
      <p:grpSp>
        <p:nvGrpSpPr>
          <p:cNvPr id="15372" name="Group 17"/>
          <p:cNvGrpSpPr>
            <a:grpSpLocks/>
          </p:cNvGrpSpPr>
          <p:nvPr/>
        </p:nvGrpSpPr>
        <p:grpSpPr bwMode="auto">
          <a:xfrm>
            <a:off x="5730875" y="3616325"/>
            <a:ext cx="2571750" cy="1601788"/>
            <a:chOff x="5758342" y="3336983"/>
            <a:chExt cx="2571925" cy="1601754"/>
          </a:xfrm>
        </p:grpSpPr>
        <p:cxnSp>
          <p:nvCxnSpPr>
            <p:cNvPr id="28" name="Straight Arrow Connector 27"/>
            <p:cNvCxnSpPr/>
            <p:nvPr/>
          </p:nvCxnSpPr>
          <p:spPr>
            <a:xfrm>
              <a:off x="5758342" y="3494143"/>
              <a:ext cx="328635" cy="0"/>
            </a:xfrm>
            <a:prstGeom prst="straightConnector1">
              <a:avLst/>
            </a:prstGeom>
            <a:ln w="38100">
              <a:solidFill>
                <a:srgbClr val="00B0F0"/>
              </a:solidFill>
              <a:tailEnd type="triangle"/>
            </a:ln>
          </p:spPr>
          <p:style>
            <a:lnRef idx="1">
              <a:schemeClr val="accent1"/>
            </a:lnRef>
            <a:fillRef idx="0">
              <a:schemeClr val="accent1"/>
            </a:fillRef>
            <a:effectRef idx="0">
              <a:schemeClr val="accent1"/>
            </a:effectRef>
            <a:fontRef idx="minor">
              <a:schemeClr val="tx1"/>
            </a:fontRef>
          </p:style>
        </p:cxnSp>
        <p:pic>
          <p:nvPicPr>
            <p:cNvPr id="15379" name="Picture 29"/>
            <p:cNvPicPr>
              <a:picLocks noChangeAspect="1"/>
            </p:cNvPicPr>
            <p:nvPr/>
          </p:nvPicPr>
          <p:blipFill>
            <a:blip r:embed="rId5">
              <a:extLst>
                <a:ext uri="{28A0092B-C50C-407E-A947-70E740481C1C}">
                  <a14:useLocalDpi xmlns:a14="http://schemas.microsoft.com/office/drawing/2010/main" val="0"/>
                </a:ext>
              </a:extLst>
            </a:blip>
            <a:srcRect t="65628"/>
            <a:stretch>
              <a:fillRect/>
            </a:stretch>
          </p:blipFill>
          <p:spPr bwMode="auto">
            <a:xfrm>
              <a:off x="6164808" y="3336983"/>
              <a:ext cx="2165459" cy="1601754"/>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15373" name="Group 20"/>
          <p:cNvGrpSpPr>
            <a:grpSpLocks/>
          </p:cNvGrpSpPr>
          <p:nvPr/>
        </p:nvGrpSpPr>
        <p:grpSpPr bwMode="auto">
          <a:xfrm>
            <a:off x="6137275" y="2884488"/>
            <a:ext cx="2165350" cy="647700"/>
            <a:chOff x="6164808" y="2589878"/>
            <a:chExt cx="2165459" cy="647296"/>
          </a:xfrm>
        </p:grpSpPr>
        <p:pic>
          <p:nvPicPr>
            <p:cNvPr id="15376" name="Picture 22"/>
            <p:cNvPicPr>
              <a:picLocks noChangeAspect="1"/>
            </p:cNvPicPr>
            <p:nvPr/>
          </p:nvPicPr>
          <p:blipFill>
            <a:blip r:embed="rId6">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9525">
              <a:solidFill>
                <a:srgbClr val="0076B0"/>
              </a:solidFill>
              <a:miter lim="800000"/>
              <a:headEnd/>
              <a:tailEnd/>
            </a:ln>
            <a:extLst>
              <a:ext uri="{909E8E84-426E-40DD-AFC4-6F175D3DCCD1}">
                <a14:hiddenFill xmlns:a14="http://schemas.microsoft.com/office/drawing/2010/main">
                  <a:solidFill>
                    <a:srgbClr val="FFFFFF"/>
                  </a:solidFill>
                </a14:hiddenFill>
              </a:ext>
            </a:extLst>
          </p:spPr>
        </p:pic>
        <p:cxnSp>
          <p:nvCxnSpPr>
            <p:cNvPr id="26" name="Straight Arrow Connector 25"/>
            <p:cNvCxnSpPr/>
            <p:nvPr/>
          </p:nvCxnSpPr>
          <p:spPr>
            <a:xfrm flipH="1">
              <a:off x="7934960" y="2748529"/>
              <a:ext cx="79379" cy="287158"/>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grpSp>
      <p:pic>
        <p:nvPicPr>
          <p:cNvPr id="15374" name="Picture 2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137275" y="2560638"/>
            <a:ext cx="2165350" cy="225425"/>
          </a:xfrm>
          <a:prstGeom prst="rect">
            <a:avLst/>
          </a:prstGeom>
          <a:noFill/>
          <a:ln w="9525">
            <a:solidFill>
              <a:srgbClr val="0070C0"/>
            </a:solidFill>
            <a:miter lim="800000"/>
            <a:headEnd/>
            <a:tailEnd/>
          </a:ln>
          <a:extLst>
            <a:ext uri="{909E8E84-426E-40DD-AFC4-6F175D3DCCD1}">
              <a14:hiddenFill xmlns:a14="http://schemas.microsoft.com/office/drawing/2010/main">
                <a:solidFill>
                  <a:srgbClr val="FFFFFF"/>
                </a:solidFill>
              </a14:hiddenFill>
            </a:ext>
          </a:extLst>
        </p:spPr>
      </p:pic>
      <p:sp>
        <p:nvSpPr>
          <p:cNvPr id="19" name="Rectangle 18"/>
          <p:cNvSpPr/>
          <p:nvPr/>
        </p:nvSpPr>
        <p:spPr>
          <a:xfrm>
            <a:off x="1431925" y="6019800"/>
            <a:ext cx="6126163" cy="295275"/>
          </a:xfrm>
          <a:prstGeom prst="rect">
            <a:avLst/>
          </a:prstGeom>
          <a:solidFill>
            <a:srgbClr val="AEE9EC"/>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dirty="0">
                <a:solidFill>
                  <a:schemeClr val="tx1"/>
                </a:solidFill>
                <a:latin typeface="Tuffy-TTF" panose="020B0603060100000000" pitchFamily="34" charset="0"/>
                <a:ea typeface="Tuffy" panose="020B0603060100000000" pitchFamily="34" charset="0"/>
                <a:cs typeface="Arial" panose="020B0604020202020204" pitchFamily="34" charset="0"/>
              </a:rPr>
              <a:t>Please note the embedded audio may not be compatible with early versions of PowerPoint.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5"/>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sp>
        <p:nvSpPr>
          <p:cNvPr id="7" name="Speech Bubble">
            <a:extLst>
              <a:ext uri="{FF2B5EF4-FFF2-40B4-BE49-F238E27FC236}">
                <a16:creationId xmlns:a16="http://schemas.microsoft.com/office/drawing/2014/main" xmlns="" id="{AB6F159F-735F-465C-A86F-7DB4A3AA22C9}"/>
              </a:ext>
            </a:extLst>
          </p:cNvPr>
          <p:cNvSpPr/>
          <p:nvPr/>
        </p:nvSpPr>
        <p:spPr>
          <a:xfrm>
            <a:off x="1979712" y="911087"/>
            <a:ext cx="6262587" cy="752475"/>
          </a:xfrm>
          <a:prstGeom prst="wedgeRoundRectCallout">
            <a:avLst>
              <a:gd name="adj1" fmla="val -47129"/>
              <a:gd name="adj2" fmla="val 12520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Let’s practise Sam’s Sounds and Common Exception Words!</a:t>
            </a:r>
          </a:p>
        </p:txBody>
      </p:sp>
      <p:pic>
        <p:nvPicPr>
          <p:cNvPr id="8" name="Picture 8">
            <a:extLst>
              <a:ext uri="{FF2B5EF4-FFF2-40B4-BE49-F238E27FC236}">
                <a16:creationId xmlns:a16="http://schemas.microsoft.com/office/drawing/2014/main" xmlns="" id="{2B29C963-2E35-476D-A945-C532D94E77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100" y="1773238"/>
            <a:ext cx="1296988"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background">
            <a:extLst>
              <a:ext uri="{FF2B5EF4-FFF2-40B4-BE49-F238E27FC236}">
                <a16:creationId xmlns:a16="http://schemas.microsoft.com/office/drawing/2014/main" xmlns="" id="{195B132C-E542-486E-A93D-CCF8219CB987}"/>
              </a:ext>
            </a:extLst>
          </p:cNvPr>
          <p:cNvSpPr/>
          <p:nvPr/>
        </p:nvSpPr>
        <p:spPr>
          <a:xfrm>
            <a:off x="3020529" y="2164701"/>
            <a:ext cx="2238846" cy="3424539"/>
          </a:xfrm>
          <a:prstGeom prst="roundRect">
            <a:avLst>
              <a:gd name="adj" fmla="val 9850"/>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chorCtr="1"/>
          <a:lstStyle/>
          <a:p>
            <a:pPr algn="ctr"/>
            <a:endParaRPr lang="en-GB" sz="1050" dirty="0">
              <a:solidFill>
                <a:schemeClr val="tx1"/>
              </a:solidFill>
            </a:endParaRPr>
          </a:p>
        </p:txBody>
      </p:sp>
      <p:grpSp>
        <p:nvGrpSpPr>
          <p:cNvPr id="10" name="PLAY 1">
            <a:extLst>
              <a:ext uri="{FF2B5EF4-FFF2-40B4-BE49-F238E27FC236}">
                <a16:creationId xmlns:a16="http://schemas.microsoft.com/office/drawing/2014/main" xmlns="" id="{2AC94F17-F28E-4807-9FA5-0B852EEDAEE4}"/>
              </a:ext>
            </a:extLst>
          </p:cNvPr>
          <p:cNvGrpSpPr/>
          <p:nvPr/>
        </p:nvGrpSpPr>
        <p:grpSpPr>
          <a:xfrm>
            <a:off x="3764623" y="5357927"/>
            <a:ext cx="735369" cy="735369"/>
            <a:chOff x="6300192" y="2204864"/>
            <a:chExt cx="900100" cy="900100"/>
          </a:xfrm>
        </p:grpSpPr>
        <p:sp>
          <p:nvSpPr>
            <p:cNvPr id="11" name="Oval 10">
              <a:extLst>
                <a:ext uri="{FF2B5EF4-FFF2-40B4-BE49-F238E27FC236}">
                  <a16:creationId xmlns:a16="http://schemas.microsoft.com/office/drawing/2014/main" xmlns="" id="{24307427-9DFF-4EEE-A590-29CCF3870E3B}"/>
                </a:ext>
              </a:extLst>
            </p:cNvPr>
            <p:cNvSpPr/>
            <p:nvPr/>
          </p:nvSpPr>
          <p:spPr>
            <a:xfrm>
              <a:off x="6300192" y="2204864"/>
              <a:ext cx="900100" cy="900100"/>
            </a:xfrm>
            <a:prstGeom prst="ellipse">
              <a:avLst/>
            </a:prstGeom>
            <a:solidFill>
              <a:schemeClr val="bg1"/>
            </a:solidFill>
            <a:ln w="38100">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Isosceles Triangle 11">
              <a:extLst>
                <a:ext uri="{FF2B5EF4-FFF2-40B4-BE49-F238E27FC236}">
                  <a16:creationId xmlns:a16="http://schemas.microsoft.com/office/drawing/2014/main" xmlns="" id="{648AADF8-919D-4DF6-95CC-230B3A82689A}"/>
                </a:ext>
              </a:extLst>
            </p:cNvPr>
            <p:cNvSpPr/>
            <p:nvPr/>
          </p:nvSpPr>
          <p:spPr>
            <a:xfrm rot="5400000">
              <a:off x="6559621" y="2417784"/>
              <a:ext cx="550141" cy="474260"/>
            </a:xfrm>
            <a:prstGeom prst="triangle">
              <a:avLst/>
            </a:prstGeom>
            <a:solidFill>
              <a:schemeClr val="accent5"/>
            </a:solidFill>
            <a:ln>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13" name="oi">
            <a:extLst>
              <a:ext uri="{FF2B5EF4-FFF2-40B4-BE49-F238E27FC236}">
                <a16:creationId xmlns:a16="http://schemas.microsoft.com/office/drawing/2014/main" xmlns="" id="{29FAFCE0-8693-465D-A25A-86583E740EEA}"/>
              </a:ext>
            </a:extLst>
          </p:cNvPr>
          <p:cNvGrpSpPr/>
          <p:nvPr/>
        </p:nvGrpSpPr>
        <p:grpSpPr>
          <a:xfrm>
            <a:off x="3512145" y="2270482"/>
            <a:ext cx="1410964" cy="2853556"/>
            <a:chOff x="3440594" y="2270482"/>
            <a:chExt cx="1410964" cy="2853556"/>
          </a:xfrm>
        </p:grpSpPr>
        <p:pic>
          <p:nvPicPr>
            <p:cNvPr id="14" name="snake">
              <a:extLst>
                <a:ext uri="{FF2B5EF4-FFF2-40B4-BE49-F238E27FC236}">
                  <a16:creationId xmlns:a16="http://schemas.microsoft.com/office/drawing/2014/main" xmlns="" id="{66FB510B-E620-4F83-B0DC-EC0CBE2644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92833" y="3816345"/>
              <a:ext cx="469121" cy="1307693"/>
            </a:xfrm>
            <a:prstGeom prst="rect">
              <a:avLst/>
            </a:prstGeom>
          </p:spPr>
        </p:pic>
        <p:sp>
          <p:nvSpPr>
            <p:cNvPr id="15" name="s">
              <a:extLst>
                <a:ext uri="{FF2B5EF4-FFF2-40B4-BE49-F238E27FC236}">
                  <a16:creationId xmlns:a16="http://schemas.microsoft.com/office/drawing/2014/main" xmlns="" id="{E9735417-CD33-4DB7-A529-213A6E4179AC}"/>
                </a:ext>
              </a:extLst>
            </p:cNvPr>
            <p:cNvSpPr txBox="1"/>
            <p:nvPr/>
          </p:nvSpPr>
          <p:spPr>
            <a:xfrm>
              <a:off x="3440594" y="2270482"/>
              <a:ext cx="1410964" cy="1446550"/>
            </a:xfrm>
            <a:prstGeom prst="rect">
              <a:avLst/>
            </a:prstGeom>
            <a:noFill/>
          </p:spPr>
          <p:txBody>
            <a:bodyPr wrap="none" rtlCol="0">
              <a:spAutoFit/>
            </a:bodyPr>
            <a:lstStyle/>
            <a:p>
              <a:r>
                <a:rPr lang="en-GB" sz="8800" b="1" dirty="0"/>
                <a:t>oy</a:t>
              </a:r>
              <a:endParaRPr lang="en-GB" sz="13800" b="1" dirty="0"/>
            </a:p>
          </p:txBody>
        </p:sp>
      </p:grpSp>
      <p:grpSp>
        <p:nvGrpSpPr>
          <p:cNvPr id="16" name="ay">
            <a:extLst>
              <a:ext uri="{FF2B5EF4-FFF2-40B4-BE49-F238E27FC236}">
                <a16:creationId xmlns:a16="http://schemas.microsoft.com/office/drawing/2014/main" xmlns="" id="{00D2C638-15A6-47D0-A216-A2FBC2F7B606}"/>
              </a:ext>
            </a:extLst>
          </p:cNvPr>
          <p:cNvGrpSpPr/>
          <p:nvPr/>
        </p:nvGrpSpPr>
        <p:grpSpPr>
          <a:xfrm>
            <a:off x="3184766" y="2271586"/>
            <a:ext cx="1792183" cy="2190765"/>
            <a:chOff x="3176722" y="2288844"/>
            <a:chExt cx="1792183" cy="2190765"/>
          </a:xfrm>
        </p:grpSpPr>
        <p:sp>
          <p:nvSpPr>
            <p:cNvPr id="17" name="t">
              <a:extLst>
                <a:ext uri="{FF2B5EF4-FFF2-40B4-BE49-F238E27FC236}">
                  <a16:creationId xmlns:a16="http://schemas.microsoft.com/office/drawing/2014/main" xmlns="" id="{C65ED8BE-1B2B-4E38-9AA5-8F65F11D160A}"/>
                </a:ext>
              </a:extLst>
            </p:cNvPr>
            <p:cNvSpPr txBox="1"/>
            <p:nvPr/>
          </p:nvSpPr>
          <p:spPr>
            <a:xfrm>
              <a:off x="3491880" y="2288844"/>
              <a:ext cx="1454244" cy="1446550"/>
            </a:xfrm>
            <a:prstGeom prst="rect">
              <a:avLst/>
            </a:prstGeom>
            <a:noFill/>
          </p:spPr>
          <p:txBody>
            <a:bodyPr wrap="none" rtlCol="0">
              <a:spAutoFit/>
            </a:bodyPr>
            <a:lstStyle/>
            <a:p>
              <a:r>
                <a:rPr lang="en-GB" sz="8800" b="1" dirty="0"/>
                <a:t>ay</a:t>
              </a:r>
              <a:endParaRPr lang="en-GB" sz="13800" b="1" dirty="0"/>
            </a:p>
          </p:txBody>
        </p:sp>
        <p:pic>
          <p:nvPicPr>
            <p:cNvPr id="18" name="Picture 17">
              <a:extLst>
                <a:ext uri="{FF2B5EF4-FFF2-40B4-BE49-F238E27FC236}">
                  <a16:creationId xmlns:a16="http://schemas.microsoft.com/office/drawing/2014/main" xmlns="" id="{9B965AF4-7644-429D-BE91-EF22278772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76722" y="3873203"/>
              <a:ext cx="1792183" cy="606406"/>
            </a:xfrm>
            <a:prstGeom prst="rect">
              <a:avLst/>
            </a:prstGeom>
          </p:spPr>
        </p:pic>
      </p:grpSp>
      <p:sp>
        <p:nvSpPr>
          <p:cNvPr id="19" name="background 2">
            <a:extLst>
              <a:ext uri="{FF2B5EF4-FFF2-40B4-BE49-F238E27FC236}">
                <a16:creationId xmlns:a16="http://schemas.microsoft.com/office/drawing/2014/main" xmlns="" id="{3F416E1C-3AC5-4872-92A0-041CA215F787}"/>
              </a:ext>
            </a:extLst>
          </p:cNvPr>
          <p:cNvSpPr/>
          <p:nvPr/>
        </p:nvSpPr>
        <p:spPr>
          <a:xfrm>
            <a:off x="6003925" y="2165350"/>
            <a:ext cx="2238375" cy="3424238"/>
          </a:xfrm>
          <a:prstGeom prst="roundRect">
            <a:avLst>
              <a:gd name="adj" fmla="val 9850"/>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sz="1050" dirty="0">
              <a:solidFill>
                <a:schemeClr val="tx1"/>
              </a:solidFill>
            </a:endParaRPr>
          </a:p>
        </p:txBody>
      </p:sp>
      <p:grpSp>
        <p:nvGrpSpPr>
          <p:cNvPr id="20" name="PLAY 2">
            <a:extLst>
              <a:ext uri="{FF2B5EF4-FFF2-40B4-BE49-F238E27FC236}">
                <a16:creationId xmlns:a16="http://schemas.microsoft.com/office/drawing/2014/main" xmlns="" id="{60353E7B-729B-4183-98FF-53EC18C8ADD4}"/>
              </a:ext>
            </a:extLst>
          </p:cNvPr>
          <p:cNvGrpSpPr>
            <a:grpSpLocks/>
          </p:cNvGrpSpPr>
          <p:nvPr/>
        </p:nvGrpSpPr>
        <p:grpSpPr bwMode="auto">
          <a:xfrm>
            <a:off x="6773863" y="5357813"/>
            <a:ext cx="735012" cy="735012"/>
            <a:chOff x="6300192" y="2204864"/>
            <a:chExt cx="900100" cy="900100"/>
          </a:xfrm>
        </p:grpSpPr>
        <p:sp>
          <p:nvSpPr>
            <p:cNvPr id="21" name="Oval 20">
              <a:extLst>
                <a:ext uri="{FF2B5EF4-FFF2-40B4-BE49-F238E27FC236}">
                  <a16:creationId xmlns:a16="http://schemas.microsoft.com/office/drawing/2014/main" xmlns="" id="{C33B5522-B25C-4681-8EF6-42E6548273CB}"/>
                </a:ext>
              </a:extLst>
            </p:cNvPr>
            <p:cNvSpPr/>
            <p:nvPr/>
          </p:nvSpPr>
          <p:spPr>
            <a:xfrm>
              <a:off x="6300192" y="2204864"/>
              <a:ext cx="900100" cy="900100"/>
            </a:xfrm>
            <a:prstGeom prst="ellipse">
              <a:avLst/>
            </a:prstGeom>
            <a:solidFill>
              <a:schemeClr val="bg1"/>
            </a:solidFill>
            <a:ln w="381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2" name="Isosceles Triangle 21">
              <a:extLst>
                <a:ext uri="{FF2B5EF4-FFF2-40B4-BE49-F238E27FC236}">
                  <a16:creationId xmlns:a16="http://schemas.microsoft.com/office/drawing/2014/main" xmlns="" id="{A94B022F-F24E-4554-B00C-C6EAA9054204}"/>
                </a:ext>
              </a:extLst>
            </p:cNvPr>
            <p:cNvSpPr/>
            <p:nvPr/>
          </p:nvSpPr>
          <p:spPr>
            <a:xfrm rot="5400000">
              <a:off x="6559724" y="2417738"/>
              <a:ext cx="550169" cy="474351"/>
            </a:xfrm>
            <a:prstGeom prst="triangle">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23" name="could">
            <a:extLst>
              <a:ext uri="{FF2B5EF4-FFF2-40B4-BE49-F238E27FC236}">
                <a16:creationId xmlns:a16="http://schemas.microsoft.com/office/drawing/2014/main" xmlns="" id="{96BE07A8-9CB1-40E5-923C-15AF260CAE50}"/>
              </a:ext>
            </a:extLst>
          </p:cNvPr>
          <p:cNvSpPr txBox="1">
            <a:spLocks noChangeArrowheads="1"/>
          </p:cNvSpPr>
          <p:nvPr/>
        </p:nvSpPr>
        <p:spPr bwMode="auto">
          <a:xfrm>
            <a:off x="6378524" y="3369186"/>
            <a:ext cx="150584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could</a:t>
            </a:r>
          </a:p>
        </p:txBody>
      </p:sp>
      <p:sp>
        <p:nvSpPr>
          <p:cNvPr id="24" name="should">
            <a:extLst>
              <a:ext uri="{FF2B5EF4-FFF2-40B4-BE49-F238E27FC236}">
                <a16:creationId xmlns:a16="http://schemas.microsoft.com/office/drawing/2014/main" xmlns="" id="{96BE07A8-9CB1-40E5-923C-15AF260CAE50}"/>
              </a:ext>
            </a:extLst>
          </p:cNvPr>
          <p:cNvSpPr txBox="1">
            <a:spLocks noChangeArrowheads="1"/>
          </p:cNvSpPr>
          <p:nvPr/>
        </p:nvSpPr>
        <p:spPr bwMode="auto">
          <a:xfrm>
            <a:off x="6003925" y="3363089"/>
            <a:ext cx="225504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should</a:t>
            </a:r>
          </a:p>
        </p:txBody>
      </p:sp>
      <p:sp>
        <p:nvSpPr>
          <p:cNvPr id="25" name="would">
            <a:extLst>
              <a:ext uri="{FF2B5EF4-FFF2-40B4-BE49-F238E27FC236}">
                <a16:creationId xmlns:a16="http://schemas.microsoft.com/office/drawing/2014/main" xmlns="" id="{96BE07A8-9CB1-40E5-923C-15AF260CAE50}"/>
              </a:ext>
            </a:extLst>
          </p:cNvPr>
          <p:cNvSpPr txBox="1">
            <a:spLocks noChangeArrowheads="1"/>
          </p:cNvSpPr>
          <p:nvPr/>
        </p:nvSpPr>
        <p:spPr bwMode="auto">
          <a:xfrm>
            <a:off x="5987258" y="3369186"/>
            <a:ext cx="225504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would</a:t>
            </a:r>
          </a:p>
        </p:txBody>
      </p:sp>
      <p:sp>
        <p:nvSpPr>
          <p:cNvPr id="26" name="want">
            <a:extLst>
              <a:ext uri="{FF2B5EF4-FFF2-40B4-BE49-F238E27FC236}">
                <a16:creationId xmlns:a16="http://schemas.microsoft.com/office/drawing/2014/main" xmlns="" id="{96BE07A8-9CB1-40E5-923C-15AF260CAE50}"/>
              </a:ext>
            </a:extLst>
          </p:cNvPr>
          <p:cNvSpPr txBox="1">
            <a:spLocks noChangeArrowheads="1"/>
          </p:cNvSpPr>
          <p:nvPr/>
        </p:nvSpPr>
        <p:spPr bwMode="auto">
          <a:xfrm>
            <a:off x="5995591" y="3375283"/>
            <a:ext cx="225504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uffy-TTF" panose="020B0603060100000000" pitchFamily="34" charset="0"/>
                <a:cs typeface="Tuffy-TTF" panose="020B0603060100000000" pitchFamily="34"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uffy-TTF" panose="020B0603060100000000" pitchFamily="34" charset="0"/>
                <a:cs typeface="Tuffy-TTF" panose="020B0603060100000000" pitchFamily="34"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uffy-TTF" panose="020B0603060100000000" pitchFamily="34" charset="0"/>
                <a:cs typeface="Tuffy-TTF" panose="020B0603060100000000" pitchFamily="34" charset="0"/>
              </a:defRPr>
            </a:lvl9pPr>
          </a:lstStyle>
          <a:p>
            <a:pPr algn="ctr">
              <a:lnSpc>
                <a:spcPct val="100000"/>
              </a:lnSpc>
              <a:spcBef>
                <a:spcPct val="0"/>
              </a:spcBef>
              <a:buFontTx/>
              <a:buNone/>
            </a:pPr>
            <a:r>
              <a:rPr lang="en-GB" altLang="en-US" sz="4000" b="1" dirty="0">
                <a:solidFill>
                  <a:schemeClr val="tx1"/>
                </a:solidFill>
              </a:rPr>
              <a:t>want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
                                        <p:tgtEl>
                                          <p:spTgt spid="13"/>
                                        </p:tgtEl>
                                      </p:cBhvr>
                                    </p:animEffect>
                                    <p:set>
                                      <p:cBhvr>
                                        <p:cTn id="7" dur="1" fill="hold">
                                          <p:stCondLst>
                                            <p:cond delay="499"/>
                                          </p:stCondLst>
                                        </p:cTn>
                                        <p:tgtEl>
                                          <p:spTgt spid="13"/>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nodeType="afterEffect">
                                  <p:stCondLst>
                                    <p:cond delay="25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2000"/>
                                        <p:tgtEl>
                                          <p:spTgt spid="16"/>
                                        </p:tgtEl>
                                      </p:cBhvr>
                                    </p:animEffect>
                                  </p:childTnLst>
                                </p:cTn>
                              </p:par>
                            </p:childTnLst>
                          </p:cTn>
                        </p:par>
                        <p:par>
                          <p:cTn id="12" fill="hold">
                            <p:stCondLst>
                              <p:cond delay="2750"/>
                            </p:stCondLst>
                            <p:childTnLst>
                              <p:par>
                                <p:cTn id="13" presetID="10" presetClass="exit" presetSubtype="0" fill="hold" nodeType="afterEffect">
                                  <p:stCondLst>
                                    <p:cond delay="500"/>
                                  </p:stCondLst>
                                  <p:childTnLst>
                                    <p:animEffect transition="out" filter="fade">
                                      <p:cBhvr>
                                        <p:cTn id="14" dur="500"/>
                                        <p:tgtEl>
                                          <p:spTgt spid="16"/>
                                        </p:tgtEl>
                                      </p:cBhvr>
                                    </p:animEffect>
                                    <p:set>
                                      <p:cBhvr>
                                        <p:cTn id="15" dur="1" fill="hold">
                                          <p:stCondLst>
                                            <p:cond delay="499"/>
                                          </p:stCondLst>
                                        </p:cTn>
                                        <p:tgtEl>
                                          <p:spTgt spid="16"/>
                                        </p:tgtEl>
                                        <p:attrNameLst>
                                          <p:attrName>style.visibility</p:attrName>
                                        </p:attrNameLst>
                                      </p:cBhvr>
                                      <p:to>
                                        <p:strVal val="hidden"/>
                                      </p:to>
                                    </p:set>
                                  </p:childTnLst>
                                </p:cTn>
                              </p:par>
                            </p:childTnLst>
                          </p:cTn>
                        </p:par>
                        <p:par>
                          <p:cTn id="16" fill="hold">
                            <p:stCondLst>
                              <p:cond delay="3750"/>
                            </p:stCondLst>
                            <p:childTnLst>
                              <p:par>
                                <p:cTn id="17" presetID="10"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2000"/>
                                        <p:tgtEl>
                                          <p:spTgt spid="13"/>
                                        </p:tgtEl>
                                      </p:cBhvr>
                                    </p:animEffect>
                                  </p:childTnLst>
                                </p:cTn>
                              </p:par>
                            </p:childTnLst>
                          </p:cTn>
                        </p:par>
                        <p:par>
                          <p:cTn id="20" fill="hold">
                            <p:stCondLst>
                              <p:cond delay="5750"/>
                            </p:stCondLst>
                            <p:childTnLst>
                              <p:par>
                                <p:cTn id="21" presetID="10" presetClass="exit" presetSubtype="0" fill="hold" nodeType="afterEffect">
                                  <p:stCondLst>
                                    <p:cond delay="0"/>
                                  </p:stCondLst>
                                  <p:childTnLst>
                                    <p:animEffect transition="out" filter="fade">
                                      <p:cBhvr>
                                        <p:cTn id="22" dur="500"/>
                                        <p:tgtEl>
                                          <p:spTgt spid="13"/>
                                        </p:tgtEl>
                                      </p:cBhvr>
                                    </p:animEffect>
                                    <p:set>
                                      <p:cBhvr>
                                        <p:cTn id="23" dur="1" fill="hold">
                                          <p:stCondLst>
                                            <p:cond delay="499"/>
                                          </p:stCondLst>
                                        </p:cTn>
                                        <p:tgtEl>
                                          <p:spTgt spid="13"/>
                                        </p:tgtEl>
                                        <p:attrNameLst>
                                          <p:attrName>style.visibility</p:attrName>
                                        </p:attrNameLst>
                                      </p:cBhvr>
                                      <p:to>
                                        <p:strVal val="hidden"/>
                                      </p:to>
                                    </p:set>
                                  </p:childTnLst>
                                </p:cTn>
                              </p:par>
                            </p:childTnLst>
                          </p:cTn>
                        </p:par>
                        <p:par>
                          <p:cTn id="24" fill="hold">
                            <p:stCondLst>
                              <p:cond delay="6250"/>
                            </p:stCondLst>
                            <p:childTnLst>
                              <p:par>
                                <p:cTn id="25" presetID="10" presetClass="entr" presetSubtype="0"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2000"/>
                                        <p:tgtEl>
                                          <p:spTgt spid="13"/>
                                        </p:tgtEl>
                                      </p:cBhvr>
                                    </p:animEffect>
                                  </p:childTnLst>
                                </p:cTn>
                              </p:par>
                            </p:childTnLst>
                          </p:cTn>
                        </p:par>
                      </p:childTnLst>
                    </p:cTn>
                  </p:par>
                </p:childTnLst>
              </p:cTn>
              <p:nextCondLst>
                <p:cond evt="onClick" delay="0">
                  <p:tgtEl>
                    <p:spTgt spid="10"/>
                  </p:tgtEl>
                </p:cond>
              </p:nextCondLst>
            </p:seq>
            <p:seq concurrent="1" nextAc="seek">
              <p:cTn id="28" restart="whenNotActive" fill="hold" evtFilter="cancelBubble" nodeType="interactiveSeq">
                <p:stCondLst>
                  <p:cond evt="onClick" delay="0">
                    <p:tgtEl>
                      <p:spTgt spid="20"/>
                    </p:tgtEl>
                  </p:cond>
                </p:stCondLst>
                <p:endSync evt="end" delay="0">
                  <p:rtn val="all"/>
                </p:endSync>
                <p:childTnLst>
                  <p:par>
                    <p:cTn id="29" fill="hold">
                      <p:stCondLst>
                        <p:cond delay="0"/>
                      </p:stCondLst>
                      <p:childTnLst>
                        <p:par>
                          <p:cTn id="30" fill="hold">
                            <p:stCondLst>
                              <p:cond delay="0"/>
                            </p:stCondLst>
                            <p:childTnLst>
                              <p:par>
                                <p:cTn id="31" presetID="10" presetClass="exit" presetSubtype="0" fill="hold" grpId="0" nodeType="afterEffect">
                                  <p:stCondLst>
                                    <p:cond delay="0"/>
                                  </p:stCondLst>
                                  <p:childTnLst>
                                    <p:animEffect transition="out" filter="fade">
                                      <p:cBhvr>
                                        <p:cTn id="32" dur="500"/>
                                        <p:tgtEl>
                                          <p:spTgt spid="23"/>
                                        </p:tgtEl>
                                      </p:cBhvr>
                                    </p:animEffect>
                                    <p:set>
                                      <p:cBhvr>
                                        <p:cTn id="33" dur="1" fill="hold">
                                          <p:stCondLst>
                                            <p:cond delay="499"/>
                                          </p:stCondLst>
                                        </p:cTn>
                                        <p:tgtEl>
                                          <p:spTgt spid="23"/>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grpId="1"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2000"/>
                                        <p:tgtEl>
                                          <p:spTgt spid="24"/>
                                        </p:tgtEl>
                                      </p:cBhvr>
                                    </p:animEffect>
                                  </p:childTnLst>
                                </p:cTn>
                              </p:par>
                            </p:childTnLst>
                          </p:cTn>
                        </p:par>
                        <p:par>
                          <p:cTn id="38" fill="hold">
                            <p:stCondLst>
                              <p:cond delay="2500"/>
                            </p:stCondLst>
                            <p:childTnLst>
                              <p:par>
                                <p:cTn id="39" presetID="10" presetClass="exit" presetSubtype="0" fill="hold" grpId="0" nodeType="afterEffect">
                                  <p:stCondLst>
                                    <p:cond delay="0"/>
                                  </p:stCondLst>
                                  <p:childTnLst>
                                    <p:animEffect transition="out" filter="fade">
                                      <p:cBhvr>
                                        <p:cTn id="40" dur="500"/>
                                        <p:tgtEl>
                                          <p:spTgt spid="24"/>
                                        </p:tgtEl>
                                      </p:cBhvr>
                                    </p:animEffect>
                                    <p:set>
                                      <p:cBhvr>
                                        <p:cTn id="41" dur="1" fill="hold">
                                          <p:stCondLst>
                                            <p:cond delay="499"/>
                                          </p:stCondLst>
                                        </p:cTn>
                                        <p:tgtEl>
                                          <p:spTgt spid="24"/>
                                        </p:tgtEl>
                                        <p:attrNameLst>
                                          <p:attrName>style.visibility</p:attrName>
                                        </p:attrNameLst>
                                      </p:cBhvr>
                                      <p:to>
                                        <p:strVal val="hidden"/>
                                      </p:to>
                                    </p:set>
                                  </p:childTnLst>
                                </p:cTn>
                              </p:par>
                            </p:childTnLst>
                          </p:cTn>
                        </p:par>
                        <p:par>
                          <p:cTn id="42" fill="hold">
                            <p:stCondLst>
                              <p:cond delay="3000"/>
                            </p:stCondLst>
                            <p:childTnLst>
                              <p:par>
                                <p:cTn id="43" presetID="10" presetClass="entr" presetSubtype="0" fill="hold" grpId="1"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2000"/>
                                        <p:tgtEl>
                                          <p:spTgt spid="25"/>
                                        </p:tgtEl>
                                      </p:cBhvr>
                                    </p:animEffect>
                                  </p:childTnLst>
                                </p:cTn>
                              </p:par>
                            </p:childTnLst>
                          </p:cTn>
                        </p:par>
                        <p:par>
                          <p:cTn id="46" fill="hold">
                            <p:stCondLst>
                              <p:cond delay="5000"/>
                            </p:stCondLst>
                            <p:childTnLst>
                              <p:par>
                                <p:cTn id="47" presetID="10" presetClass="exit" presetSubtype="0" fill="hold" grpId="0" nodeType="afterEffect">
                                  <p:stCondLst>
                                    <p:cond delay="0"/>
                                  </p:stCondLst>
                                  <p:childTnLst>
                                    <p:animEffect transition="out" filter="fade">
                                      <p:cBhvr>
                                        <p:cTn id="48" dur="500"/>
                                        <p:tgtEl>
                                          <p:spTgt spid="25"/>
                                        </p:tgtEl>
                                      </p:cBhvr>
                                    </p:animEffect>
                                    <p:set>
                                      <p:cBhvr>
                                        <p:cTn id="49" dur="1" fill="hold">
                                          <p:stCondLst>
                                            <p:cond delay="499"/>
                                          </p:stCondLst>
                                        </p:cTn>
                                        <p:tgtEl>
                                          <p:spTgt spid="25"/>
                                        </p:tgtEl>
                                        <p:attrNameLst>
                                          <p:attrName>style.visibility</p:attrName>
                                        </p:attrNameLst>
                                      </p:cBhvr>
                                      <p:to>
                                        <p:strVal val="hidden"/>
                                      </p:to>
                                    </p:set>
                                  </p:childTnLst>
                                </p:cTn>
                              </p:par>
                            </p:childTnLst>
                          </p:cTn>
                        </p:par>
                        <p:par>
                          <p:cTn id="50" fill="hold">
                            <p:stCondLst>
                              <p:cond delay="5500"/>
                            </p:stCondLst>
                            <p:childTnLst>
                              <p:par>
                                <p:cTn id="51" presetID="10" presetClass="entr" presetSubtype="0" fill="hold" grpId="1"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2000"/>
                                        <p:tgtEl>
                                          <p:spTgt spid="26"/>
                                        </p:tgtEl>
                                      </p:cBhvr>
                                    </p:animEffect>
                                  </p:childTnLst>
                                </p:cTn>
                              </p:par>
                            </p:childTnLst>
                          </p:cTn>
                        </p:par>
                        <p:par>
                          <p:cTn id="54" fill="hold">
                            <p:stCondLst>
                              <p:cond delay="7500"/>
                            </p:stCondLst>
                            <p:childTnLst>
                              <p:par>
                                <p:cTn id="55" presetID="10" presetClass="exit" presetSubtype="0" fill="hold" grpId="0" nodeType="afterEffect">
                                  <p:stCondLst>
                                    <p:cond delay="0"/>
                                  </p:stCondLst>
                                  <p:childTnLst>
                                    <p:animEffect transition="out" filter="fade">
                                      <p:cBhvr>
                                        <p:cTn id="56" dur="500"/>
                                        <p:tgtEl>
                                          <p:spTgt spid="26"/>
                                        </p:tgtEl>
                                      </p:cBhvr>
                                    </p:animEffect>
                                    <p:set>
                                      <p:cBhvr>
                                        <p:cTn id="57" dur="1" fill="hold">
                                          <p:stCondLst>
                                            <p:cond delay="499"/>
                                          </p:stCondLst>
                                        </p:cTn>
                                        <p:tgtEl>
                                          <p:spTgt spid="26"/>
                                        </p:tgtEl>
                                        <p:attrNameLst>
                                          <p:attrName>style.visibility</p:attrName>
                                        </p:attrNameLst>
                                      </p:cBhvr>
                                      <p:to>
                                        <p:strVal val="hidden"/>
                                      </p:to>
                                    </p:set>
                                  </p:childTnLst>
                                </p:cTn>
                              </p:par>
                            </p:childTnLst>
                          </p:cTn>
                        </p:par>
                        <p:par>
                          <p:cTn id="58" fill="hold">
                            <p:stCondLst>
                              <p:cond delay="8000"/>
                            </p:stCondLst>
                            <p:childTnLst>
                              <p:par>
                                <p:cTn id="59" presetID="10" presetClass="entr" presetSubtype="0" fill="hold" grpId="1"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2000"/>
                                        <p:tgtEl>
                                          <p:spTgt spid="23"/>
                                        </p:tgtEl>
                                      </p:cBhvr>
                                    </p:animEffect>
                                  </p:childTnLst>
                                </p:cTn>
                              </p:par>
                            </p:childTnLst>
                          </p:cTn>
                        </p:par>
                      </p:childTnLst>
                    </p:cTn>
                  </p:par>
                </p:childTnLst>
              </p:cTn>
              <p:nextCondLst>
                <p:cond evt="onClick" delay="0">
                  <p:tgtEl>
                    <p:spTgt spid="20"/>
                  </p:tgtEl>
                </p:cond>
              </p:nextCondLst>
            </p:seq>
          </p:childTnLst>
        </p:cTn>
      </p:par>
    </p:tnLst>
    <p:bldLst>
      <p:bldP spid="23" grpId="0"/>
      <p:bldP spid="23" grpId="1"/>
      <p:bldP spid="24" grpId="0"/>
      <p:bldP spid="24" grpId="1"/>
      <p:bldP spid="25" grpId="0"/>
      <p:bldP spid="25" grpId="1"/>
      <p:bldP spid="26" grpId="0"/>
      <p:bldP spid="26"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696236" y="227397"/>
            <a:ext cx="2447764" cy="504056"/>
            <a:chOff x="6696236" y="1700808"/>
            <a:chExt cx="2447764" cy="504056"/>
          </a:xfrm>
          <a:solidFill>
            <a:schemeClr val="accent5"/>
          </a:solidFill>
        </p:grpSpPr>
        <p:sp>
          <p:nvSpPr>
            <p:cNvPr id="5" name="Oval 4"/>
            <p:cNvSpPr/>
            <p:nvPr/>
          </p:nvSpPr>
          <p:spPr>
            <a:xfrm>
              <a:off x="669623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6948264" y="1700808"/>
              <a:ext cx="219573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Revisit and Review</a:t>
              </a:r>
            </a:p>
          </p:txBody>
        </p:sp>
      </p:grpSp>
      <p:pic>
        <p:nvPicPr>
          <p:cNvPr id="27" name="Picture 2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61956" y="1196752"/>
            <a:ext cx="1584176" cy="4875080"/>
          </a:xfrm>
          <a:prstGeom prst="rect">
            <a:avLst/>
          </a:prstGeom>
        </p:spPr>
      </p:pic>
      <p:sp>
        <p:nvSpPr>
          <p:cNvPr id="2" name="Rounded Rectangular Callout 1"/>
          <p:cNvSpPr/>
          <p:nvPr/>
        </p:nvSpPr>
        <p:spPr>
          <a:xfrm>
            <a:off x="1149317" y="908720"/>
            <a:ext cx="4896544" cy="1656184"/>
          </a:xfrm>
          <a:prstGeom prst="wedgeRoundRectCallout">
            <a:avLst>
              <a:gd name="adj1" fmla="val 60090"/>
              <a:gd name="adj2" fmla="val 24128"/>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This week, we are learning to spell the common exception words </a:t>
            </a:r>
            <a:r>
              <a:rPr lang="en-GB" dirty="0">
                <a:solidFill>
                  <a:srgbClr val="DE1E5A"/>
                </a:solidFill>
                <a:latin typeface="Twinkl" pitchFamily="50" charset="0"/>
              </a:rPr>
              <a:t>have </a:t>
            </a:r>
            <a:r>
              <a:rPr lang="en-GB" dirty="0">
                <a:solidFill>
                  <a:schemeClr val="tx1"/>
                </a:solidFill>
                <a:latin typeface="Twinkl" pitchFamily="50" charset="0"/>
              </a:rPr>
              <a:t>and </a:t>
            </a:r>
            <a:r>
              <a:rPr lang="en-GB" dirty="0">
                <a:solidFill>
                  <a:srgbClr val="DE1E5A"/>
                </a:solidFill>
                <a:latin typeface="Twinkl" pitchFamily="50" charset="0"/>
              </a:rPr>
              <a:t>like.</a:t>
            </a:r>
            <a:endParaRPr lang="en-GB" dirty="0">
              <a:solidFill>
                <a:schemeClr val="tx1"/>
              </a:solidFill>
              <a:latin typeface="Twinkl" pitchFamily="50" charset="0"/>
            </a:endParaRPr>
          </a:p>
        </p:txBody>
      </p:sp>
      <p:sp>
        <p:nvSpPr>
          <p:cNvPr id="28" name="Rounded Rectangular Callout 27"/>
          <p:cNvSpPr/>
          <p:nvPr/>
        </p:nvSpPr>
        <p:spPr>
          <a:xfrm>
            <a:off x="1115616" y="4293096"/>
            <a:ext cx="4896544" cy="936104"/>
          </a:xfrm>
          <a:prstGeom prst="wedgeRoundRectCallout">
            <a:avLst>
              <a:gd name="adj1" fmla="val 56460"/>
              <a:gd name="adj2" fmla="val -234115"/>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Watch the magic pencil write the words. Can you join in?</a:t>
            </a:r>
          </a:p>
        </p:txBody>
      </p:sp>
    </p:spTree>
    <p:extLst>
      <p:ext uri="{BB962C8B-B14F-4D97-AF65-F5344CB8AC3E}">
        <p14:creationId xmlns:p14="http://schemas.microsoft.com/office/powerpoint/2010/main" val="3957371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7" name="TextBox 6">
            <a:extLst>
              <a:ext uri="{FF2B5EF4-FFF2-40B4-BE49-F238E27FC236}">
                <a16:creationId xmlns:a16="http://schemas.microsoft.com/office/drawing/2014/main" xmlns="" id="{FFF21931-038E-4846-96B4-054DB145BBBF}"/>
              </a:ext>
            </a:extLst>
          </p:cNvPr>
          <p:cNvSpPr txBox="1"/>
          <p:nvPr/>
        </p:nvSpPr>
        <p:spPr>
          <a:xfrm>
            <a:off x="1380038" y="1242289"/>
            <a:ext cx="6601487" cy="3770263"/>
          </a:xfrm>
          <a:prstGeom prst="rect">
            <a:avLst/>
          </a:prstGeom>
          <a:noFill/>
        </p:spPr>
        <p:txBody>
          <a:bodyPr wrap="none" rtlCol="0">
            <a:spAutoFit/>
          </a:bodyPr>
          <a:lstStyle/>
          <a:p>
            <a:r>
              <a:rPr lang="en-GB" sz="23900" dirty="0">
                <a:ln w="28575">
                  <a:solidFill>
                    <a:schemeClr val="tx1"/>
                  </a:solidFill>
                </a:ln>
                <a:solidFill>
                  <a:schemeClr val="bg1"/>
                </a:solidFill>
                <a:latin typeface="Twinkl SemiBold" pitchFamily="2" charset="0"/>
              </a:rPr>
              <a:t>have</a:t>
            </a:r>
          </a:p>
        </p:txBody>
      </p:sp>
      <p:grpSp>
        <p:nvGrpSpPr>
          <p:cNvPr id="8" name="Write Action">
            <a:extLst>
              <a:ext uri="{FF2B5EF4-FFF2-40B4-BE49-F238E27FC236}">
                <a16:creationId xmlns:a16="http://schemas.microsoft.com/office/drawing/2014/main" xmlns="" id="{59A4B36C-D4AD-4A28-8D66-C84181668F71}"/>
              </a:ext>
            </a:extLst>
          </p:cNvPr>
          <p:cNvGrpSpPr/>
          <p:nvPr/>
        </p:nvGrpSpPr>
        <p:grpSpPr>
          <a:xfrm>
            <a:off x="6914614" y="5517232"/>
            <a:ext cx="1545818" cy="720080"/>
            <a:chOff x="6914614" y="5517232"/>
            <a:chExt cx="1545818" cy="720080"/>
          </a:xfrm>
        </p:grpSpPr>
        <p:grpSp>
          <p:nvGrpSpPr>
            <p:cNvPr id="9" name="Write action">
              <a:extLst>
                <a:ext uri="{FF2B5EF4-FFF2-40B4-BE49-F238E27FC236}">
                  <a16:creationId xmlns:a16="http://schemas.microsoft.com/office/drawing/2014/main" xmlns="" id="{31557B25-6165-45BD-A3F4-FE271F6E7637}"/>
                </a:ext>
              </a:extLst>
            </p:cNvPr>
            <p:cNvGrpSpPr/>
            <p:nvPr/>
          </p:nvGrpSpPr>
          <p:grpSpPr>
            <a:xfrm>
              <a:off x="6914614" y="5517232"/>
              <a:ext cx="1545818" cy="720080"/>
              <a:chOff x="6914614" y="5517232"/>
              <a:chExt cx="1545818" cy="720080"/>
            </a:xfrm>
          </p:grpSpPr>
          <p:sp>
            <p:nvSpPr>
              <p:cNvPr id="11" name="Rectangle: Rounded Corners 12">
                <a:extLst>
                  <a:ext uri="{FF2B5EF4-FFF2-40B4-BE49-F238E27FC236}">
                    <a16:creationId xmlns:a16="http://schemas.microsoft.com/office/drawing/2014/main" xmlns="" id="{602A076B-8F29-4165-A4BA-BDAB268982F1}"/>
                  </a:ext>
                </a:extLst>
              </p:cNvPr>
              <p:cNvSpPr/>
              <p:nvPr/>
            </p:nvSpPr>
            <p:spPr>
              <a:xfrm>
                <a:off x="6914614" y="5650938"/>
                <a:ext cx="1099786" cy="432048"/>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Play</a:t>
                </a:r>
              </a:p>
            </p:txBody>
          </p:sp>
          <p:sp>
            <p:nvSpPr>
              <p:cNvPr id="12" name="Oval 11">
                <a:extLst>
                  <a:ext uri="{FF2B5EF4-FFF2-40B4-BE49-F238E27FC236}">
                    <a16:creationId xmlns:a16="http://schemas.microsoft.com/office/drawing/2014/main" xmlns="" id="{8AACD1DB-F3E2-48FF-A4D2-1D79EC5D1DD8}"/>
                  </a:ext>
                </a:extLst>
              </p:cNvPr>
              <p:cNvSpPr/>
              <p:nvPr/>
            </p:nvSpPr>
            <p:spPr>
              <a:xfrm>
                <a:off x="7740352" y="5517232"/>
                <a:ext cx="720080"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 name="Picture 9">
              <a:extLst>
                <a:ext uri="{FF2B5EF4-FFF2-40B4-BE49-F238E27FC236}">
                  <a16:creationId xmlns:a16="http://schemas.microsoft.com/office/drawing/2014/main" xmlns="" id="{9C4B4860-B190-4D4F-9A93-6988FBF044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517232"/>
              <a:ext cx="504056" cy="502485"/>
            </a:xfrm>
            <a:prstGeom prst="rect">
              <a:avLst/>
            </a:prstGeom>
          </p:spPr>
        </p:pic>
      </p:grpSp>
      <p:pic>
        <p:nvPicPr>
          <p:cNvPr id="13" name="Picture 12">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8773" y="1170281"/>
            <a:ext cx="948930" cy="945973"/>
          </a:xfrm>
          <a:prstGeom prst="rect">
            <a:avLst/>
          </a:prstGeom>
        </p:spPr>
      </p:pic>
      <p:pic>
        <p:nvPicPr>
          <p:cNvPr id="14" name="Picture 13">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06316" y="1962369"/>
            <a:ext cx="948930" cy="945973"/>
          </a:xfrm>
          <a:prstGeom prst="rect">
            <a:avLst/>
          </a:prstGeom>
        </p:spPr>
      </p:pic>
      <p:pic>
        <p:nvPicPr>
          <p:cNvPr id="15" name="Picture 14">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55246" y="1939356"/>
            <a:ext cx="948930" cy="945973"/>
          </a:xfrm>
          <a:prstGeom prst="rect">
            <a:avLst/>
          </a:prstGeom>
        </p:spPr>
      </p:pic>
      <p:pic>
        <p:nvPicPr>
          <p:cNvPr id="16" name="Picture 15">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07635" y="2610441"/>
            <a:ext cx="948930" cy="945973"/>
          </a:xfrm>
          <a:prstGeom prst="rect">
            <a:avLst/>
          </a:prstGeom>
        </p:spPr>
      </p:pic>
    </p:spTree>
    <p:extLst>
      <p:ext uri="{BB962C8B-B14F-4D97-AF65-F5344CB8AC3E}">
        <p14:creationId xmlns:p14="http://schemas.microsoft.com/office/powerpoint/2010/main" val="383865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500"/>
                            </p:stCondLst>
                            <p:childTnLst>
                              <p:par>
                                <p:cTn id="15" presetID="0" presetClass="path" presetSubtype="0" accel="50000" decel="50000" fill="hold" nodeType="afterEffect">
                                  <p:stCondLst>
                                    <p:cond delay="0"/>
                                  </p:stCondLst>
                                  <p:childTnLst>
                                    <p:animMotion origin="layout" path="M -1.66667E-6 -3.33333E-6 L -0.00278 0.28519 L 0.00174 0.17153 L 0.01667 0.14445 L 0.04445 0.11968 L 0.07031 0.11343 L 0.08976 0.12084 L 0.09618 0.14074 L 0.09618 0.1926 L 0.0934 0.24815 L 0.09167 0.26898 L 0.09531 0.28519 L 0.11285 0.28889 L 0.12778 0.2838 " pathEditMode="relative" rAng="0" ptsTypes="AAAAAAAAAAAAAA">
                                      <p:cBhvr>
                                        <p:cTn id="16" dur="4000" fill="hold"/>
                                        <p:tgtEl>
                                          <p:spTgt spid="13"/>
                                        </p:tgtEl>
                                        <p:attrNameLst>
                                          <p:attrName>ppt_x</p:attrName>
                                          <p:attrName>ppt_y</p:attrName>
                                        </p:attrNameLst>
                                      </p:cBhvr>
                                      <p:rCtr x="6250" y="14444"/>
                                    </p:animMotion>
                                  </p:childTnLst>
                                </p:cTn>
                              </p:par>
                            </p:childTnLst>
                          </p:cTn>
                        </p:par>
                        <p:par>
                          <p:cTn id="17" fill="hold">
                            <p:stCondLst>
                              <p:cond delay="4500"/>
                            </p:stCondLst>
                            <p:childTnLst>
                              <p:par>
                                <p:cTn id="18" presetID="10" presetClass="exit" presetSubtype="0" fill="hold" nodeType="afterEffect">
                                  <p:stCondLst>
                                    <p:cond delay="0"/>
                                  </p:stCondLst>
                                  <p:childTnLst>
                                    <p:animEffect transition="out" filter="fade">
                                      <p:cBhvr>
                                        <p:cTn id="19" dur="500"/>
                                        <p:tgtEl>
                                          <p:spTgt spid="13"/>
                                        </p:tgtEl>
                                      </p:cBhvr>
                                    </p:animEffect>
                                    <p:set>
                                      <p:cBhvr>
                                        <p:cTn id="20" dur="1" fill="hold">
                                          <p:stCondLst>
                                            <p:cond delay="499"/>
                                          </p:stCondLst>
                                        </p:cTn>
                                        <p:tgtEl>
                                          <p:spTgt spid="13"/>
                                        </p:tgtEl>
                                        <p:attrNameLst>
                                          <p:attrName>style.visibility</p:attrName>
                                        </p:attrNameLst>
                                      </p:cBhvr>
                                      <p:to>
                                        <p:strVal val="hidden"/>
                                      </p:to>
                                    </p:se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p:stCondLst>
                              <p:cond delay="5500"/>
                            </p:stCondLst>
                            <p:childTnLst>
                              <p:par>
                                <p:cTn id="26" presetID="0" presetClass="path" presetSubtype="0" accel="50000" decel="50000" fill="hold" nodeType="afterEffect">
                                  <p:stCondLst>
                                    <p:cond delay="0"/>
                                  </p:stCondLst>
                                  <p:childTnLst>
                                    <p:animMotion origin="layout" path="M 4.44444E-6 -2.59259E-6 L -0.01285 -0.00856 L -0.02952 -0.00972 L -0.04896 -0.00231 L -0.06007 0.01852 L -0.07223 0.05185 L -0.07483 0.08403 L -0.07223 0.12107 L -0.06112 0.1544 L -0.04809 0.17292 L -0.03334 0.17547 L -0.01841 0.17037 L -0.00191 0.15695 L 0.01753 0.12477 L 0.02968 -0.00856 L 0.02309 0.12107 L 0.02691 0.1581 L 0.03888 0.17292 L 0.06302 0.16922 " pathEditMode="relative" rAng="0" ptsTypes="AAAAAAAAAAAAAAAAAAA">
                                      <p:cBhvr>
                                        <p:cTn id="27" dur="4000" fill="hold"/>
                                        <p:tgtEl>
                                          <p:spTgt spid="14"/>
                                        </p:tgtEl>
                                        <p:attrNameLst>
                                          <p:attrName>ppt_x</p:attrName>
                                          <p:attrName>ppt_y</p:attrName>
                                        </p:attrNameLst>
                                      </p:cBhvr>
                                      <p:rCtr x="-590" y="8287"/>
                                    </p:animMotion>
                                  </p:childTnLst>
                                </p:cTn>
                              </p:par>
                            </p:childTnLst>
                          </p:cTn>
                        </p:par>
                        <p:par>
                          <p:cTn id="28" fill="hold">
                            <p:stCondLst>
                              <p:cond delay="9500"/>
                            </p:stCondLst>
                            <p:childTnLst>
                              <p:par>
                                <p:cTn id="29" presetID="10" presetClass="exit" presetSubtype="0" fill="hold" nodeType="afterEffect">
                                  <p:stCondLst>
                                    <p:cond delay="0"/>
                                  </p:stCondLst>
                                  <p:childTnLst>
                                    <p:animEffect transition="out" filter="fade">
                                      <p:cBhvr>
                                        <p:cTn id="30" dur="500"/>
                                        <p:tgtEl>
                                          <p:spTgt spid="14"/>
                                        </p:tgtEl>
                                      </p:cBhvr>
                                    </p:animEffect>
                                    <p:set>
                                      <p:cBhvr>
                                        <p:cTn id="31" dur="1" fill="hold">
                                          <p:stCondLst>
                                            <p:cond delay="499"/>
                                          </p:stCondLst>
                                        </p:cTn>
                                        <p:tgtEl>
                                          <p:spTgt spid="14"/>
                                        </p:tgtEl>
                                        <p:attrNameLst>
                                          <p:attrName>style.visibility</p:attrName>
                                        </p:attrNameLst>
                                      </p:cBhvr>
                                      <p:to>
                                        <p:strVal val="hidden"/>
                                      </p:to>
                                    </p:set>
                                  </p:childTnLst>
                                </p:cTn>
                              </p:par>
                            </p:childTnLst>
                          </p:cTn>
                        </p:par>
                        <p:par>
                          <p:cTn id="32" fill="hold">
                            <p:stCondLst>
                              <p:cond delay="10000"/>
                            </p:stCondLst>
                            <p:childTnLst>
                              <p:par>
                                <p:cTn id="33" presetID="10" presetClass="entr" presetSubtype="0"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10500"/>
                            </p:stCondLst>
                            <p:childTnLst>
                              <p:par>
                                <p:cTn id="37" presetID="0" presetClass="path" presetSubtype="0" accel="50000" decel="50000" fill="hold" nodeType="afterEffect">
                                  <p:stCondLst>
                                    <p:cond delay="0"/>
                                  </p:stCondLst>
                                  <p:childTnLst>
                                    <p:animMotion origin="layout" path="M 5E-6 -1.85185E-6 L 0.04341 0.16042 L 0.05539 0.16667 L 0.06563 0.16158 L 0.11476 0.00371 " pathEditMode="relative" rAng="0" ptsTypes="AAAAA">
                                      <p:cBhvr>
                                        <p:cTn id="38" dur="4000" fill="hold"/>
                                        <p:tgtEl>
                                          <p:spTgt spid="15"/>
                                        </p:tgtEl>
                                        <p:attrNameLst>
                                          <p:attrName>ppt_x</p:attrName>
                                          <p:attrName>ppt_y</p:attrName>
                                        </p:attrNameLst>
                                      </p:cBhvr>
                                      <p:rCtr x="5729" y="8333"/>
                                    </p:animMotion>
                                  </p:childTnLst>
                                </p:cTn>
                              </p:par>
                            </p:childTnLst>
                          </p:cTn>
                        </p:par>
                        <p:par>
                          <p:cTn id="39" fill="hold">
                            <p:stCondLst>
                              <p:cond delay="14500"/>
                            </p:stCondLst>
                            <p:childTnLst>
                              <p:par>
                                <p:cTn id="40" presetID="10" presetClass="exit" presetSubtype="0" fill="hold" nodeType="afterEffect">
                                  <p:stCondLst>
                                    <p:cond delay="0"/>
                                  </p:stCondLst>
                                  <p:childTnLst>
                                    <p:animEffect transition="out" filter="fade">
                                      <p:cBhvr>
                                        <p:cTn id="41" dur="500"/>
                                        <p:tgtEl>
                                          <p:spTgt spid="15"/>
                                        </p:tgtEl>
                                      </p:cBhvr>
                                    </p:animEffect>
                                    <p:set>
                                      <p:cBhvr>
                                        <p:cTn id="42" dur="1" fill="hold">
                                          <p:stCondLst>
                                            <p:cond delay="499"/>
                                          </p:stCondLst>
                                        </p:cTn>
                                        <p:tgtEl>
                                          <p:spTgt spid="15"/>
                                        </p:tgtEl>
                                        <p:attrNameLst>
                                          <p:attrName>style.visibility</p:attrName>
                                        </p:attrNameLst>
                                      </p:cBhvr>
                                      <p:to>
                                        <p:strVal val="hidden"/>
                                      </p:to>
                                    </p:set>
                                  </p:childTnLst>
                                </p:cTn>
                              </p:par>
                            </p:childTnLst>
                          </p:cTn>
                        </p:par>
                        <p:par>
                          <p:cTn id="43" fill="hold">
                            <p:stCondLst>
                              <p:cond delay="15000"/>
                            </p:stCondLst>
                            <p:childTnLst>
                              <p:par>
                                <p:cTn id="44" presetID="10" presetClass="entr" presetSubtype="0"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15500"/>
                            </p:stCondLst>
                            <p:childTnLst>
                              <p:par>
                                <p:cTn id="48" presetID="0" presetClass="path" presetSubtype="0" accel="50000" decel="50000" fill="hold" nodeType="afterEffect">
                                  <p:stCondLst>
                                    <p:cond delay="0"/>
                                  </p:stCondLst>
                                  <p:childTnLst>
                                    <p:animMotion origin="layout" path="M -1.66667E-6 2.96296E-6 L 0.02778 -0.00857 L 0.05747 -0.02477 L 0.06858 -0.04815 L 0.07136 -0.07292 L 0.0658 -0.09514 L 0.04722 -0.10602 L 0.02604 -0.10371 L -0.00173 -0.08403 L -0.01198 -0.05185 L -0.01944 -0.01736 L -0.02118 0.01481 L -0.01753 0.0493 L -0.00642 0.07407 L 0.0158 0.08402 L 0.04167 0.08264 L 0.07136 0.06412 L 0.08073 0.05671 " pathEditMode="relative" rAng="0" ptsTypes="AAAAAAAAAAAAAAAAAA">
                                      <p:cBhvr>
                                        <p:cTn id="49" dur="4000" fill="hold"/>
                                        <p:tgtEl>
                                          <p:spTgt spid="16"/>
                                        </p:tgtEl>
                                        <p:attrNameLst>
                                          <p:attrName>ppt_x</p:attrName>
                                          <p:attrName>ppt_y</p:attrName>
                                        </p:attrNameLst>
                                      </p:cBhvr>
                                      <p:rCtr x="2969" y="-1111"/>
                                    </p:animMotion>
                                  </p:childTnLst>
                                </p:cTn>
                              </p:par>
                            </p:childTnLst>
                          </p:cTn>
                        </p:par>
                        <p:par>
                          <p:cTn id="50" fill="hold">
                            <p:stCondLst>
                              <p:cond delay="19500"/>
                            </p:stCondLst>
                            <p:childTnLst>
                              <p:par>
                                <p:cTn id="51" presetID="10" presetClass="exit" presetSubtype="0" fill="hold" nodeType="afterEffect">
                                  <p:stCondLst>
                                    <p:cond delay="0"/>
                                  </p:stCondLst>
                                  <p:childTnLst>
                                    <p:animEffect transition="out" filter="fade">
                                      <p:cBhvr>
                                        <p:cTn id="52" dur="500"/>
                                        <p:tgtEl>
                                          <p:spTgt spid="16"/>
                                        </p:tgtEl>
                                      </p:cBhvr>
                                    </p:animEffect>
                                    <p:set>
                                      <p:cBhvr>
                                        <p:cTn id="53"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20050" y="227397"/>
            <a:ext cx="1123947" cy="504056"/>
            <a:chOff x="8020930" y="1700808"/>
            <a:chExt cx="1159582" cy="504056"/>
          </a:xfrm>
          <a:solidFill>
            <a:schemeClr val="accent5"/>
          </a:solidFill>
        </p:grpSpPr>
        <p:sp>
          <p:nvSpPr>
            <p:cNvPr id="5" name="Oval 4"/>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7" name="TextBox 6">
            <a:extLst>
              <a:ext uri="{FF2B5EF4-FFF2-40B4-BE49-F238E27FC236}">
                <a16:creationId xmlns:a16="http://schemas.microsoft.com/office/drawing/2014/main" xmlns="" id="{FFF21931-038E-4846-96B4-054DB145BBBF}"/>
              </a:ext>
            </a:extLst>
          </p:cNvPr>
          <p:cNvSpPr txBox="1"/>
          <p:nvPr/>
        </p:nvSpPr>
        <p:spPr>
          <a:xfrm>
            <a:off x="2051720" y="1340768"/>
            <a:ext cx="5022529" cy="3770263"/>
          </a:xfrm>
          <a:prstGeom prst="rect">
            <a:avLst/>
          </a:prstGeom>
          <a:noFill/>
        </p:spPr>
        <p:txBody>
          <a:bodyPr wrap="none" rtlCol="0">
            <a:spAutoFit/>
          </a:bodyPr>
          <a:lstStyle/>
          <a:p>
            <a:r>
              <a:rPr lang="en-GB" sz="23900" dirty="0">
                <a:ln w="28575">
                  <a:solidFill>
                    <a:schemeClr val="tx1"/>
                  </a:solidFill>
                </a:ln>
                <a:solidFill>
                  <a:schemeClr val="bg1"/>
                </a:solidFill>
                <a:latin typeface="Twinkl SemiBold" pitchFamily="2" charset="0"/>
              </a:rPr>
              <a:t>like</a:t>
            </a:r>
          </a:p>
        </p:txBody>
      </p:sp>
      <p:grpSp>
        <p:nvGrpSpPr>
          <p:cNvPr id="8" name="Write Action">
            <a:extLst>
              <a:ext uri="{FF2B5EF4-FFF2-40B4-BE49-F238E27FC236}">
                <a16:creationId xmlns:a16="http://schemas.microsoft.com/office/drawing/2014/main" xmlns="" id="{59A4B36C-D4AD-4A28-8D66-C84181668F71}"/>
              </a:ext>
            </a:extLst>
          </p:cNvPr>
          <p:cNvGrpSpPr/>
          <p:nvPr/>
        </p:nvGrpSpPr>
        <p:grpSpPr>
          <a:xfrm>
            <a:off x="6914614" y="5517232"/>
            <a:ext cx="1545818" cy="720080"/>
            <a:chOff x="6914614" y="5517232"/>
            <a:chExt cx="1545818" cy="720080"/>
          </a:xfrm>
        </p:grpSpPr>
        <p:grpSp>
          <p:nvGrpSpPr>
            <p:cNvPr id="9" name="Write action">
              <a:extLst>
                <a:ext uri="{FF2B5EF4-FFF2-40B4-BE49-F238E27FC236}">
                  <a16:creationId xmlns:a16="http://schemas.microsoft.com/office/drawing/2014/main" xmlns="" id="{31557B25-6165-45BD-A3F4-FE271F6E7637}"/>
                </a:ext>
              </a:extLst>
            </p:cNvPr>
            <p:cNvGrpSpPr/>
            <p:nvPr/>
          </p:nvGrpSpPr>
          <p:grpSpPr>
            <a:xfrm>
              <a:off x="6914614" y="5517232"/>
              <a:ext cx="1545818" cy="720080"/>
              <a:chOff x="6914614" y="5517232"/>
              <a:chExt cx="1545818" cy="720080"/>
            </a:xfrm>
          </p:grpSpPr>
          <p:sp>
            <p:nvSpPr>
              <p:cNvPr id="11" name="Rectangle: Rounded Corners 12">
                <a:extLst>
                  <a:ext uri="{FF2B5EF4-FFF2-40B4-BE49-F238E27FC236}">
                    <a16:creationId xmlns:a16="http://schemas.microsoft.com/office/drawing/2014/main" xmlns="" id="{602A076B-8F29-4165-A4BA-BDAB268982F1}"/>
                  </a:ext>
                </a:extLst>
              </p:cNvPr>
              <p:cNvSpPr/>
              <p:nvPr/>
            </p:nvSpPr>
            <p:spPr>
              <a:xfrm>
                <a:off x="6914614" y="5650938"/>
                <a:ext cx="1099786" cy="432048"/>
              </a:xfrm>
              <a:prstGeom prst="roundRect">
                <a:avLst>
                  <a:gd name="adj" fmla="val 50000"/>
                </a:avLst>
              </a:prstGeom>
              <a:solidFill>
                <a:srgbClr val="F9B0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Play</a:t>
                </a:r>
              </a:p>
            </p:txBody>
          </p:sp>
          <p:sp>
            <p:nvSpPr>
              <p:cNvPr id="12" name="Oval 11">
                <a:extLst>
                  <a:ext uri="{FF2B5EF4-FFF2-40B4-BE49-F238E27FC236}">
                    <a16:creationId xmlns:a16="http://schemas.microsoft.com/office/drawing/2014/main" xmlns="" id="{8AACD1DB-F3E2-48FF-A4D2-1D79EC5D1DD8}"/>
                  </a:ext>
                </a:extLst>
              </p:cNvPr>
              <p:cNvSpPr/>
              <p:nvPr/>
            </p:nvSpPr>
            <p:spPr>
              <a:xfrm>
                <a:off x="7740352" y="5517232"/>
                <a:ext cx="720080" cy="720080"/>
              </a:xfrm>
              <a:prstGeom prst="ellipse">
                <a:avLst/>
              </a:prstGeom>
              <a:solidFill>
                <a:schemeClr val="bg1"/>
              </a:solidFill>
              <a:ln w="571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0" name="Picture 9">
              <a:extLst>
                <a:ext uri="{FF2B5EF4-FFF2-40B4-BE49-F238E27FC236}">
                  <a16:creationId xmlns:a16="http://schemas.microsoft.com/office/drawing/2014/main" xmlns="" id="{9C4B4860-B190-4D4F-9A93-6988FBF0448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56376" y="5517232"/>
              <a:ext cx="504056" cy="502485"/>
            </a:xfrm>
            <a:prstGeom prst="rect">
              <a:avLst/>
            </a:prstGeom>
          </p:spPr>
        </p:pic>
      </p:grpSp>
      <p:pic>
        <p:nvPicPr>
          <p:cNvPr id="13" name="Picture 12">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50455" y="1268760"/>
            <a:ext cx="948930" cy="945973"/>
          </a:xfrm>
          <a:prstGeom prst="rect">
            <a:avLst/>
          </a:prstGeom>
        </p:spPr>
      </p:pic>
      <p:pic>
        <p:nvPicPr>
          <p:cNvPr id="14" name="Picture 13">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43482" y="2051411"/>
            <a:ext cx="948930" cy="945973"/>
          </a:xfrm>
          <a:prstGeom prst="rect">
            <a:avLst/>
          </a:prstGeom>
        </p:spPr>
      </p:pic>
      <p:pic>
        <p:nvPicPr>
          <p:cNvPr id="15" name="Picture 14">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65838" y="1340768"/>
            <a:ext cx="948930" cy="945973"/>
          </a:xfrm>
          <a:prstGeom prst="rect">
            <a:avLst/>
          </a:prstGeom>
        </p:spPr>
      </p:pic>
      <p:pic>
        <p:nvPicPr>
          <p:cNvPr id="16" name="Picture 15">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76124" y="2662327"/>
            <a:ext cx="948930" cy="945973"/>
          </a:xfrm>
          <a:prstGeom prst="rect">
            <a:avLst/>
          </a:prstGeom>
        </p:spPr>
      </p:pic>
      <p:pic>
        <p:nvPicPr>
          <p:cNvPr id="17" name="Picture 16">
            <a:extLst>
              <a:ext uri="{FF2B5EF4-FFF2-40B4-BE49-F238E27FC236}">
                <a16:creationId xmlns:a16="http://schemas.microsoft.com/office/drawing/2014/main" xmlns="" id="{0E785518-25B0-4FF0-A32D-3D5F61D86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9385" y="1439247"/>
            <a:ext cx="948930" cy="945973"/>
          </a:xfrm>
          <a:prstGeom prst="rect">
            <a:avLst/>
          </a:prstGeom>
        </p:spPr>
      </p:pic>
    </p:spTree>
    <p:extLst>
      <p:ext uri="{BB962C8B-B14F-4D97-AF65-F5344CB8AC3E}">
        <p14:creationId xmlns:p14="http://schemas.microsoft.com/office/powerpoint/2010/main" val="50581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par>
                          <p:cTn id="14" fill="hold">
                            <p:stCondLst>
                              <p:cond delay="500"/>
                            </p:stCondLst>
                            <p:childTnLst>
                              <p:par>
                                <p:cTn id="15" presetID="0" presetClass="path" presetSubtype="0" accel="50000" decel="50000" fill="hold" nodeType="afterEffect">
                                  <p:stCondLst>
                                    <p:cond delay="0"/>
                                  </p:stCondLst>
                                  <p:childTnLst>
                                    <p:animMotion origin="layout" path="M 8.33333E-7 4.81481E-6 L -0.00382 0.08518 L -0.00556 0.18009 L -0.00556 0.24444 L -0.00469 0.27777 L 0.00451 0.2875 L 0.02031 0.29143 L 0.03611 0.28379 " pathEditMode="relative" rAng="0" ptsTypes="AAAAAAAA">
                                      <p:cBhvr>
                                        <p:cTn id="16" dur="4000" fill="hold"/>
                                        <p:tgtEl>
                                          <p:spTgt spid="13"/>
                                        </p:tgtEl>
                                        <p:attrNameLst>
                                          <p:attrName>ppt_x</p:attrName>
                                          <p:attrName>ppt_y</p:attrName>
                                        </p:attrNameLst>
                                      </p:cBhvr>
                                      <p:rCtr x="1528" y="14560"/>
                                    </p:animMotion>
                                  </p:childTnLst>
                                </p:cTn>
                              </p:par>
                            </p:childTnLst>
                          </p:cTn>
                        </p:par>
                        <p:par>
                          <p:cTn id="17" fill="hold">
                            <p:stCondLst>
                              <p:cond delay="4500"/>
                            </p:stCondLst>
                            <p:childTnLst>
                              <p:par>
                                <p:cTn id="18" presetID="10" presetClass="exit" presetSubtype="0" fill="hold" nodeType="afterEffect">
                                  <p:stCondLst>
                                    <p:cond delay="0"/>
                                  </p:stCondLst>
                                  <p:childTnLst>
                                    <p:animEffect transition="out" filter="fade">
                                      <p:cBhvr>
                                        <p:cTn id="19" dur="500"/>
                                        <p:tgtEl>
                                          <p:spTgt spid="13"/>
                                        </p:tgtEl>
                                      </p:cBhvr>
                                    </p:animEffect>
                                    <p:set>
                                      <p:cBhvr>
                                        <p:cTn id="20" dur="1" fill="hold">
                                          <p:stCondLst>
                                            <p:cond delay="499"/>
                                          </p:stCondLst>
                                        </p:cTn>
                                        <p:tgtEl>
                                          <p:spTgt spid="13"/>
                                        </p:tgtEl>
                                        <p:attrNameLst>
                                          <p:attrName>style.visibility</p:attrName>
                                        </p:attrNameLst>
                                      </p:cBhvr>
                                      <p:to>
                                        <p:strVal val="hidden"/>
                                      </p:to>
                                    </p:set>
                                  </p:childTnLst>
                                </p:cTn>
                              </p:par>
                            </p:childTnLst>
                          </p:cTn>
                        </p:par>
                        <p:par>
                          <p:cTn id="21" fill="hold">
                            <p:stCondLst>
                              <p:cond delay="5000"/>
                            </p:stCondLst>
                            <p:childTnLst>
                              <p:par>
                                <p:cTn id="22" presetID="10" presetClass="entr" presetSubtype="0" fill="hold"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p:stCondLst>
                              <p:cond delay="5500"/>
                            </p:stCondLst>
                            <p:childTnLst>
                              <p:par>
                                <p:cTn id="26" presetID="0" presetClass="path" presetSubtype="0" accel="50000" decel="50000" fill="hold" nodeType="afterEffect">
                                  <p:stCondLst>
                                    <p:cond delay="0"/>
                                  </p:stCondLst>
                                  <p:childTnLst>
                                    <p:animMotion origin="layout" path="M -2.22222E-6 4.44444E-6 L -0.0026 0.06527 L -0.0026 0.12592 L -0.00173 0.15787 L 0.00556 0.17268 L 0.02327 0.17407 L 0.03438 0.16782 " pathEditMode="relative" rAng="0" ptsTypes="AAAAAAA">
                                      <p:cBhvr>
                                        <p:cTn id="27" dur="4000" fill="hold"/>
                                        <p:tgtEl>
                                          <p:spTgt spid="14"/>
                                        </p:tgtEl>
                                        <p:attrNameLst>
                                          <p:attrName>ppt_x</p:attrName>
                                          <p:attrName>ppt_y</p:attrName>
                                        </p:attrNameLst>
                                      </p:cBhvr>
                                      <p:rCtr x="1580" y="8704"/>
                                    </p:animMotion>
                                  </p:childTnLst>
                                </p:cTn>
                              </p:par>
                            </p:childTnLst>
                          </p:cTn>
                        </p:par>
                        <p:par>
                          <p:cTn id="28" fill="hold">
                            <p:stCondLst>
                              <p:cond delay="9500"/>
                            </p:stCondLst>
                            <p:childTnLst>
                              <p:par>
                                <p:cTn id="29" presetID="10" presetClass="exit" presetSubtype="0" fill="hold" nodeType="afterEffect">
                                  <p:stCondLst>
                                    <p:cond delay="0"/>
                                  </p:stCondLst>
                                  <p:childTnLst>
                                    <p:animEffect transition="out" filter="fade">
                                      <p:cBhvr>
                                        <p:cTn id="30" dur="500"/>
                                        <p:tgtEl>
                                          <p:spTgt spid="14"/>
                                        </p:tgtEl>
                                      </p:cBhvr>
                                    </p:animEffect>
                                    <p:set>
                                      <p:cBhvr>
                                        <p:cTn id="31" dur="1" fill="hold">
                                          <p:stCondLst>
                                            <p:cond delay="499"/>
                                          </p:stCondLst>
                                        </p:cTn>
                                        <p:tgtEl>
                                          <p:spTgt spid="14"/>
                                        </p:tgtEl>
                                        <p:attrNameLst>
                                          <p:attrName>style.visibility</p:attrName>
                                        </p:attrNameLst>
                                      </p:cBhvr>
                                      <p:to>
                                        <p:strVal val="hidden"/>
                                      </p:to>
                                    </p:set>
                                  </p:childTnLst>
                                </p:cTn>
                              </p:par>
                            </p:childTnLst>
                          </p:cTn>
                        </p:par>
                        <p:par>
                          <p:cTn id="32" fill="hold">
                            <p:stCondLst>
                              <p:cond delay="10000"/>
                            </p:stCondLst>
                            <p:childTnLst>
                              <p:par>
                                <p:cTn id="33" presetID="10" presetClass="entr" presetSubtype="0"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par>
                          <p:cTn id="36" fill="hold">
                            <p:stCondLst>
                              <p:cond delay="10500"/>
                            </p:stCondLst>
                            <p:childTnLst>
                              <p:par>
                                <p:cTn id="37" presetID="10" presetClass="exit" presetSubtype="0" fill="hold" nodeType="afterEffect">
                                  <p:stCondLst>
                                    <p:cond delay="0"/>
                                  </p:stCondLst>
                                  <p:childTnLst>
                                    <p:animEffect transition="out" filter="fade">
                                      <p:cBhvr>
                                        <p:cTn id="38" dur="500"/>
                                        <p:tgtEl>
                                          <p:spTgt spid="17"/>
                                        </p:tgtEl>
                                      </p:cBhvr>
                                    </p:animEffect>
                                    <p:set>
                                      <p:cBhvr>
                                        <p:cTn id="39" dur="1" fill="hold">
                                          <p:stCondLst>
                                            <p:cond delay="499"/>
                                          </p:stCondLst>
                                        </p:cTn>
                                        <p:tgtEl>
                                          <p:spTgt spid="17"/>
                                        </p:tgtEl>
                                        <p:attrNameLst>
                                          <p:attrName>style.visibility</p:attrName>
                                        </p:attrNameLst>
                                      </p:cBhvr>
                                      <p:to>
                                        <p:strVal val="hidden"/>
                                      </p:to>
                                    </p:set>
                                  </p:childTnLst>
                                </p:cTn>
                              </p:par>
                            </p:childTnLst>
                          </p:cTn>
                        </p:par>
                        <p:par>
                          <p:cTn id="40" fill="hold">
                            <p:stCondLst>
                              <p:cond delay="11000"/>
                            </p:stCondLst>
                            <p:childTnLst>
                              <p:par>
                                <p:cTn id="41" presetID="10" presetClass="entr" presetSubtype="0"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childTnLst>
                          </p:cTn>
                        </p:par>
                        <p:par>
                          <p:cTn id="44" fill="hold">
                            <p:stCondLst>
                              <p:cond delay="11500"/>
                            </p:stCondLst>
                            <p:childTnLst>
                              <p:par>
                                <p:cTn id="45" presetID="0" presetClass="path" presetSubtype="0" accel="50000" decel="50000" fill="hold" nodeType="afterEffect">
                                  <p:stCondLst>
                                    <p:cond delay="0"/>
                                  </p:stCondLst>
                                  <p:childTnLst>
                                    <p:animMotion origin="layout" path="M -2.77778E-7 -1.85185E-6 L -0.00729 0.28241 L -0.00556 0.18982 L 0.0066 0.14421 L 0.02604 0.12084 L 0.0566 0.10602 L 0.08056 0.10972 L 0.08611 0.14051 L 0.07691 0.1713 L 0.05833 0.1875 L 0.02326 0.20093 L 0.03802 0.22084 L 0.05382 0.25903 L 0.06771 0.27639 L 0.08524 0.2838 L 0.10017 0.27755 " pathEditMode="relative" rAng="0" ptsTypes="AAAAAAAAAAAAAAAA">
                                      <p:cBhvr>
                                        <p:cTn id="46" dur="4000" fill="hold"/>
                                        <p:tgtEl>
                                          <p:spTgt spid="15"/>
                                        </p:tgtEl>
                                        <p:attrNameLst>
                                          <p:attrName>ppt_x</p:attrName>
                                          <p:attrName>ppt_y</p:attrName>
                                        </p:attrNameLst>
                                      </p:cBhvr>
                                      <p:rCtr x="4635" y="14190"/>
                                    </p:animMotion>
                                  </p:childTnLst>
                                </p:cTn>
                              </p:par>
                            </p:childTnLst>
                          </p:cTn>
                        </p:par>
                        <p:par>
                          <p:cTn id="47" fill="hold">
                            <p:stCondLst>
                              <p:cond delay="15500"/>
                            </p:stCondLst>
                            <p:childTnLst>
                              <p:par>
                                <p:cTn id="48" presetID="10" presetClass="exit" presetSubtype="0" fill="hold" nodeType="afterEffect">
                                  <p:stCondLst>
                                    <p:cond delay="0"/>
                                  </p:stCondLst>
                                  <p:childTnLst>
                                    <p:animEffect transition="out" filter="fade">
                                      <p:cBhvr>
                                        <p:cTn id="49" dur="500"/>
                                        <p:tgtEl>
                                          <p:spTgt spid="15"/>
                                        </p:tgtEl>
                                      </p:cBhvr>
                                    </p:animEffect>
                                    <p:set>
                                      <p:cBhvr>
                                        <p:cTn id="50" dur="1" fill="hold">
                                          <p:stCondLst>
                                            <p:cond delay="499"/>
                                          </p:stCondLst>
                                        </p:cTn>
                                        <p:tgtEl>
                                          <p:spTgt spid="15"/>
                                        </p:tgtEl>
                                        <p:attrNameLst>
                                          <p:attrName>style.visibility</p:attrName>
                                        </p:attrNameLst>
                                      </p:cBhvr>
                                      <p:to>
                                        <p:strVal val="hidden"/>
                                      </p:to>
                                    </p:set>
                                  </p:childTnLst>
                                </p:cTn>
                              </p:par>
                            </p:childTnLst>
                          </p:cTn>
                        </p:par>
                        <p:par>
                          <p:cTn id="51" fill="hold">
                            <p:stCondLst>
                              <p:cond delay="16000"/>
                            </p:stCondLst>
                            <p:childTnLst>
                              <p:par>
                                <p:cTn id="52" presetID="10" presetClass="entr" presetSubtype="0"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childTnLst>
                          </p:cTn>
                        </p:par>
                        <p:par>
                          <p:cTn id="55" fill="hold">
                            <p:stCondLst>
                              <p:cond delay="16500"/>
                            </p:stCondLst>
                            <p:childTnLst>
                              <p:par>
                                <p:cTn id="56" presetID="0" presetClass="path" presetSubtype="0" accel="50000" decel="50000" fill="hold" nodeType="afterEffect">
                                  <p:stCondLst>
                                    <p:cond delay="0"/>
                                  </p:stCondLst>
                                  <p:childTnLst>
                                    <p:animMotion origin="layout" path="M -1.94444E-6 4.07407E-6 L 0.02778 -0.00857 L 0.05747 -0.02477 L 0.06858 -0.04815 L 0.07136 -0.07292 L 0.0658 -0.09514 L 0.04722 -0.10602 L 0.02604 -0.10371 L -0.00173 -0.08403 L -0.01198 -0.05186 L -0.01944 -0.01737 L -0.02118 0.01481 L -0.01753 0.0493 L -0.00642 0.07407 L 0.0158 0.08402 L 0.04167 0.08263 L 0.07136 0.06412 L 0.08073 0.05671 " pathEditMode="relative" rAng="0" ptsTypes="AAAAAAAAAAAAAAAAAA">
                                      <p:cBhvr>
                                        <p:cTn id="57" dur="4000" fill="hold"/>
                                        <p:tgtEl>
                                          <p:spTgt spid="16"/>
                                        </p:tgtEl>
                                        <p:attrNameLst>
                                          <p:attrName>ppt_x</p:attrName>
                                          <p:attrName>ppt_y</p:attrName>
                                        </p:attrNameLst>
                                      </p:cBhvr>
                                      <p:rCtr x="2969" y="-1111"/>
                                    </p:animMotion>
                                  </p:childTnLst>
                                </p:cTn>
                              </p:par>
                            </p:childTnLst>
                          </p:cTn>
                        </p:par>
                        <p:par>
                          <p:cTn id="58" fill="hold">
                            <p:stCondLst>
                              <p:cond delay="20500"/>
                            </p:stCondLst>
                            <p:childTnLst>
                              <p:par>
                                <p:cTn id="59" presetID="10" presetClass="exit" presetSubtype="0" fill="hold" nodeType="afterEffect">
                                  <p:stCondLst>
                                    <p:cond delay="0"/>
                                  </p:stCondLst>
                                  <p:childTnLst>
                                    <p:animEffect transition="out" filter="fade">
                                      <p:cBhvr>
                                        <p:cTn id="60" dur="500"/>
                                        <p:tgtEl>
                                          <p:spTgt spid="16"/>
                                        </p:tgtEl>
                                      </p:cBhvr>
                                    </p:animEffect>
                                    <p:set>
                                      <p:cBhvr>
                                        <p:cTn id="61"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Rounded Corners 1">
            <a:extLst>
              <a:ext uri="{FF2B5EF4-FFF2-40B4-BE49-F238E27FC236}">
                <a16:creationId xmlns:a16="http://schemas.microsoft.com/office/drawing/2014/main" xmlns="" id="{98180F46-9B8E-4B29-A297-FEBFA2547EA8}"/>
              </a:ext>
            </a:extLst>
          </p:cNvPr>
          <p:cNvSpPr/>
          <p:nvPr/>
        </p:nvSpPr>
        <p:spPr>
          <a:xfrm>
            <a:off x="809000" y="935761"/>
            <a:ext cx="7516474" cy="1269103"/>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auto">
              <a:lnSpc>
                <a:spcPct val="100000"/>
              </a:lnSpc>
              <a:spcBef>
                <a:spcPts val="0"/>
              </a:spcBef>
              <a:spcAft>
                <a:spcPts val="0"/>
              </a:spcAft>
              <a:defRPr/>
            </a:pPr>
            <a:r>
              <a:rPr lang="en-GB" sz="2400" kern="0" dirty="0">
                <a:solidFill>
                  <a:schemeClr val="tx1"/>
                </a:solidFill>
                <a:latin typeface="Twinkl" pitchFamily="50" charset="0"/>
              </a:rPr>
              <a:t>Today, we are learning to write words that contain</a:t>
            </a:r>
            <a:br>
              <a:rPr lang="en-GB" sz="2400" kern="0" dirty="0">
                <a:solidFill>
                  <a:schemeClr val="tx1"/>
                </a:solidFill>
                <a:latin typeface="Twinkl" pitchFamily="50" charset="0"/>
              </a:rPr>
            </a:br>
            <a:r>
              <a:rPr lang="en-GB" sz="2400" b="1" kern="0" dirty="0">
                <a:solidFill>
                  <a:schemeClr val="tx1"/>
                </a:solidFill>
                <a:latin typeface="Twinkl" pitchFamily="50" charset="0"/>
              </a:rPr>
              <a:t>oy </a:t>
            </a:r>
            <a:r>
              <a:rPr lang="en-GB" sz="2400" kern="0" dirty="0">
                <a:solidFill>
                  <a:schemeClr val="tx1"/>
                </a:solidFill>
                <a:latin typeface="Twinkl" pitchFamily="50" charset="0"/>
              </a:rPr>
              <a:t>saying /oi/.</a:t>
            </a:r>
          </a:p>
        </p:txBody>
      </p:sp>
      <p:grpSp>
        <p:nvGrpSpPr>
          <p:cNvPr id="30" name="Group 29"/>
          <p:cNvGrpSpPr/>
          <p:nvPr/>
        </p:nvGrpSpPr>
        <p:grpSpPr>
          <a:xfrm>
            <a:off x="8020050" y="227397"/>
            <a:ext cx="1123947" cy="504056"/>
            <a:chOff x="8020930" y="1700808"/>
            <a:chExt cx="1159582" cy="504056"/>
          </a:xfrm>
          <a:solidFill>
            <a:schemeClr val="accent5"/>
          </a:solidFill>
        </p:grpSpPr>
        <p:sp>
          <p:nvSpPr>
            <p:cNvPr id="31" name="Oval 30"/>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33" name="Picture 8">
            <a:extLst>
              <a:ext uri="{FF2B5EF4-FFF2-40B4-BE49-F238E27FC236}">
                <a16:creationId xmlns:a16="http://schemas.microsoft.com/office/drawing/2014/main" xmlns="" id="{2B29C963-2E35-476D-A945-C532D94E770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71800" y="2983875"/>
            <a:ext cx="1008112" cy="313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0923" y="2934720"/>
            <a:ext cx="1034829" cy="3184542"/>
          </a:xfrm>
          <a:prstGeom prst="rect">
            <a:avLst/>
          </a:prstGeom>
        </p:spPr>
      </p:pic>
      <p:pic>
        <p:nvPicPr>
          <p:cNvPr id="35" name="Picture 3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38487" y="2221872"/>
            <a:ext cx="1457500" cy="3897390"/>
          </a:xfrm>
          <a:prstGeom prst="rect">
            <a:avLst/>
          </a:prstGeom>
        </p:spPr>
      </p:pic>
    </p:spTree>
    <p:extLst>
      <p:ext uri="{BB962C8B-B14F-4D97-AF65-F5344CB8AC3E}">
        <p14:creationId xmlns:p14="http://schemas.microsoft.com/office/powerpoint/2010/main" val="1354541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8020050" y="227397"/>
            <a:ext cx="1123947" cy="504056"/>
            <a:chOff x="8020930" y="1700808"/>
            <a:chExt cx="1159582" cy="504056"/>
          </a:xfrm>
          <a:solidFill>
            <a:schemeClr val="accent5"/>
          </a:solidFill>
        </p:grpSpPr>
        <p:sp>
          <p:nvSpPr>
            <p:cNvPr id="31" name="Oval 30"/>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0896" y="404665"/>
            <a:ext cx="8350225" cy="5979334"/>
          </a:xfrm>
          <a:prstGeom prst="roundRect">
            <a:avLst>
              <a:gd name="adj" fmla="val 3528"/>
            </a:avLst>
          </a:prstGeom>
          <a:ln w="28575">
            <a:solidFill>
              <a:schemeClr val="bg1"/>
            </a:solidFill>
          </a:ln>
        </p:spPr>
      </p:pic>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0192" y="2276872"/>
            <a:ext cx="1161031" cy="2935703"/>
          </a:xfrm>
          <a:prstGeom prst="rect">
            <a:avLst/>
          </a:prstGeom>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64204" y="2420888"/>
            <a:ext cx="935077" cy="2910332"/>
          </a:xfrm>
          <a:prstGeom prst="rect">
            <a:avLst/>
          </a:prstGeom>
        </p:spPr>
      </p:pic>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15787" y="731453"/>
            <a:ext cx="1196608" cy="4264110"/>
          </a:xfrm>
          <a:prstGeom prst="rect">
            <a:avLst/>
          </a:prstGeom>
        </p:spPr>
      </p:pic>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09230" y="731453"/>
            <a:ext cx="1196608" cy="4264110"/>
          </a:xfrm>
          <a:prstGeom prst="rect">
            <a:avLst/>
          </a:prstGeom>
        </p:spPr>
      </p:pic>
      <p:pic>
        <p:nvPicPr>
          <p:cNvPr id="21" name="Picture 2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77259" y="1340768"/>
            <a:ext cx="1457500" cy="3897390"/>
          </a:xfrm>
          <a:prstGeom prst="rect">
            <a:avLst/>
          </a:prstGeom>
        </p:spPr>
      </p:pic>
      <p:sp>
        <p:nvSpPr>
          <p:cNvPr id="22" name="Rounded Rectangle 21"/>
          <p:cNvSpPr/>
          <p:nvPr/>
        </p:nvSpPr>
        <p:spPr>
          <a:xfrm>
            <a:off x="539552" y="5389842"/>
            <a:ext cx="8136904" cy="863005"/>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Kit and Sam were </a:t>
            </a:r>
            <a:r>
              <a:rPr lang="en-GB" sz="2000" dirty="0">
                <a:solidFill>
                  <a:schemeClr val="tx1">
                    <a:lumMod val="50000"/>
                    <a:lumOff val="50000"/>
                  </a:schemeClr>
                </a:solidFill>
                <a:latin typeface="Twinkl" pitchFamily="50" charset="0"/>
              </a:rPr>
              <a:t>invited</a:t>
            </a:r>
            <a:r>
              <a:rPr lang="en-GB" sz="2000" dirty="0">
                <a:solidFill>
                  <a:schemeClr val="tx1"/>
                </a:solidFill>
                <a:latin typeface="Twinkl" pitchFamily="50" charset="0"/>
              </a:rPr>
              <a:t> into Bu</a:t>
            </a:r>
            <a:r>
              <a:rPr lang="en-GB" sz="2000" u="sng" dirty="0">
                <a:solidFill>
                  <a:schemeClr val="tx1"/>
                </a:solidFill>
                <a:latin typeface="Twinkl" pitchFamily="50" charset="0"/>
              </a:rPr>
              <a:t>ck</a:t>
            </a:r>
            <a:r>
              <a:rPr lang="en-GB" sz="2000" dirty="0">
                <a:solidFill>
                  <a:schemeClr val="tx1"/>
                </a:solidFill>
                <a:latin typeface="Twinkl" pitchFamily="50" charset="0"/>
              </a:rPr>
              <a:t>i</a:t>
            </a:r>
            <a:r>
              <a:rPr lang="en-GB" sz="2000" u="sng" dirty="0">
                <a:solidFill>
                  <a:schemeClr val="tx1"/>
                </a:solidFill>
                <a:latin typeface="Twinkl" pitchFamily="50" charset="0"/>
              </a:rPr>
              <a:t>ng</a:t>
            </a:r>
            <a:r>
              <a:rPr lang="en-GB" sz="2000" dirty="0">
                <a:solidFill>
                  <a:schemeClr val="tx1"/>
                </a:solidFill>
                <a:latin typeface="Twinkl" pitchFamily="50" charset="0"/>
              </a:rPr>
              <a:t>ham </a:t>
            </a:r>
            <a:r>
              <a:rPr lang="en-GB" sz="2000" dirty="0">
                <a:solidFill>
                  <a:schemeClr val="tx1">
                    <a:lumMod val="50000"/>
                    <a:lumOff val="50000"/>
                  </a:schemeClr>
                </a:solidFill>
                <a:latin typeface="Twinkl" pitchFamily="50" charset="0"/>
              </a:rPr>
              <a:t>Palace by </a:t>
            </a:r>
            <a:r>
              <a:rPr lang="en-GB" sz="2000" dirty="0">
                <a:solidFill>
                  <a:schemeClr val="tx1"/>
                </a:solidFill>
                <a:latin typeface="Twinkl" pitchFamily="50" charset="0"/>
              </a:rPr>
              <a:t>the </a:t>
            </a:r>
            <a:r>
              <a:rPr lang="en-GB" sz="2000" dirty="0" smtClean="0">
                <a:solidFill>
                  <a:schemeClr val="tx1"/>
                </a:solidFill>
                <a:latin typeface="Twinkl" pitchFamily="50" charset="0"/>
              </a:rPr>
              <a:t>queen</a:t>
            </a:r>
            <a:r>
              <a:rPr lang="en-GB" sz="2000" dirty="0">
                <a:solidFill>
                  <a:schemeClr val="tx1"/>
                </a:solidFill>
                <a:latin typeface="Twinkl" pitchFamily="50" charset="0"/>
              </a:rPr>
              <a:t>, herself. They were </a:t>
            </a:r>
            <a:r>
              <a:rPr lang="en-GB" sz="2000" dirty="0">
                <a:solidFill>
                  <a:schemeClr val="tx1">
                    <a:lumMod val="50000"/>
                    <a:lumOff val="50000"/>
                  </a:schemeClr>
                </a:solidFill>
                <a:latin typeface="Twinkl" pitchFamily="50" charset="0"/>
              </a:rPr>
              <a:t>very excited</a:t>
            </a:r>
            <a:r>
              <a:rPr lang="en-GB" sz="2000" dirty="0">
                <a:solidFill>
                  <a:schemeClr val="tx1"/>
                </a:solidFill>
                <a:latin typeface="Twinkl" pitchFamily="50" charset="0"/>
              </a:rPr>
              <a:t>!</a:t>
            </a:r>
          </a:p>
        </p:txBody>
      </p:sp>
      <p:cxnSp>
        <p:nvCxnSpPr>
          <p:cNvPr id="3" name="Straight Connector 2"/>
          <p:cNvCxnSpPr/>
          <p:nvPr/>
        </p:nvCxnSpPr>
        <p:spPr>
          <a:xfrm>
            <a:off x="7188506" y="5726017"/>
            <a:ext cx="217583" cy="0"/>
          </a:xfrm>
          <a:prstGeom prst="line">
            <a:avLst/>
          </a:prstGeom>
          <a:ln w="12700"/>
        </p:spPr>
        <p:style>
          <a:lnRef idx="3">
            <a:schemeClr val="dk1"/>
          </a:lnRef>
          <a:fillRef idx="0">
            <a:schemeClr val="dk1"/>
          </a:fillRef>
          <a:effectRef idx="2">
            <a:schemeClr val="dk1"/>
          </a:effectRef>
          <a:fontRef idx="minor">
            <a:schemeClr val="tx1"/>
          </a:fontRef>
        </p:style>
      </p:cxnSp>
      <p:cxnSp>
        <p:nvCxnSpPr>
          <p:cNvPr id="14" name="Straight Connector 13"/>
          <p:cNvCxnSpPr/>
          <p:nvPr/>
        </p:nvCxnSpPr>
        <p:spPr>
          <a:xfrm>
            <a:off x="7461223" y="5726017"/>
            <a:ext cx="212025" cy="0"/>
          </a:xfrm>
          <a:prstGeom prst="line">
            <a:avLst/>
          </a:prstGeom>
          <a:ln w="12700"/>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2446861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2891" y="404665"/>
            <a:ext cx="8350225" cy="5979334"/>
          </a:xfrm>
          <a:prstGeom prst="roundRect">
            <a:avLst>
              <a:gd name="adj" fmla="val 3528"/>
            </a:avLst>
          </a:prstGeom>
          <a:ln w="28575">
            <a:solidFill>
              <a:schemeClr val="bg1"/>
            </a:solidFill>
          </a:ln>
        </p:spPr>
      </p:pic>
      <p:grpSp>
        <p:nvGrpSpPr>
          <p:cNvPr id="30" name="Group 29"/>
          <p:cNvGrpSpPr/>
          <p:nvPr/>
        </p:nvGrpSpPr>
        <p:grpSpPr>
          <a:xfrm>
            <a:off x="8020050" y="227397"/>
            <a:ext cx="1123947" cy="504056"/>
            <a:chOff x="8020930" y="1700808"/>
            <a:chExt cx="1159582" cy="504056"/>
          </a:xfrm>
          <a:solidFill>
            <a:schemeClr val="accent5"/>
          </a:solidFill>
        </p:grpSpPr>
        <p:sp>
          <p:nvSpPr>
            <p:cNvPr id="31" name="Oval 30"/>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16016" y="2441183"/>
            <a:ext cx="918583" cy="2826815"/>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29415" y="2454906"/>
            <a:ext cx="935077" cy="2842295"/>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32518" y="1340768"/>
            <a:ext cx="1457500" cy="3897390"/>
          </a:xfrm>
          <a:prstGeom prst="rect">
            <a:avLst/>
          </a:prstGeom>
        </p:spPr>
      </p:pic>
      <p:sp>
        <p:nvSpPr>
          <p:cNvPr id="15" name="Rounded Rectangle 14"/>
          <p:cNvSpPr/>
          <p:nvPr/>
        </p:nvSpPr>
        <p:spPr>
          <a:xfrm>
            <a:off x="539552" y="5172832"/>
            <a:ext cx="8136904" cy="1080016"/>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As they </a:t>
            </a:r>
            <a:r>
              <a:rPr lang="en-GB" sz="2000" dirty="0">
                <a:solidFill>
                  <a:schemeClr val="tx1">
                    <a:lumMod val="50000"/>
                    <a:lumOff val="50000"/>
                  </a:schemeClr>
                </a:solidFill>
                <a:latin typeface="Twinkl" pitchFamily="50" charset="0"/>
              </a:rPr>
              <a:t>followed</a:t>
            </a:r>
            <a:r>
              <a:rPr lang="en-GB" sz="2000" dirty="0">
                <a:solidFill>
                  <a:schemeClr val="tx1"/>
                </a:solidFill>
                <a:latin typeface="Twinkl" pitchFamily="50" charset="0"/>
              </a:rPr>
              <a:t> the </a:t>
            </a:r>
            <a:r>
              <a:rPr lang="en-GB" sz="2000" dirty="0" smtClean="0">
                <a:solidFill>
                  <a:schemeClr val="tx1"/>
                </a:solidFill>
                <a:latin typeface="Twinkl" pitchFamily="50" charset="0"/>
              </a:rPr>
              <a:t>queen </a:t>
            </a:r>
            <a:r>
              <a:rPr lang="en-GB" sz="2000" dirty="0">
                <a:solidFill>
                  <a:schemeClr val="tx1">
                    <a:lumMod val="50000"/>
                    <a:lumOff val="50000"/>
                  </a:schemeClr>
                </a:solidFill>
                <a:latin typeface="Twinkl" pitchFamily="50" charset="0"/>
              </a:rPr>
              <a:t>through</a:t>
            </a:r>
            <a:r>
              <a:rPr lang="en-GB" sz="2000" dirty="0">
                <a:solidFill>
                  <a:schemeClr val="tx1"/>
                </a:solidFill>
                <a:latin typeface="Twinkl" pitchFamily="50" charset="0"/>
              </a:rPr>
              <a:t> the lo</a:t>
            </a:r>
            <a:r>
              <a:rPr lang="en-GB" sz="2000" u="sng" dirty="0">
                <a:solidFill>
                  <a:schemeClr val="tx1"/>
                </a:solidFill>
                <a:latin typeface="Twinkl" pitchFamily="50" charset="0"/>
              </a:rPr>
              <a:t>ng</a:t>
            </a:r>
            <a:r>
              <a:rPr lang="en-GB" sz="2000" dirty="0">
                <a:solidFill>
                  <a:schemeClr val="tx1"/>
                </a:solidFill>
                <a:latin typeface="Twinkl" pitchFamily="50" charset="0"/>
              </a:rPr>
              <a:t> co</a:t>
            </a:r>
            <a:r>
              <a:rPr lang="en-GB" sz="2000" u="sng" dirty="0">
                <a:solidFill>
                  <a:schemeClr val="tx1"/>
                </a:solidFill>
                <a:latin typeface="Twinkl" pitchFamily="50" charset="0"/>
              </a:rPr>
              <a:t>rr</a:t>
            </a:r>
            <a:r>
              <a:rPr lang="en-GB" sz="2000" dirty="0">
                <a:solidFill>
                  <a:schemeClr val="tx1"/>
                </a:solidFill>
                <a:latin typeface="Twinkl" pitchFamily="50" charset="0"/>
              </a:rPr>
              <a:t>id</a:t>
            </a:r>
            <a:r>
              <a:rPr lang="en-GB" sz="2000" u="sng" dirty="0">
                <a:solidFill>
                  <a:schemeClr val="tx1"/>
                </a:solidFill>
                <a:latin typeface="Twinkl" pitchFamily="50" charset="0"/>
              </a:rPr>
              <a:t>or</a:t>
            </a:r>
            <a:r>
              <a:rPr lang="en-GB" sz="2000" dirty="0">
                <a:solidFill>
                  <a:schemeClr val="tx1"/>
                </a:solidFill>
                <a:latin typeface="Twinkl" pitchFamily="50" charset="0"/>
              </a:rPr>
              <a:t>s, they </a:t>
            </a:r>
            <a:r>
              <a:rPr lang="en-GB" sz="2000" dirty="0">
                <a:solidFill>
                  <a:schemeClr val="tx1">
                    <a:lumMod val="50000"/>
                    <a:lumOff val="50000"/>
                  </a:schemeClr>
                </a:solidFill>
                <a:latin typeface="Twinkl" pitchFamily="50" charset="0"/>
              </a:rPr>
              <a:t>heard </a:t>
            </a:r>
            <a:r>
              <a:rPr lang="en-GB" sz="2000" dirty="0">
                <a:solidFill>
                  <a:schemeClr val="tx1"/>
                </a:solidFill>
                <a:latin typeface="Twinkl" pitchFamily="50" charset="0"/>
              </a:rPr>
              <a:t>lots of int</a:t>
            </a:r>
            <a:r>
              <a:rPr lang="en-GB" sz="2000" u="sng" dirty="0">
                <a:solidFill>
                  <a:schemeClr val="tx1"/>
                </a:solidFill>
                <a:latin typeface="Twinkl" pitchFamily="50" charset="0"/>
              </a:rPr>
              <a:t>er</a:t>
            </a:r>
            <a:r>
              <a:rPr lang="en-GB" sz="2000" dirty="0">
                <a:solidFill>
                  <a:schemeClr val="tx1"/>
                </a:solidFill>
                <a:latin typeface="Twinkl" pitchFamily="50" charset="0"/>
              </a:rPr>
              <a:t>esti</a:t>
            </a:r>
            <a:r>
              <a:rPr lang="en-GB" sz="2000" u="sng" dirty="0">
                <a:solidFill>
                  <a:schemeClr val="tx1"/>
                </a:solidFill>
                <a:latin typeface="Twinkl" pitchFamily="50" charset="0"/>
              </a:rPr>
              <a:t>ng</a:t>
            </a:r>
            <a:r>
              <a:rPr lang="en-GB" sz="2000" dirty="0">
                <a:solidFill>
                  <a:schemeClr val="tx1"/>
                </a:solidFill>
                <a:latin typeface="Twinkl" pitchFamily="50" charset="0"/>
              </a:rPr>
              <a:t> </a:t>
            </a:r>
            <a:r>
              <a:rPr lang="en-GB" sz="2000" dirty="0">
                <a:solidFill>
                  <a:schemeClr val="tx1">
                    <a:lumMod val="50000"/>
                    <a:lumOff val="50000"/>
                  </a:schemeClr>
                </a:solidFill>
                <a:latin typeface="Twinkl" pitchFamily="50" charset="0"/>
              </a:rPr>
              <a:t>sounds</a:t>
            </a:r>
            <a:r>
              <a:rPr lang="en-GB" sz="2000" dirty="0">
                <a:solidFill>
                  <a:schemeClr val="tx1"/>
                </a:solidFill>
                <a:latin typeface="Twinkl" pitchFamily="50" charset="0"/>
              </a:rPr>
              <a:t>. “What’s that,” </a:t>
            </a:r>
            <a:r>
              <a:rPr lang="en-GB" sz="2000" dirty="0">
                <a:solidFill>
                  <a:schemeClr val="tx1">
                    <a:lumMod val="50000"/>
                    <a:lumOff val="50000"/>
                  </a:schemeClr>
                </a:solidFill>
                <a:latin typeface="Twinkl" pitchFamily="50" charset="0"/>
              </a:rPr>
              <a:t>whispered</a:t>
            </a:r>
            <a:r>
              <a:rPr lang="en-GB" sz="2000" dirty="0">
                <a:solidFill>
                  <a:schemeClr val="tx1"/>
                </a:solidFill>
                <a:latin typeface="Twinkl" pitchFamily="50" charset="0"/>
              </a:rPr>
              <a:t> Sam as they bo</a:t>
            </a:r>
            <a:r>
              <a:rPr lang="en-GB" sz="2000" u="sng" dirty="0">
                <a:solidFill>
                  <a:schemeClr val="tx1"/>
                </a:solidFill>
                <a:latin typeface="Twinkl" pitchFamily="50" charset="0"/>
              </a:rPr>
              <a:t>th</a:t>
            </a:r>
            <a:r>
              <a:rPr lang="en-GB" sz="2000" dirty="0">
                <a:solidFill>
                  <a:schemeClr val="tx1"/>
                </a:solidFill>
                <a:latin typeface="Twinkl" pitchFamily="50" charset="0"/>
              </a:rPr>
              <a:t> </a:t>
            </a:r>
            <a:r>
              <a:rPr lang="en-GB" sz="2000" dirty="0">
                <a:solidFill>
                  <a:schemeClr val="tx1">
                    <a:lumMod val="50000"/>
                    <a:lumOff val="50000"/>
                  </a:schemeClr>
                </a:solidFill>
                <a:latin typeface="Twinkl" pitchFamily="50" charset="0"/>
              </a:rPr>
              <a:t>stopped outside </a:t>
            </a:r>
            <a:r>
              <a:rPr lang="en-GB" sz="2000" dirty="0">
                <a:solidFill>
                  <a:schemeClr val="tx1"/>
                </a:solidFill>
                <a:latin typeface="Twinkl" pitchFamily="50" charset="0"/>
              </a:rPr>
              <a:t>a big, wooden door. </a:t>
            </a:r>
          </a:p>
        </p:txBody>
      </p:sp>
      <p:cxnSp>
        <p:nvCxnSpPr>
          <p:cNvPr id="12" name="Straight Connector 11"/>
          <p:cNvCxnSpPr/>
          <p:nvPr/>
        </p:nvCxnSpPr>
        <p:spPr>
          <a:xfrm>
            <a:off x="3044673" y="5505680"/>
            <a:ext cx="217583" cy="0"/>
          </a:xfrm>
          <a:prstGeom prst="line">
            <a:avLst/>
          </a:prstGeom>
          <a:ln w="12700"/>
        </p:spPr>
        <p:style>
          <a:lnRef idx="3">
            <a:schemeClr val="dk1"/>
          </a:lnRef>
          <a:fillRef idx="0">
            <a:schemeClr val="dk1"/>
          </a:fillRef>
          <a:effectRef idx="2">
            <a:schemeClr val="dk1"/>
          </a:effectRef>
          <a:fontRef idx="minor">
            <a:schemeClr val="tx1"/>
          </a:fontRef>
        </p:style>
      </p:cxnSp>
      <p:cxnSp>
        <p:nvCxnSpPr>
          <p:cNvPr id="13" name="Straight Connector 12"/>
          <p:cNvCxnSpPr/>
          <p:nvPr/>
        </p:nvCxnSpPr>
        <p:spPr>
          <a:xfrm>
            <a:off x="3317390" y="5505680"/>
            <a:ext cx="212025" cy="0"/>
          </a:xfrm>
          <a:prstGeom prst="line">
            <a:avLst/>
          </a:prstGeom>
          <a:ln w="12700"/>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135538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8020050" y="227397"/>
            <a:ext cx="1123947" cy="504056"/>
            <a:chOff x="8020930" y="1700808"/>
            <a:chExt cx="1159582" cy="504056"/>
          </a:xfrm>
          <a:solidFill>
            <a:schemeClr val="accent5"/>
          </a:solidFill>
        </p:grpSpPr>
        <p:sp>
          <p:nvSpPr>
            <p:cNvPr id="31" name="Oval 30"/>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12" name="Rectangle: Rounded Corners 1">
            <a:extLst>
              <a:ext uri="{FF2B5EF4-FFF2-40B4-BE49-F238E27FC236}">
                <a16:creationId xmlns:a16="http://schemas.microsoft.com/office/drawing/2014/main" xmlns="" id="{98180F46-9B8E-4B29-A297-FEBFA2547EA8}"/>
              </a:ext>
            </a:extLst>
          </p:cNvPr>
          <p:cNvSpPr/>
          <p:nvPr/>
        </p:nvSpPr>
        <p:spPr>
          <a:xfrm>
            <a:off x="827584" y="908720"/>
            <a:ext cx="7516474" cy="1296144"/>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Kit and Sam find the children playing with their alphabet blocks. The children invite Kit and Sam to join in. Can you guess the words that they are making with the blocks? </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27408"/>
          <a:stretch/>
        </p:blipFill>
        <p:spPr>
          <a:xfrm>
            <a:off x="2347395" y="2492896"/>
            <a:ext cx="2281843" cy="3888431"/>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b="33136"/>
          <a:stretch/>
        </p:blipFill>
        <p:spPr>
          <a:xfrm>
            <a:off x="4788024" y="3076651"/>
            <a:ext cx="2016224" cy="3304678"/>
          </a:xfrm>
          <a:prstGeom prst="rect">
            <a:avLst/>
          </a:prstGeom>
        </p:spPr>
      </p:pic>
    </p:spTree>
    <p:extLst>
      <p:ext uri="{BB962C8B-B14F-4D97-AF65-F5344CB8AC3E}">
        <p14:creationId xmlns:p14="http://schemas.microsoft.com/office/powerpoint/2010/main" val="2915671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8020050" y="227397"/>
            <a:ext cx="1123947" cy="504056"/>
            <a:chOff x="8020930" y="1700808"/>
            <a:chExt cx="1159582" cy="504056"/>
          </a:xfrm>
          <a:solidFill>
            <a:schemeClr val="accent5"/>
          </a:solidFill>
        </p:grpSpPr>
        <p:sp>
          <p:nvSpPr>
            <p:cNvPr id="31" name="Oval 30"/>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4" name="Rectangle 3"/>
          <p:cNvSpPr/>
          <p:nvPr/>
        </p:nvSpPr>
        <p:spPr>
          <a:xfrm>
            <a:off x="2483768" y="968400"/>
            <a:ext cx="2016224" cy="201622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644008" y="968400"/>
            <a:ext cx="2016224" cy="201622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b (help)"/>
          <p:cNvSpPr txBox="1"/>
          <p:nvPr/>
        </p:nvSpPr>
        <p:spPr>
          <a:xfrm>
            <a:off x="3131840" y="1314792"/>
            <a:ext cx="1296144" cy="1323439"/>
          </a:xfrm>
          <a:prstGeom prst="rect">
            <a:avLst/>
          </a:prstGeom>
          <a:noFill/>
        </p:spPr>
        <p:txBody>
          <a:bodyPr wrap="square" rtlCol="0">
            <a:spAutoFit/>
          </a:bodyPr>
          <a:lstStyle/>
          <a:p>
            <a:r>
              <a:rPr lang="en-GB" sz="8000" b="1" dirty="0">
                <a:solidFill>
                  <a:schemeClr val="bg1"/>
                </a:solidFill>
              </a:rPr>
              <a:t>b</a:t>
            </a:r>
          </a:p>
        </p:txBody>
      </p:sp>
      <p:sp>
        <p:nvSpPr>
          <p:cNvPr id="22" name="b"/>
          <p:cNvSpPr txBox="1"/>
          <p:nvPr/>
        </p:nvSpPr>
        <p:spPr>
          <a:xfrm>
            <a:off x="3131840" y="1314790"/>
            <a:ext cx="1296144" cy="1323439"/>
          </a:xfrm>
          <a:prstGeom prst="rect">
            <a:avLst/>
          </a:prstGeom>
          <a:noFill/>
        </p:spPr>
        <p:txBody>
          <a:bodyPr wrap="square" rtlCol="0">
            <a:spAutoFit/>
          </a:bodyPr>
          <a:lstStyle/>
          <a:p>
            <a:r>
              <a:rPr lang="en-GB" sz="8000" b="1" dirty="0">
                <a:solidFill>
                  <a:schemeClr val="bg1"/>
                </a:solidFill>
              </a:rPr>
              <a:t>b</a:t>
            </a:r>
          </a:p>
        </p:txBody>
      </p:sp>
      <p:sp>
        <p:nvSpPr>
          <p:cNvPr id="13" name="oy"/>
          <p:cNvSpPr txBox="1"/>
          <p:nvPr/>
        </p:nvSpPr>
        <p:spPr>
          <a:xfrm>
            <a:off x="5004048" y="1314791"/>
            <a:ext cx="1296144" cy="1323439"/>
          </a:xfrm>
          <a:prstGeom prst="rect">
            <a:avLst/>
          </a:prstGeom>
          <a:noFill/>
        </p:spPr>
        <p:txBody>
          <a:bodyPr wrap="square" rtlCol="0">
            <a:spAutoFit/>
          </a:bodyPr>
          <a:lstStyle/>
          <a:p>
            <a:r>
              <a:rPr lang="en-GB" sz="8000" b="1" dirty="0">
                <a:solidFill>
                  <a:schemeClr val="bg1"/>
                </a:solidFill>
              </a:rPr>
              <a:t>oy</a:t>
            </a:r>
          </a:p>
        </p:txBody>
      </p:sp>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79912" y="3310330"/>
            <a:ext cx="1512168" cy="2879849"/>
          </a:xfrm>
          <a:prstGeom prst="rect">
            <a:avLst/>
          </a:prstGeom>
        </p:spPr>
      </p:pic>
      <p:grpSp>
        <p:nvGrpSpPr>
          <p:cNvPr id="15" name="Show button">
            <a:extLst>
              <a:ext uri="{FF2B5EF4-FFF2-40B4-BE49-F238E27FC236}">
                <a16:creationId xmlns:a16="http://schemas.microsoft.com/office/drawing/2014/main" xmlns="" id="{CBC3EC55-FAE2-45DC-B953-E4FF7CF606C2}"/>
              </a:ext>
            </a:extLst>
          </p:cNvPr>
          <p:cNvGrpSpPr/>
          <p:nvPr/>
        </p:nvGrpSpPr>
        <p:grpSpPr>
          <a:xfrm>
            <a:off x="6914614" y="5534675"/>
            <a:ext cx="1499293" cy="666848"/>
            <a:chOff x="6914614" y="5534675"/>
            <a:chExt cx="1499293" cy="666848"/>
          </a:xfrm>
        </p:grpSpPr>
        <p:sp>
          <p:nvSpPr>
            <p:cNvPr id="16" name="Rectangle: Rounded Corners 19">
              <a:extLst>
                <a:ext uri="{FF2B5EF4-FFF2-40B4-BE49-F238E27FC236}">
                  <a16:creationId xmlns:a16="http://schemas.microsoft.com/office/drawing/2014/main" xmlns="" id="{4BC43678-4A88-407D-8123-42A7BF4255CB}"/>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7" name="Picture 16">
              <a:extLst>
                <a:ext uri="{FF2B5EF4-FFF2-40B4-BE49-F238E27FC236}">
                  <a16:creationId xmlns:a16="http://schemas.microsoft.com/office/drawing/2014/main" xmlns="" id="{2A1ED39E-F6F6-4A5E-8BCF-252811413D5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5"/>
              </a:solidFill>
            </a:ln>
          </p:spPr>
        </p:pic>
      </p:grpSp>
      <p:grpSp>
        <p:nvGrpSpPr>
          <p:cNvPr id="8" name="Help"/>
          <p:cNvGrpSpPr/>
          <p:nvPr/>
        </p:nvGrpSpPr>
        <p:grpSpPr>
          <a:xfrm>
            <a:off x="6914614" y="4581128"/>
            <a:ext cx="1499293" cy="666849"/>
            <a:chOff x="6914614" y="4581128"/>
            <a:chExt cx="1499293" cy="666849"/>
          </a:xfrm>
        </p:grpSpPr>
        <p:sp>
          <p:nvSpPr>
            <p:cNvPr id="19" name="Rectangle: Rounded Corners 19">
              <a:extLst>
                <a:ext uri="{FF2B5EF4-FFF2-40B4-BE49-F238E27FC236}">
                  <a16:creationId xmlns:a16="http://schemas.microsoft.com/office/drawing/2014/main" xmlns="" id="{4BC43678-4A88-407D-8123-42A7BF4255CB}"/>
                </a:ext>
              </a:extLst>
            </p:cNvPr>
            <p:cNvSpPr/>
            <p:nvPr/>
          </p:nvSpPr>
          <p:spPr>
            <a:xfrm>
              <a:off x="6914614" y="4717962"/>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Help</a:t>
              </a:r>
            </a:p>
          </p:txBody>
        </p:sp>
        <p:pic>
          <p:nvPicPr>
            <p:cNvPr id="21" name="Picture 20">
              <a:extLst>
                <a:ext uri="{FF2B5EF4-FFF2-40B4-BE49-F238E27FC236}">
                  <a16:creationId xmlns:a16="http://schemas.microsoft.com/office/drawing/2014/main" xmlns="" id="{D63E1150-E0E9-4600-8006-0F9A404CD64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1615" t="-5065" r="-6991" b="58158"/>
            <a:stretch/>
          </p:blipFill>
          <p:spPr>
            <a:xfrm>
              <a:off x="7747058" y="4581128"/>
              <a:ext cx="666849" cy="666849"/>
            </a:xfrm>
            <a:prstGeom prst="ellipse">
              <a:avLst/>
            </a:prstGeom>
            <a:solidFill>
              <a:schemeClr val="bg1"/>
            </a:solidFill>
            <a:ln w="57150">
              <a:solidFill>
                <a:srgbClr val="FAB001"/>
              </a:solidFill>
            </a:ln>
          </p:spPr>
        </p:pic>
      </p:grpSp>
      <p:pic>
        <p:nvPicPr>
          <p:cNvPr id="7" name="Picture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72616" y="2984624"/>
            <a:ext cx="609600" cy="609600"/>
          </a:xfrm>
          <a:prstGeom prst="rect">
            <a:avLst/>
          </a:prstGeom>
        </p:spPr>
      </p:pic>
    </p:spTree>
    <p:extLst>
      <p:ext uri="{BB962C8B-B14F-4D97-AF65-F5344CB8AC3E}">
        <p14:creationId xmlns:p14="http://schemas.microsoft.com/office/powerpoint/2010/main" val="2094925396"/>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7"/>
                </p:tgtEl>
              </p:cMediaNode>
            </p:audio>
            <p:seq concurrent="1" nextAc="seek">
              <p:cTn id="3" restart="whenNotActive" fill="hold" evtFilter="cancelBubble" nodeType="interactiveSeq">
                <p:stCondLst>
                  <p:cond evt="onClick" delay="0">
                    <p:tgtEl>
                      <p:spTgt spid="15"/>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withEffect">
                                  <p:stCondLst>
                                    <p:cond delay="0"/>
                                  </p:stCondLst>
                                  <p:childTnLst>
                                    <p:cmd type="call" cmd="playFrom(0.0)">
                                      <p:cBhvr>
                                        <p:cTn id="7" dur="983" fill="hold"/>
                                        <p:tgtEl>
                                          <p:spTgt spid="7"/>
                                        </p:tgtEl>
                                      </p:cBhvr>
                                    </p:cmd>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500"/>
                                        <p:tgtEl>
                                          <p:spTgt spid="22"/>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childTnLst>
              </p:cTn>
              <p:nextCondLst>
                <p:cond evt="onClick" delay="0">
                  <p:tgtEl>
                    <p:spTgt spid="15"/>
                  </p:tgtEl>
                </p:cond>
              </p:nextCondLst>
            </p:seq>
            <p:seq concurrent="1" nextAc="seek">
              <p:cTn id="14" restart="whenNotActive" fill="hold" evtFilter="cancelBubble" nodeType="interactiveSeq">
                <p:stCondLst>
                  <p:cond evt="onClick" delay="0">
                    <p:tgtEl>
                      <p:spTgt spid="8"/>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nextCondLst>
                <p:cond evt="onClick" delay="0">
                  <p:tgtEl>
                    <p:spTgt spid="8"/>
                  </p:tgtEl>
                </p:cond>
              </p:nextCondLst>
            </p:seq>
          </p:childTnLst>
        </p:cTn>
      </p:par>
    </p:tnLst>
    <p:bldLst>
      <p:bldP spid="6" grpId="0"/>
      <p:bldP spid="22"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83768" y="968400"/>
            <a:ext cx="2016224" cy="201622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a:off x="8020050" y="227397"/>
            <a:ext cx="1123947" cy="504056"/>
            <a:chOff x="8020930" y="1700808"/>
            <a:chExt cx="1159582" cy="504056"/>
          </a:xfrm>
          <a:solidFill>
            <a:schemeClr val="accent5"/>
          </a:solidFill>
        </p:grpSpPr>
        <p:sp>
          <p:nvSpPr>
            <p:cNvPr id="31" name="Oval 30"/>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sp>
        <p:nvSpPr>
          <p:cNvPr id="9" name="Rectangle 8"/>
          <p:cNvSpPr/>
          <p:nvPr/>
        </p:nvSpPr>
        <p:spPr>
          <a:xfrm>
            <a:off x="4644008" y="968400"/>
            <a:ext cx="2016224" cy="201622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y (help)"/>
          <p:cNvSpPr txBox="1"/>
          <p:nvPr/>
        </p:nvSpPr>
        <p:spPr>
          <a:xfrm>
            <a:off x="5004048" y="1314790"/>
            <a:ext cx="1296144" cy="1323439"/>
          </a:xfrm>
          <a:prstGeom prst="rect">
            <a:avLst/>
          </a:prstGeom>
          <a:noFill/>
        </p:spPr>
        <p:txBody>
          <a:bodyPr wrap="square" rtlCol="0">
            <a:spAutoFit/>
          </a:bodyPr>
          <a:lstStyle/>
          <a:p>
            <a:r>
              <a:rPr lang="en-GB" sz="8000" b="1" dirty="0">
                <a:solidFill>
                  <a:schemeClr val="bg1"/>
                </a:solidFill>
              </a:rPr>
              <a:t>oy</a:t>
            </a:r>
          </a:p>
        </p:txBody>
      </p:sp>
      <p:sp>
        <p:nvSpPr>
          <p:cNvPr id="22" name="t"/>
          <p:cNvSpPr txBox="1"/>
          <p:nvPr/>
        </p:nvSpPr>
        <p:spPr>
          <a:xfrm>
            <a:off x="3131840" y="1314790"/>
            <a:ext cx="1296144" cy="1323439"/>
          </a:xfrm>
          <a:prstGeom prst="rect">
            <a:avLst/>
          </a:prstGeom>
          <a:noFill/>
        </p:spPr>
        <p:txBody>
          <a:bodyPr wrap="square" rtlCol="0">
            <a:spAutoFit/>
          </a:bodyPr>
          <a:lstStyle/>
          <a:p>
            <a:r>
              <a:rPr lang="en-GB" sz="8000" b="1" dirty="0">
                <a:solidFill>
                  <a:schemeClr val="bg1"/>
                </a:solidFill>
              </a:rPr>
              <a:t>t</a:t>
            </a:r>
          </a:p>
        </p:txBody>
      </p:sp>
      <p:sp>
        <p:nvSpPr>
          <p:cNvPr id="13" name="oy"/>
          <p:cNvSpPr txBox="1"/>
          <p:nvPr/>
        </p:nvSpPr>
        <p:spPr>
          <a:xfrm>
            <a:off x="5004048" y="1314791"/>
            <a:ext cx="1296144" cy="1323439"/>
          </a:xfrm>
          <a:prstGeom prst="rect">
            <a:avLst/>
          </a:prstGeom>
          <a:noFill/>
        </p:spPr>
        <p:txBody>
          <a:bodyPr wrap="square" rtlCol="0">
            <a:spAutoFit/>
          </a:bodyPr>
          <a:lstStyle/>
          <a:p>
            <a:r>
              <a:rPr lang="en-GB" sz="8000" b="1" dirty="0">
                <a:solidFill>
                  <a:schemeClr val="bg1"/>
                </a:solidFill>
              </a:rPr>
              <a:t>oy</a:t>
            </a:r>
          </a:p>
        </p:txBody>
      </p:sp>
      <p:grpSp>
        <p:nvGrpSpPr>
          <p:cNvPr id="15" name="Show button">
            <a:extLst>
              <a:ext uri="{FF2B5EF4-FFF2-40B4-BE49-F238E27FC236}">
                <a16:creationId xmlns:a16="http://schemas.microsoft.com/office/drawing/2014/main" xmlns="" id="{CBC3EC55-FAE2-45DC-B953-E4FF7CF606C2}"/>
              </a:ext>
            </a:extLst>
          </p:cNvPr>
          <p:cNvGrpSpPr/>
          <p:nvPr/>
        </p:nvGrpSpPr>
        <p:grpSpPr>
          <a:xfrm>
            <a:off x="6914614" y="5534675"/>
            <a:ext cx="1499293" cy="666848"/>
            <a:chOff x="6914614" y="5534675"/>
            <a:chExt cx="1499293" cy="666848"/>
          </a:xfrm>
        </p:grpSpPr>
        <p:sp>
          <p:nvSpPr>
            <p:cNvPr id="16" name="Rectangle: Rounded Corners 19">
              <a:extLst>
                <a:ext uri="{FF2B5EF4-FFF2-40B4-BE49-F238E27FC236}">
                  <a16:creationId xmlns:a16="http://schemas.microsoft.com/office/drawing/2014/main" xmlns="" id="{4BC43678-4A88-407D-8123-42A7BF4255CB}"/>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7" name="Picture 16">
              <a:extLst>
                <a:ext uri="{FF2B5EF4-FFF2-40B4-BE49-F238E27FC236}">
                  <a16:creationId xmlns:a16="http://schemas.microsoft.com/office/drawing/2014/main" xmlns="" id="{2A1ED39E-F6F6-4A5E-8BCF-252811413D5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5"/>
              </a:solidFill>
            </a:ln>
          </p:spPr>
        </p:pic>
      </p:grpSp>
      <p:grpSp>
        <p:nvGrpSpPr>
          <p:cNvPr id="8" name="Help"/>
          <p:cNvGrpSpPr/>
          <p:nvPr/>
        </p:nvGrpSpPr>
        <p:grpSpPr>
          <a:xfrm>
            <a:off x="6914614" y="4581128"/>
            <a:ext cx="1499293" cy="666849"/>
            <a:chOff x="6914614" y="4581128"/>
            <a:chExt cx="1499293" cy="666849"/>
          </a:xfrm>
        </p:grpSpPr>
        <p:sp>
          <p:nvSpPr>
            <p:cNvPr id="19" name="Rectangle: Rounded Corners 19">
              <a:extLst>
                <a:ext uri="{FF2B5EF4-FFF2-40B4-BE49-F238E27FC236}">
                  <a16:creationId xmlns:a16="http://schemas.microsoft.com/office/drawing/2014/main" xmlns="" id="{4BC43678-4A88-407D-8123-42A7BF4255CB}"/>
                </a:ext>
              </a:extLst>
            </p:cNvPr>
            <p:cNvSpPr/>
            <p:nvPr/>
          </p:nvSpPr>
          <p:spPr>
            <a:xfrm>
              <a:off x="6914614" y="4717962"/>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Help</a:t>
              </a:r>
            </a:p>
          </p:txBody>
        </p:sp>
        <p:pic>
          <p:nvPicPr>
            <p:cNvPr id="21" name="Picture 20">
              <a:extLst>
                <a:ext uri="{FF2B5EF4-FFF2-40B4-BE49-F238E27FC236}">
                  <a16:creationId xmlns:a16="http://schemas.microsoft.com/office/drawing/2014/main" xmlns="" id="{D63E1150-E0E9-4600-8006-0F9A404CD64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615" t="-5065" r="-6991" b="58158"/>
            <a:stretch/>
          </p:blipFill>
          <p:spPr>
            <a:xfrm>
              <a:off x="7747058" y="4581128"/>
              <a:ext cx="666849" cy="666849"/>
            </a:xfrm>
            <a:prstGeom prst="ellipse">
              <a:avLst/>
            </a:prstGeom>
            <a:solidFill>
              <a:schemeClr val="bg1"/>
            </a:solidFill>
            <a:ln w="57150">
              <a:solidFill>
                <a:srgbClr val="FAB001"/>
              </a:solidFill>
            </a:ln>
          </p:spPr>
        </p:pic>
      </p:grpSp>
      <p:pic>
        <p:nvPicPr>
          <p:cNvPr id="2" name="Pictur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56592" y="2401493"/>
            <a:ext cx="609600" cy="609600"/>
          </a:xfrm>
          <a:prstGeom prst="rect">
            <a:avLst/>
          </a:prstGeom>
        </p:spPr>
      </p:pic>
      <p:pic>
        <p:nvPicPr>
          <p:cNvPr id="20" name="Picture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667734" y="3667900"/>
            <a:ext cx="1975760" cy="2100123"/>
          </a:xfrm>
          <a:prstGeom prst="rect">
            <a:avLst/>
          </a:prstGeom>
        </p:spPr>
      </p:pic>
    </p:spTree>
    <p:extLst>
      <p:ext uri="{BB962C8B-B14F-4D97-AF65-F5344CB8AC3E}">
        <p14:creationId xmlns:p14="http://schemas.microsoft.com/office/powerpoint/2010/main" val="157746113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 presetClass="mediacall" presetSubtype="0" fill="hold" nodeType="withEffect">
                                  <p:stCondLst>
                                    <p:cond delay="0"/>
                                  </p:stCondLst>
                                  <p:childTnLst>
                                    <p:cmd type="call" cmd="playFrom(0.0)">
                                      <p:cBhvr>
                                        <p:cTn id="12" dur="1057" fill="hold"/>
                                        <p:tgtEl>
                                          <p:spTgt spid="2"/>
                                        </p:tgtEl>
                                      </p:cBhvr>
                                    </p:cmd>
                                  </p:childTnLst>
                                </p:cTn>
                              </p:par>
                            </p:childTnLst>
                          </p:cTn>
                        </p:par>
                      </p:childTnLst>
                    </p:cTn>
                  </p:par>
                </p:childTnLst>
              </p:cTn>
              <p:nextCondLst>
                <p:cond evt="onClick" delay="0">
                  <p:tgtEl>
                    <p:spTgt spid="15"/>
                  </p:tgtEl>
                </p:cond>
              </p:nextCondLst>
            </p:seq>
            <p:seq concurrent="1" nextAc="seek">
              <p:cTn id="13" restart="whenNotActive" fill="hold" evtFilter="cancelBubble" nodeType="interactiveSeq">
                <p:stCondLst>
                  <p:cond evt="onClick" delay="0">
                    <p:tgtEl>
                      <p:spTgt spid="8"/>
                    </p:tgtEl>
                  </p:cond>
                </p:stCondLst>
                <p:endSync evt="end" delay="0">
                  <p:rtn val="all"/>
                </p:endSync>
                <p:childTnLst>
                  <p:par>
                    <p:cTn id="14" fill="hold">
                      <p:stCondLst>
                        <p:cond delay="0"/>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nextCondLst>
                <p:cond evt="onClick" delay="0">
                  <p:tgtEl>
                    <p:spTgt spid="8"/>
                  </p:tgtEl>
                </p:cond>
              </p:nextCondLst>
            </p:seq>
            <p:audio>
              <p:cMediaNode vol="80000">
                <p:cTn id="19" fill="hold" display="0">
                  <p:stCondLst>
                    <p:cond delay="indefinite"/>
                  </p:stCondLst>
                  <p:endCondLst>
                    <p:cond evt="onStopAudio" delay="0">
                      <p:tgtEl>
                        <p:sldTgt/>
                      </p:tgtEl>
                    </p:cond>
                  </p:endCondLst>
                </p:cTn>
                <p:tgtEl>
                  <p:spTgt spid="2"/>
                </p:tgtEl>
              </p:cMediaNode>
            </p:audio>
          </p:childTnLst>
        </p:cTn>
      </p:par>
    </p:tnLst>
    <p:bldLst>
      <p:bldP spid="18" grpId="0"/>
      <p:bldP spid="22"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29"/>
          <p:cNvGrpSpPr/>
          <p:nvPr/>
        </p:nvGrpSpPr>
        <p:grpSpPr>
          <a:xfrm>
            <a:off x="8020050" y="227397"/>
            <a:ext cx="1123947" cy="504056"/>
            <a:chOff x="8020930" y="1700808"/>
            <a:chExt cx="1159582" cy="504056"/>
          </a:xfrm>
          <a:solidFill>
            <a:schemeClr val="accent5"/>
          </a:solidFill>
        </p:grpSpPr>
        <p:sp>
          <p:nvSpPr>
            <p:cNvPr id="31" name="Oval 30"/>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15" name="Show button">
            <a:extLst>
              <a:ext uri="{FF2B5EF4-FFF2-40B4-BE49-F238E27FC236}">
                <a16:creationId xmlns:a16="http://schemas.microsoft.com/office/drawing/2014/main" xmlns="" id="{CBC3EC55-FAE2-45DC-B953-E4FF7CF606C2}"/>
              </a:ext>
            </a:extLst>
          </p:cNvPr>
          <p:cNvGrpSpPr/>
          <p:nvPr/>
        </p:nvGrpSpPr>
        <p:grpSpPr>
          <a:xfrm>
            <a:off x="6914614" y="5534675"/>
            <a:ext cx="1499293" cy="666848"/>
            <a:chOff x="6914614" y="5534675"/>
            <a:chExt cx="1499293" cy="666848"/>
          </a:xfrm>
        </p:grpSpPr>
        <p:sp>
          <p:nvSpPr>
            <p:cNvPr id="16" name="Rectangle: Rounded Corners 19">
              <a:extLst>
                <a:ext uri="{FF2B5EF4-FFF2-40B4-BE49-F238E27FC236}">
                  <a16:creationId xmlns:a16="http://schemas.microsoft.com/office/drawing/2014/main" xmlns="" id="{4BC43678-4A88-407D-8123-42A7BF4255CB}"/>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7" name="Picture 16">
              <a:extLst>
                <a:ext uri="{FF2B5EF4-FFF2-40B4-BE49-F238E27FC236}">
                  <a16:creationId xmlns:a16="http://schemas.microsoft.com/office/drawing/2014/main" xmlns="" id="{2A1ED39E-F6F6-4A5E-8BCF-252811413D5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5"/>
              </a:solidFill>
            </a:ln>
          </p:spPr>
        </p:pic>
      </p:grpSp>
      <p:grpSp>
        <p:nvGrpSpPr>
          <p:cNvPr id="8" name="Help"/>
          <p:cNvGrpSpPr/>
          <p:nvPr/>
        </p:nvGrpSpPr>
        <p:grpSpPr>
          <a:xfrm>
            <a:off x="6914614" y="4581128"/>
            <a:ext cx="1499293" cy="666849"/>
            <a:chOff x="6914614" y="4581128"/>
            <a:chExt cx="1499293" cy="666849"/>
          </a:xfrm>
        </p:grpSpPr>
        <p:sp>
          <p:nvSpPr>
            <p:cNvPr id="19" name="Rectangle: Rounded Corners 19">
              <a:extLst>
                <a:ext uri="{FF2B5EF4-FFF2-40B4-BE49-F238E27FC236}">
                  <a16:creationId xmlns:a16="http://schemas.microsoft.com/office/drawing/2014/main" xmlns="" id="{4BC43678-4A88-407D-8123-42A7BF4255CB}"/>
                </a:ext>
              </a:extLst>
            </p:cNvPr>
            <p:cNvSpPr/>
            <p:nvPr/>
          </p:nvSpPr>
          <p:spPr>
            <a:xfrm>
              <a:off x="6914614" y="4717962"/>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Help</a:t>
              </a:r>
            </a:p>
          </p:txBody>
        </p:sp>
        <p:pic>
          <p:nvPicPr>
            <p:cNvPr id="21" name="Picture 20">
              <a:extLst>
                <a:ext uri="{FF2B5EF4-FFF2-40B4-BE49-F238E27FC236}">
                  <a16:creationId xmlns:a16="http://schemas.microsoft.com/office/drawing/2014/main" xmlns="" id="{D63E1150-E0E9-4600-8006-0F9A404CD64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615" t="-5065" r="-6991" b="58158"/>
            <a:stretch/>
          </p:blipFill>
          <p:spPr>
            <a:xfrm>
              <a:off x="7747058" y="4581128"/>
              <a:ext cx="666849" cy="666849"/>
            </a:xfrm>
            <a:prstGeom prst="ellipse">
              <a:avLst/>
            </a:prstGeom>
            <a:solidFill>
              <a:schemeClr val="bg1"/>
            </a:solidFill>
            <a:ln w="57150">
              <a:solidFill>
                <a:srgbClr val="FAB001"/>
              </a:solidFill>
            </a:ln>
          </p:spPr>
        </p:pic>
      </p:grpSp>
      <p:pic>
        <p:nvPicPr>
          <p:cNvPr id="3" name="Pictur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28600" y="2638229"/>
            <a:ext cx="609600" cy="609600"/>
          </a:xfrm>
          <a:prstGeom prst="rect">
            <a:avLst/>
          </a:prstGeom>
        </p:spPr>
      </p:pic>
      <p:pic>
        <p:nvPicPr>
          <p:cNvPr id="23" name="Picture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68732" y="3247829"/>
            <a:ext cx="2666464" cy="2701451"/>
          </a:xfrm>
          <a:prstGeom prst="rect">
            <a:avLst/>
          </a:prstGeom>
        </p:spPr>
      </p:pic>
      <p:sp>
        <p:nvSpPr>
          <p:cNvPr id="4" name="Rectangle 3"/>
          <p:cNvSpPr/>
          <p:nvPr/>
        </p:nvSpPr>
        <p:spPr>
          <a:xfrm>
            <a:off x="1160004" y="1113733"/>
            <a:ext cx="1524496" cy="15244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977468" y="1113733"/>
            <a:ext cx="1524496" cy="15244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794932" y="1113733"/>
            <a:ext cx="1524496" cy="15244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6603516" y="1113733"/>
            <a:ext cx="1524496" cy="15244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a"/>
          <p:cNvSpPr txBox="1"/>
          <p:nvPr/>
        </p:nvSpPr>
        <p:spPr>
          <a:xfrm>
            <a:off x="1539280" y="1113733"/>
            <a:ext cx="1296144" cy="1323439"/>
          </a:xfrm>
          <a:prstGeom prst="rect">
            <a:avLst/>
          </a:prstGeom>
          <a:noFill/>
        </p:spPr>
        <p:txBody>
          <a:bodyPr wrap="square" rtlCol="0">
            <a:spAutoFit/>
          </a:bodyPr>
          <a:lstStyle/>
          <a:p>
            <a:r>
              <a:rPr lang="en-GB" sz="8000" b="1" dirty="0">
                <a:solidFill>
                  <a:schemeClr val="bg1"/>
                </a:solidFill>
              </a:rPr>
              <a:t>a</a:t>
            </a:r>
          </a:p>
        </p:txBody>
      </p:sp>
      <p:sp>
        <p:nvSpPr>
          <p:cNvPr id="28" name="n"/>
          <p:cNvSpPr txBox="1"/>
          <p:nvPr/>
        </p:nvSpPr>
        <p:spPr>
          <a:xfrm>
            <a:off x="3347864" y="1098450"/>
            <a:ext cx="1296144" cy="1323439"/>
          </a:xfrm>
          <a:prstGeom prst="rect">
            <a:avLst/>
          </a:prstGeom>
          <a:noFill/>
        </p:spPr>
        <p:txBody>
          <a:bodyPr wrap="square" rtlCol="0">
            <a:spAutoFit/>
          </a:bodyPr>
          <a:lstStyle/>
          <a:p>
            <a:r>
              <a:rPr lang="en-GB" sz="8000" b="1" dirty="0">
                <a:solidFill>
                  <a:schemeClr val="bg1"/>
                </a:solidFill>
              </a:rPr>
              <a:t>n</a:t>
            </a:r>
          </a:p>
        </p:txBody>
      </p:sp>
      <p:sp>
        <p:nvSpPr>
          <p:cNvPr id="29" name="n"/>
          <p:cNvSpPr txBox="1"/>
          <p:nvPr/>
        </p:nvSpPr>
        <p:spPr>
          <a:xfrm>
            <a:off x="5144461" y="1119779"/>
            <a:ext cx="1296144" cy="1323439"/>
          </a:xfrm>
          <a:prstGeom prst="rect">
            <a:avLst/>
          </a:prstGeom>
          <a:noFill/>
        </p:spPr>
        <p:txBody>
          <a:bodyPr wrap="square" rtlCol="0">
            <a:spAutoFit/>
          </a:bodyPr>
          <a:lstStyle/>
          <a:p>
            <a:r>
              <a:rPr lang="en-GB" sz="8000" b="1" dirty="0">
                <a:solidFill>
                  <a:schemeClr val="bg1"/>
                </a:solidFill>
              </a:rPr>
              <a:t>n</a:t>
            </a:r>
          </a:p>
        </p:txBody>
      </p:sp>
      <p:sp>
        <p:nvSpPr>
          <p:cNvPr id="33" name="oy"/>
          <p:cNvSpPr txBox="1"/>
          <p:nvPr/>
        </p:nvSpPr>
        <p:spPr>
          <a:xfrm>
            <a:off x="6718256" y="1132367"/>
            <a:ext cx="1296144" cy="1323439"/>
          </a:xfrm>
          <a:prstGeom prst="rect">
            <a:avLst/>
          </a:prstGeom>
          <a:noFill/>
        </p:spPr>
        <p:txBody>
          <a:bodyPr wrap="square" rtlCol="0">
            <a:spAutoFit/>
          </a:bodyPr>
          <a:lstStyle/>
          <a:p>
            <a:r>
              <a:rPr lang="en-GB" sz="8000" b="1" dirty="0">
                <a:solidFill>
                  <a:schemeClr val="bg1"/>
                </a:solidFill>
              </a:rPr>
              <a:t>oy</a:t>
            </a:r>
          </a:p>
        </p:txBody>
      </p:sp>
      <p:sp>
        <p:nvSpPr>
          <p:cNvPr id="35" name="n (help)"/>
          <p:cNvSpPr txBox="1"/>
          <p:nvPr/>
        </p:nvSpPr>
        <p:spPr>
          <a:xfrm>
            <a:off x="3346230" y="1098449"/>
            <a:ext cx="1296144" cy="1323439"/>
          </a:xfrm>
          <a:prstGeom prst="rect">
            <a:avLst/>
          </a:prstGeom>
          <a:noFill/>
        </p:spPr>
        <p:txBody>
          <a:bodyPr wrap="square" rtlCol="0">
            <a:spAutoFit/>
          </a:bodyPr>
          <a:lstStyle/>
          <a:p>
            <a:r>
              <a:rPr lang="en-GB" sz="8000" b="1" dirty="0">
                <a:solidFill>
                  <a:schemeClr val="bg1"/>
                </a:solidFill>
              </a:rPr>
              <a:t>n</a:t>
            </a:r>
          </a:p>
        </p:txBody>
      </p:sp>
      <p:sp>
        <p:nvSpPr>
          <p:cNvPr id="36" name="n (help)"/>
          <p:cNvSpPr txBox="1"/>
          <p:nvPr/>
        </p:nvSpPr>
        <p:spPr>
          <a:xfrm>
            <a:off x="5143566" y="1125825"/>
            <a:ext cx="1296144" cy="1323439"/>
          </a:xfrm>
          <a:prstGeom prst="rect">
            <a:avLst/>
          </a:prstGeom>
          <a:noFill/>
        </p:spPr>
        <p:txBody>
          <a:bodyPr wrap="square" rtlCol="0">
            <a:spAutoFit/>
          </a:bodyPr>
          <a:lstStyle/>
          <a:p>
            <a:r>
              <a:rPr lang="en-GB" sz="8000" b="1" dirty="0">
                <a:solidFill>
                  <a:schemeClr val="bg1"/>
                </a:solidFill>
              </a:rPr>
              <a:t>n</a:t>
            </a:r>
          </a:p>
        </p:txBody>
      </p:sp>
      <p:sp>
        <p:nvSpPr>
          <p:cNvPr id="37" name="a (help)"/>
          <p:cNvSpPr txBox="1"/>
          <p:nvPr/>
        </p:nvSpPr>
        <p:spPr>
          <a:xfrm>
            <a:off x="1549338" y="1122874"/>
            <a:ext cx="1296144" cy="1323439"/>
          </a:xfrm>
          <a:prstGeom prst="rect">
            <a:avLst/>
          </a:prstGeom>
          <a:noFill/>
        </p:spPr>
        <p:txBody>
          <a:bodyPr wrap="square" rtlCol="0">
            <a:spAutoFit/>
          </a:bodyPr>
          <a:lstStyle/>
          <a:p>
            <a:r>
              <a:rPr lang="en-GB" sz="8000" b="1" dirty="0">
                <a:solidFill>
                  <a:schemeClr val="bg1"/>
                </a:solidFill>
              </a:rPr>
              <a:t>a</a:t>
            </a:r>
          </a:p>
        </p:txBody>
      </p:sp>
    </p:spTree>
    <p:extLst>
      <p:ext uri="{BB962C8B-B14F-4D97-AF65-F5344CB8AC3E}">
        <p14:creationId xmlns:p14="http://schemas.microsoft.com/office/powerpoint/2010/main" val="1026301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withEffect">
                                  <p:stCondLst>
                                    <p:cond delay="0"/>
                                  </p:stCondLst>
                                  <p:childTnLst>
                                    <p:cmd type="call" cmd="playFrom(0.0)">
                                      <p:cBhvr>
                                        <p:cTn id="6" dur="992" fill="hold"/>
                                        <p:tgtEl>
                                          <p:spTgt spid="3"/>
                                        </p:tgtEl>
                                      </p:cBhvr>
                                    </p:cmd>
                                  </p:childTnLst>
                                </p:cTn>
                              </p:par>
                              <p:par>
                                <p:cTn id="7" presetID="10" presetClass="entr" presetSubtype="0" fill="hold" grpId="0" nodeType="withEffect">
                                  <p:stCondLst>
                                    <p:cond delay="0"/>
                                  </p:stCondLst>
                                  <p:childTnLst>
                                    <p:set>
                                      <p:cBhvr>
                                        <p:cTn id="8" dur="1" fill="hold">
                                          <p:stCondLst>
                                            <p:cond delay="0"/>
                                          </p:stCondLst>
                                        </p:cTn>
                                        <p:tgtEl>
                                          <p:spTgt spid="27"/>
                                        </p:tgtEl>
                                        <p:attrNameLst>
                                          <p:attrName>style.visibility</p:attrName>
                                        </p:attrNameLst>
                                      </p:cBhvr>
                                      <p:to>
                                        <p:strVal val="visible"/>
                                      </p:to>
                                    </p:set>
                                    <p:animEffect transition="in" filter="fade">
                                      <p:cBhvr>
                                        <p:cTn id="9" dur="500"/>
                                        <p:tgtEl>
                                          <p:spTgt spid="27"/>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500"/>
                                        <p:tgtEl>
                                          <p:spTgt spid="2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500"/>
                                        <p:tgtEl>
                                          <p:spTgt spid="33"/>
                                        </p:tgtEl>
                                      </p:cBhvr>
                                    </p:animEffect>
                                  </p:childTnLst>
                                </p:cTn>
                              </p:par>
                            </p:childTnLst>
                          </p:cTn>
                        </p:par>
                      </p:childTnLst>
                    </p:cTn>
                  </p:par>
                </p:childTnLst>
              </p:cTn>
              <p:nextCondLst>
                <p:cond evt="onClick" delay="0">
                  <p:tgtEl>
                    <p:spTgt spid="15"/>
                  </p:tgtEl>
                </p:cond>
              </p:nextCondLst>
            </p:seq>
            <p:audio>
              <p:cMediaNode vol="80000">
                <p:cTn id="19" fill="hold" display="0">
                  <p:stCondLst>
                    <p:cond delay="indefinite"/>
                  </p:stCondLst>
                  <p:endCondLst>
                    <p:cond evt="onStopAudio" delay="0">
                      <p:tgtEl>
                        <p:sldTgt/>
                      </p:tgtEl>
                    </p:cond>
                  </p:endCondLst>
                </p:cTn>
                <p:tgtEl>
                  <p:spTgt spid="3"/>
                </p:tgtEl>
              </p:cMediaNode>
            </p:audio>
            <p:seq concurrent="1" nextAc="seek">
              <p:cTn id="20" restart="whenNotActive" fill="hold" evtFilter="cancelBubble" nodeType="interactiveSeq">
                <p:stCondLst>
                  <p:cond evt="onClick" delay="0">
                    <p:tgtEl>
                      <p:spTgt spid="8"/>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500"/>
                                        <p:tgtEl>
                                          <p:spTgt spid="3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500"/>
                                        <p:tgtEl>
                                          <p:spTgt spid="37"/>
                                        </p:tgtEl>
                                      </p:cBhvr>
                                    </p:animEffect>
                                  </p:childTnLst>
                                </p:cTn>
                              </p:par>
                            </p:childTnLst>
                          </p:cTn>
                        </p:par>
                      </p:childTnLst>
                    </p:cTn>
                  </p:par>
                </p:childTnLst>
              </p:cTn>
              <p:nextCondLst>
                <p:cond evt="onClick" delay="0">
                  <p:tgtEl>
                    <p:spTgt spid="8"/>
                  </p:tgtEl>
                </p:cond>
              </p:nextCondLst>
            </p:seq>
          </p:childTnLst>
        </p:cTn>
      </p:par>
    </p:tnLst>
    <p:bldLst>
      <p:bldP spid="27" grpId="0"/>
      <p:bldP spid="28" grpId="0"/>
      <p:bldP spid="29" grpId="0"/>
      <p:bldP spid="33" grpId="0"/>
      <p:bldP spid="35" grpId="0"/>
      <p:bldP spid="36" grpId="0"/>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4794932" y="1113733"/>
            <a:ext cx="1524496" cy="15244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977468" y="1113733"/>
            <a:ext cx="1524496" cy="15244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1160004" y="1113733"/>
            <a:ext cx="1524496" cy="15244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e (help)"/>
          <p:cNvSpPr txBox="1"/>
          <p:nvPr/>
        </p:nvSpPr>
        <p:spPr>
          <a:xfrm>
            <a:off x="1549338" y="1122874"/>
            <a:ext cx="1296144" cy="1323439"/>
          </a:xfrm>
          <a:prstGeom prst="rect">
            <a:avLst/>
          </a:prstGeom>
          <a:noFill/>
        </p:spPr>
        <p:txBody>
          <a:bodyPr wrap="square" rtlCol="0">
            <a:spAutoFit/>
          </a:bodyPr>
          <a:lstStyle/>
          <a:p>
            <a:r>
              <a:rPr lang="en-GB" sz="8000" b="1" dirty="0">
                <a:solidFill>
                  <a:schemeClr val="bg1"/>
                </a:solidFill>
              </a:rPr>
              <a:t>e</a:t>
            </a:r>
          </a:p>
        </p:txBody>
      </p:sp>
      <p:grpSp>
        <p:nvGrpSpPr>
          <p:cNvPr id="30" name="Group 29"/>
          <p:cNvGrpSpPr/>
          <p:nvPr/>
        </p:nvGrpSpPr>
        <p:grpSpPr>
          <a:xfrm>
            <a:off x="8020050" y="227397"/>
            <a:ext cx="1123947" cy="504056"/>
            <a:chOff x="8020930" y="1700808"/>
            <a:chExt cx="1159582" cy="504056"/>
          </a:xfrm>
          <a:solidFill>
            <a:schemeClr val="accent5"/>
          </a:solidFill>
        </p:grpSpPr>
        <p:sp>
          <p:nvSpPr>
            <p:cNvPr id="31" name="Oval 30"/>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15" name="Show button">
            <a:extLst>
              <a:ext uri="{FF2B5EF4-FFF2-40B4-BE49-F238E27FC236}">
                <a16:creationId xmlns:a16="http://schemas.microsoft.com/office/drawing/2014/main" xmlns="" id="{CBC3EC55-FAE2-45DC-B953-E4FF7CF606C2}"/>
              </a:ext>
            </a:extLst>
          </p:cNvPr>
          <p:cNvGrpSpPr/>
          <p:nvPr/>
        </p:nvGrpSpPr>
        <p:grpSpPr>
          <a:xfrm>
            <a:off x="6914614" y="5534675"/>
            <a:ext cx="1499293" cy="666848"/>
            <a:chOff x="6914614" y="5534675"/>
            <a:chExt cx="1499293" cy="666848"/>
          </a:xfrm>
        </p:grpSpPr>
        <p:sp>
          <p:nvSpPr>
            <p:cNvPr id="16" name="Rectangle: Rounded Corners 19">
              <a:extLst>
                <a:ext uri="{FF2B5EF4-FFF2-40B4-BE49-F238E27FC236}">
                  <a16:creationId xmlns:a16="http://schemas.microsoft.com/office/drawing/2014/main" xmlns="" id="{4BC43678-4A88-407D-8123-42A7BF4255CB}"/>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7" name="Picture 16">
              <a:extLst>
                <a:ext uri="{FF2B5EF4-FFF2-40B4-BE49-F238E27FC236}">
                  <a16:creationId xmlns:a16="http://schemas.microsoft.com/office/drawing/2014/main" xmlns="" id="{2A1ED39E-F6F6-4A5E-8BCF-252811413D5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5"/>
              </a:solidFill>
            </a:ln>
          </p:spPr>
        </p:pic>
      </p:grpSp>
      <p:grpSp>
        <p:nvGrpSpPr>
          <p:cNvPr id="8" name="Help"/>
          <p:cNvGrpSpPr/>
          <p:nvPr/>
        </p:nvGrpSpPr>
        <p:grpSpPr>
          <a:xfrm>
            <a:off x="6914614" y="4581128"/>
            <a:ext cx="1499293" cy="666849"/>
            <a:chOff x="6914614" y="4581128"/>
            <a:chExt cx="1499293" cy="666849"/>
          </a:xfrm>
        </p:grpSpPr>
        <p:sp>
          <p:nvSpPr>
            <p:cNvPr id="19" name="Rectangle: Rounded Corners 19">
              <a:extLst>
                <a:ext uri="{FF2B5EF4-FFF2-40B4-BE49-F238E27FC236}">
                  <a16:creationId xmlns:a16="http://schemas.microsoft.com/office/drawing/2014/main" xmlns="" id="{4BC43678-4A88-407D-8123-42A7BF4255CB}"/>
                </a:ext>
              </a:extLst>
            </p:cNvPr>
            <p:cNvSpPr/>
            <p:nvPr/>
          </p:nvSpPr>
          <p:spPr>
            <a:xfrm>
              <a:off x="6914614" y="4717962"/>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Help</a:t>
              </a:r>
            </a:p>
          </p:txBody>
        </p:sp>
        <p:pic>
          <p:nvPicPr>
            <p:cNvPr id="21" name="Picture 20">
              <a:extLst>
                <a:ext uri="{FF2B5EF4-FFF2-40B4-BE49-F238E27FC236}">
                  <a16:creationId xmlns:a16="http://schemas.microsoft.com/office/drawing/2014/main" xmlns="" id="{D63E1150-E0E9-4600-8006-0F9A404CD64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615" t="-5065" r="-6991" b="58158"/>
            <a:stretch/>
          </p:blipFill>
          <p:spPr>
            <a:xfrm>
              <a:off x="7747058" y="4581128"/>
              <a:ext cx="666849" cy="666849"/>
            </a:xfrm>
            <a:prstGeom prst="ellipse">
              <a:avLst/>
            </a:prstGeom>
            <a:solidFill>
              <a:schemeClr val="bg1"/>
            </a:solidFill>
            <a:ln w="57150">
              <a:solidFill>
                <a:srgbClr val="FAB001"/>
              </a:solidFill>
            </a:ln>
          </p:spPr>
        </p:pic>
      </p:grpSp>
      <p:sp>
        <p:nvSpPr>
          <p:cNvPr id="25" name="Rectangle 24"/>
          <p:cNvSpPr/>
          <p:nvPr/>
        </p:nvSpPr>
        <p:spPr>
          <a:xfrm>
            <a:off x="6603516" y="1113733"/>
            <a:ext cx="1524496" cy="152449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e"/>
          <p:cNvSpPr txBox="1"/>
          <p:nvPr/>
        </p:nvSpPr>
        <p:spPr>
          <a:xfrm>
            <a:off x="1539280" y="1113733"/>
            <a:ext cx="1296144" cy="1323439"/>
          </a:xfrm>
          <a:prstGeom prst="rect">
            <a:avLst/>
          </a:prstGeom>
          <a:noFill/>
        </p:spPr>
        <p:txBody>
          <a:bodyPr wrap="square" rtlCol="0">
            <a:spAutoFit/>
          </a:bodyPr>
          <a:lstStyle/>
          <a:p>
            <a:r>
              <a:rPr lang="en-GB" sz="8000" b="1" dirty="0">
                <a:solidFill>
                  <a:schemeClr val="bg1"/>
                </a:solidFill>
              </a:rPr>
              <a:t>e</a:t>
            </a:r>
          </a:p>
        </p:txBody>
      </p:sp>
      <p:sp>
        <p:nvSpPr>
          <p:cNvPr id="28" name="n"/>
          <p:cNvSpPr txBox="1"/>
          <p:nvPr/>
        </p:nvSpPr>
        <p:spPr>
          <a:xfrm>
            <a:off x="3347864" y="1098450"/>
            <a:ext cx="1296144" cy="1323439"/>
          </a:xfrm>
          <a:prstGeom prst="rect">
            <a:avLst/>
          </a:prstGeom>
          <a:noFill/>
        </p:spPr>
        <p:txBody>
          <a:bodyPr wrap="square" rtlCol="0">
            <a:spAutoFit/>
          </a:bodyPr>
          <a:lstStyle/>
          <a:p>
            <a:r>
              <a:rPr lang="en-GB" sz="8000" b="1" dirty="0">
                <a:solidFill>
                  <a:schemeClr val="bg1"/>
                </a:solidFill>
              </a:rPr>
              <a:t>n</a:t>
            </a:r>
          </a:p>
        </p:txBody>
      </p:sp>
      <p:sp>
        <p:nvSpPr>
          <p:cNvPr id="29" name="j"/>
          <p:cNvSpPr txBox="1"/>
          <p:nvPr/>
        </p:nvSpPr>
        <p:spPr>
          <a:xfrm>
            <a:off x="5321699" y="1119779"/>
            <a:ext cx="1296144" cy="1323439"/>
          </a:xfrm>
          <a:prstGeom prst="rect">
            <a:avLst/>
          </a:prstGeom>
          <a:noFill/>
        </p:spPr>
        <p:txBody>
          <a:bodyPr wrap="square" rtlCol="0">
            <a:spAutoFit/>
          </a:bodyPr>
          <a:lstStyle/>
          <a:p>
            <a:r>
              <a:rPr lang="en-GB" sz="8000" b="1" dirty="0">
                <a:solidFill>
                  <a:schemeClr val="bg1"/>
                </a:solidFill>
              </a:rPr>
              <a:t>j</a:t>
            </a:r>
          </a:p>
        </p:txBody>
      </p:sp>
      <p:sp>
        <p:nvSpPr>
          <p:cNvPr id="33" name="oy"/>
          <p:cNvSpPr txBox="1"/>
          <p:nvPr/>
        </p:nvSpPr>
        <p:spPr>
          <a:xfrm>
            <a:off x="6718256" y="1132367"/>
            <a:ext cx="1296144" cy="1323439"/>
          </a:xfrm>
          <a:prstGeom prst="rect">
            <a:avLst/>
          </a:prstGeom>
          <a:noFill/>
        </p:spPr>
        <p:txBody>
          <a:bodyPr wrap="square" rtlCol="0">
            <a:spAutoFit/>
          </a:bodyPr>
          <a:lstStyle/>
          <a:p>
            <a:r>
              <a:rPr lang="en-GB" sz="8000" b="1" dirty="0">
                <a:solidFill>
                  <a:schemeClr val="bg1"/>
                </a:solidFill>
              </a:rPr>
              <a:t>oy</a:t>
            </a:r>
          </a:p>
        </p:txBody>
      </p:sp>
      <p:sp>
        <p:nvSpPr>
          <p:cNvPr id="35" name="n (help)"/>
          <p:cNvSpPr txBox="1"/>
          <p:nvPr/>
        </p:nvSpPr>
        <p:spPr>
          <a:xfrm>
            <a:off x="3346230" y="1098449"/>
            <a:ext cx="1296144" cy="1323439"/>
          </a:xfrm>
          <a:prstGeom prst="rect">
            <a:avLst/>
          </a:prstGeom>
          <a:noFill/>
        </p:spPr>
        <p:txBody>
          <a:bodyPr wrap="square" rtlCol="0">
            <a:spAutoFit/>
          </a:bodyPr>
          <a:lstStyle/>
          <a:p>
            <a:r>
              <a:rPr lang="en-GB" sz="8000" b="1" dirty="0">
                <a:solidFill>
                  <a:schemeClr val="bg1"/>
                </a:solidFill>
              </a:rPr>
              <a:t>n</a:t>
            </a:r>
          </a:p>
        </p:txBody>
      </p:sp>
      <p:pic>
        <p:nvPicPr>
          <p:cNvPr id="26" name="Picture 2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35896" y="3231443"/>
            <a:ext cx="1825765" cy="2851543"/>
          </a:xfrm>
          <a:prstGeom prst="rect">
            <a:avLst/>
          </a:prstGeom>
        </p:spPr>
      </p:pic>
      <p:sp>
        <p:nvSpPr>
          <p:cNvPr id="34" name="oy (help)"/>
          <p:cNvSpPr txBox="1"/>
          <p:nvPr/>
        </p:nvSpPr>
        <p:spPr>
          <a:xfrm>
            <a:off x="6731688" y="1122979"/>
            <a:ext cx="1296144" cy="1323439"/>
          </a:xfrm>
          <a:prstGeom prst="rect">
            <a:avLst/>
          </a:prstGeom>
          <a:noFill/>
        </p:spPr>
        <p:txBody>
          <a:bodyPr wrap="square" rtlCol="0">
            <a:spAutoFit/>
          </a:bodyPr>
          <a:lstStyle/>
          <a:p>
            <a:r>
              <a:rPr lang="en-GB" sz="8000" b="1" dirty="0">
                <a:solidFill>
                  <a:schemeClr val="bg1"/>
                </a:solidFill>
              </a:rPr>
              <a:t>oy</a:t>
            </a:r>
          </a:p>
        </p:txBody>
      </p:sp>
      <p:pic>
        <p:nvPicPr>
          <p:cNvPr id="2" name="Picture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756592" y="2638229"/>
            <a:ext cx="609600" cy="609600"/>
          </a:xfrm>
          <a:prstGeom prst="rect">
            <a:avLst/>
          </a:prstGeom>
        </p:spPr>
      </p:pic>
    </p:spTree>
    <p:extLst>
      <p:ext uri="{BB962C8B-B14F-4D97-AF65-F5344CB8AC3E}">
        <p14:creationId xmlns:p14="http://schemas.microsoft.com/office/powerpoint/2010/main" val="3918710515"/>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2"/>
                </p:tgtEl>
              </p:cMediaNode>
            </p:audio>
            <p:seq concurrent="1" nextAc="seek">
              <p:cTn id="3" restart="whenNotActive" fill="hold" evtFilter="cancelBubble" nodeType="interactiveSeq">
                <p:stCondLst>
                  <p:cond evt="onClick" delay="0">
                    <p:tgtEl>
                      <p:spTgt spid="8"/>
                    </p:tgtEl>
                  </p:cond>
                </p:stCondLst>
                <p:endSync evt="end" delay="0">
                  <p:rtn val="all"/>
                </p:endSync>
                <p:childTnLst>
                  <p:par>
                    <p:cTn id="4" fill="hold">
                      <p:stCondLst>
                        <p:cond delay="0"/>
                      </p:stCondLst>
                      <p:childTnLst>
                        <p:par>
                          <p:cTn id="5" fill="hold">
                            <p:stCondLst>
                              <p:cond delay="0"/>
                            </p:stCondLst>
                            <p:childTnLst>
                              <p:par>
                                <p:cTn id="6" presetID="10" presetClass="entr" presetSubtype="0" fill="hold" grpId="0" nodeType="clickEffect">
                                  <p:stCondLst>
                                    <p:cond delay="0"/>
                                  </p:stCondLst>
                                  <p:childTnLst>
                                    <p:set>
                                      <p:cBhvr>
                                        <p:cTn id="7" dur="1" fill="hold">
                                          <p:stCondLst>
                                            <p:cond delay="0"/>
                                          </p:stCondLst>
                                        </p:cTn>
                                        <p:tgtEl>
                                          <p:spTgt spid="35"/>
                                        </p:tgtEl>
                                        <p:attrNameLst>
                                          <p:attrName>style.visibility</p:attrName>
                                        </p:attrNameLst>
                                      </p:cBhvr>
                                      <p:to>
                                        <p:strVal val="visible"/>
                                      </p:to>
                                    </p:set>
                                    <p:animEffect transition="in" filter="fade">
                                      <p:cBhvr>
                                        <p:cTn id="8" dur="500"/>
                                        <p:tgtEl>
                                          <p:spTgt spid="35"/>
                                        </p:tgtEl>
                                      </p:cBhvr>
                                    </p:animEffec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500"/>
                                        <p:tgtEl>
                                          <p:spTgt spid="3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500"/>
                                        <p:tgtEl>
                                          <p:spTgt spid="34"/>
                                        </p:tgtEl>
                                      </p:cBhvr>
                                    </p:animEffect>
                                  </p:childTnLst>
                                </p:cTn>
                              </p:par>
                            </p:childTnLst>
                          </p:cTn>
                        </p:par>
                      </p:childTnLst>
                    </p:cTn>
                  </p:par>
                </p:childTnLst>
              </p:cTn>
              <p:nextCondLst>
                <p:cond evt="onClick" delay="0">
                  <p:tgtEl>
                    <p:spTgt spid="8"/>
                  </p:tgtEl>
                </p:cond>
              </p:nextCondLst>
            </p:seq>
            <p:seq concurrent="1" nextAc="seek">
              <p:cTn id="19" restart="whenNotActive" fill="hold" evtFilter="cancelBubble" nodeType="interactiveSeq">
                <p:stCondLst>
                  <p:cond evt="onClick" delay="0">
                    <p:tgtEl>
                      <p:spTgt spid="15"/>
                    </p:tgtEl>
                  </p:cond>
                </p:stCondLst>
                <p:endSync evt="end" delay="0">
                  <p:rtn val="all"/>
                </p:endSync>
                <p:childTnLst>
                  <p:par>
                    <p:cTn id="20" fill="hold">
                      <p:stCondLst>
                        <p:cond delay="0"/>
                      </p:stCondLst>
                      <p:childTnLst>
                        <p:par>
                          <p:cTn id="21" fill="hold">
                            <p:stCondLst>
                              <p:cond delay="0"/>
                            </p:stCondLst>
                            <p:childTnLst>
                              <p:par>
                                <p:cTn id="22" presetID="1" presetClass="mediacall" presetSubtype="0" fill="hold" nodeType="withEffect">
                                  <p:stCondLst>
                                    <p:cond delay="0"/>
                                  </p:stCondLst>
                                  <p:childTnLst>
                                    <p:cmd type="call" cmd="playFrom(0.0)">
                                      <p:cBhvr>
                                        <p:cTn id="23" dur="1274" fill="hold"/>
                                        <p:tgtEl>
                                          <p:spTgt spid="2"/>
                                        </p:tgtEl>
                                      </p:cBhvr>
                                    </p:cmd>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fade">
                                      <p:cBhvr>
                                        <p:cTn id="29" dur="500"/>
                                        <p:tgtEl>
                                          <p:spTgt spid="28"/>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childTnLst>
                    </p:cTn>
                  </p:par>
                </p:childTnLst>
              </p:cTn>
              <p:nextCondLst>
                <p:cond evt="onClick" delay="0">
                  <p:tgtEl>
                    <p:spTgt spid="15"/>
                  </p:tgtEl>
                </p:cond>
              </p:nextCondLst>
            </p:seq>
          </p:childTnLst>
        </p:cTn>
      </p:par>
    </p:tnLst>
    <p:bldLst>
      <p:bldP spid="37" grpId="0"/>
      <p:bldP spid="27" grpId="0"/>
      <p:bldP spid="28" grpId="0"/>
      <p:bldP spid="29" grpId="0"/>
      <p:bldP spid="33" grpId="0"/>
      <p:bldP spid="35" grpId="0"/>
      <p:bldP spid="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3942622" y="1113733"/>
            <a:ext cx="1308155" cy="130815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327741" y="1121131"/>
            <a:ext cx="1308155" cy="130815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11557" y="1113733"/>
            <a:ext cx="1308155" cy="130815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0" name="Group 29"/>
          <p:cNvGrpSpPr/>
          <p:nvPr/>
        </p:nvGrpSpPr>
        <p:grpSpPr>
          <a:xfrm>
            <a:off x="8020050" y="227397"/>
            <a:ext cx="1123947" cy="504056"/>
            <a:chOff x="8020930" y="1700808"/>
            <a:chExt cx="1159582" cy="504056"/>
          </a:xfrm>
          <a:solidFill>
            <a:schemeClr val="accent5"/>
          </a:solidFill>
        </p:grpSpPr>
        <p:sp>
          <p:nvSpPr>
            <p:cNvPr id="31" name="Oval 30"/>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grpSp>
        <p:nvGrpSpPr>
          <p:cNvPr id="15" name="Show button">
            <a:extLst>
              <a:ext uri="{FF2B5EF4-FFF2-40B4-BE49-F238E27FC236}">
                <a16:creationId xmlns:a16="http://schemas.microsoft.com/office/drawing/2014/main" xmlns="" id="{CBC3EC55-FAE2-45DC-B953-E4FF7CF606C2}"/>
              </a:ext>
            </a:extLst>
          </p:cNvPr>
          <p:cNvGrpSpPr/>
          <p:nvPr/>
        </p:nvGrpSpPr>
        <p:grpSpPr>
          <a:xfrm>
            <a:off x="6914614" y="5534675"/>
            <a:ext cx="1499293" cy="666848"/>
            <a:chOff x="6914614" y="5534675"/>
            <a:chExt cx="1499293" cy="666848"/>
          </a:xfrm>
        </p:grpSpPr>
        <p:sp>
          <p:nvSpPr>
            <p:cNvPr id="16" name="Rectangle: Rounded Corners 19">
              <a:extLst>
                <a:ext uri="{FF2B5EF4-FFF2-40B4-BE49-F238E27FC236}">
                  <a16:creationId xmlns:a16="http://schemas.microsoft.com/office/drawing/2014/main" xmlns="" id="{4BC43678-4A88-407D-8123-42A7BF4255CB}"/>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7" name="Picture 16">
              <a:extLst>
                <a:ext uri="{FF2B5EF4-FFF2-40B4-BE49-F238E27FC236}">
                  <a16:creationId xmlns:a16="http://schemas.microsoft.com/office/drawing/2014/main" xmlns="" id="{2A1ED39E-F6F6-4A5E-8BCF-252811413D5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chemeClr val="accent5"/>
              </a:solidFill>
            </a:ln>
          </p:spPr>
        </p:pic>
      </p:grpSp>
      <p:grpSp>
        <p:nvGrpSpPr>
          <p:cNvPr id="8" name="Help"/>
          <p:cNvGrpSpPr/>
          <p:nvPr/>
        </p:nvGrpSpPr>
        <p:grpSpPr>
          <a:xfrm>
            <a:off x="6914614" y="4581128"/>
            <a:ext cx="1499293" cy="666849"/>
            <a:chOff x="6914614" y="4581128"/>
            <a:chExt cx="1499293" cy="666849"/>
          </a:xfrm>
        </p:grpSpPr>
        <p:sp>
          <p:nvSpPr>
            <p:cNvPr id="19" name="Rectangle: Rounded Corners 19">
              <a:extLst>
                <a:ext uri="{FF2B5EF4-FFF2-40B4-BE49-F238E27FC236}">
                  <a16:creationId xmlns:a16="http://schemas.microsoft.com/office/drawing/2014/main" xmlns="" id="{4BC43678-4A88-407D-8123-42A7BF4255CB}"/>
                </a:ext>
              </a:extLst>
            </p:cNvPr>
            <p:cNvSpPr/>
            <p:nvPr/>
          </p:nvSpPr>
          <p:spPr>
            <a:xfrm>
              <a:off x="6914614" y="4717962"/>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Help</a:t>
              </a:r>
            </a:p>
          </p:txBody>
        </p:sp>
        <p:pic>
          <p:nvPicPr>
            <p:cNvPr id="21" name="Picture 20">
              <a:extLst>
                <a:ext uri="{FF2B5EF4-FFF2-40B4-BE49-F238E27FC236}">
                  <a16:creationId xmlns:a16="http://schemas.microsoft.com/office/drawing/2014/main" xmlns="" id="{D63E1150-E0E9-4600-8006-0F9A404CD64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1615" t="-5065" r="-6991" b="58158"/>
            <a:stretch/>
          </p:blipFill>
          <p:spPr>
            <a:xfrm>
              <a:off x="7747058" y="4581128"/>
              <a:ext cx="666849" cy="666849"/>
            </a:xfrm>
            <a:prstGeom prst="ellipse">
              <a:avLst/>
            </a:prstGeom>
            <a:solidFill>
              <a:schemeClr val="bg1"/>
            </a:solidFill>
            <a:ln w="57150">
              <a:solidFill>
                <a:srgbClr val="FAB001"/>
              </a:solidFill>
            </a:ln>
          </p:spPr>
        </p:pic>
      </p:grpSp>
      <p:sp>
        <p:nvSpPr>
          <p:cNvPr id="25" name="Rectangle 24"/>
          <p:cNvSpPr/>
          <p:nvPr/>
        </p:nvSpPr>
        <p:spPr>
          <a:xfrm>
            <a:off x="5555712" y="1113733"/>
            <a:ext cx="1308155" cy="130815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e"/>
          <p:cNvSpPr txBox="1"/>
          <p:nvPr/>
        </p:nvSpPr>
        <p:spPr>
          <a:xfrm>
            <a:off x="976150" y="1092129"/>
            <a:ext cx="1296144" cy="1323439"/>
          </a:xfrm>
          <a:prstGeom prst="rect">
            <a:avLst/>
          </a:prstGeom>
          <a:noFill/>
        </p:spPr>
        <p:txBody>
          <a:bodyPr wrap="square" rtlCol="0">
            <a:spAutoFit/>
          </a:bodyPr>
          <a:lstStyle/>
          <a:p>
            <a:r>
              <a:rPr lang="en-GB" sz="8000" b="1" dirty="0">
                <a:solidFill>
                  <a:schemeClr val="bg1"/>
                </a:solidFill>
              </a:rPr>
              <a:t>e</a:t>
            </a:r>
          </a:p>
        </p:txBody>
      </p:sp>
      <p:sp>
        <p:nvSpPr>
          <p:cNvPr id="36" name="Rectangle 35"/>
          <p:cNvSpPr/>
          <p:nvPr/>
        </p:nvSpPr>
        <p:spPr>
          <a:xfrm>
            <a:off x="7168802" y="1113733"/>
            <a:ext cx="1308155" cy="130815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94460" y="2780928"/>
            <a:ext cx="1133434" cy="3159484"/>
          </a:xfrm>
          <a:prstGeom prst="rect">
            <a:avLst/>
          </a:prstGeom>
        </p:spPr>
      </p:pic>
      <p:pic>
        <p:nvPicPr>
          <p:cNvPr id="3" name="Picture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900608" y="2924944"/>
            <a:ext cx="609600" cy="609600"/>
          </a:xfrm>
          <a:prstGeom prst="rect">
            <a:avLst/>
          </a:prstGeom>
        </p:spPr>
      </p:pic>
      <p:sp>
        <p:nvSpPr>
          <p:cNvPr id="39" name="m"/>
          <p:cNvSpPr txBox="1"/>
          <p:nvPr/>
        </p:nvSpPr>
        <p:spPr>
          <a:xfrm>
            <a:off x="2446308" y="1092128"/>
            <a:ext cx="1296144" cy="1323439"/>
          </a:xfrm>
          <a:prstGeom prst="rect">
            <a:avLst/>
          </a:prstGeom>
          <a:noFill/>
        </p:spPr>
        <p:txBody>
          <a:bodyPr wrap="square" rtlCol="0">
            <a:spAutoFit/>
          </a:bodyPr>
          <a:lstStyle/>
          <a:p>
            <a:r>
              <a:rPr lang="en-GB" sz="8000" b="1" dirty="0">
                <a:solidFill>
                  <a:schemeClr val="bg1"/>
                </a:solidFill>
              </a:rPr>
              <a:t>m</a:t>
            </a:r>
          </a:p>
        </p:txBody>
      </p:sp>
      <p:sp>
        <p:nvSpPr>
          <p:cNvPr id="40" name="m"/>
          <p:cNvSpPr txBox="1"/>
          <p:nvPr/>
        </p:nvSpPr>
        <p:spPr>
          <a:xfrm>
            <a:off x="4245164" y="1061323"/>
            <a:ext cx="1296144" cy="1323439"/>
          </a:xfrm>
          <a:prstGeom prst="rect">
            <a:avLst/>
          </a:prstGeom>
          <a:noFill/>
        </p:spPr>
        <p:txBody>
          <a:bodyPr wrap="square" rtlCol="0">
            <a:spAutoFit/>
          </a:bodyPr>
          <a:lstStyle/>
          <a:p>
            <a:r>
              <a:rPr lang="en-GB" sz="8000" b="1" dirty="0">
                <a:solidFill>
                  <a:schemeClr val="bg1"/>
                </a:solidFill>
              </a:rPr>
              <a:t>p</a:t>
            </a:r>
          </a:p>
        </p:txBody>
      </p:sp>
      <p:sp>
        <p:nvSpPr>
          <p:cNvPr id="41" name="m"/>
          <p:cNvSpPr txBox="1"/>
          <p:nvPr/>
        </p:nvSpPr>
        <p:spPr>
          <a:xfrm>
            <a:off x="5872658" y="1147432"/>
            <a:ext cx="1296144" cy="1323439"/>
          </a:xfrm>
          <a:prstGeom prst="rect">
            <a:avLst/>
          </a:prstGeom>
          <a:noFill/>
        </p:spPr>
        <p:txBody>
          <a:bodyPr wrap="square" rtlCol="0">
            <a:spAutoFit/>
          </a:bodyPr>
          <a:lstStyle/>
          <a:p>
            <a:r>
              <a:rPr lang="en-GB" sz="8000" b="1" dirty="0">
                <a:solidFill>
                  <a:schemeClr val="bg1"/>
                </a:solidFill>
              </a:rPr>
              <a:t>l</a:t>
            </a:r>
          </a:p>
        </p:txBody>
      </p:sp>
      <p:sp>
        <p:nvSpPr>
          <p:cNvPr id="42" name="m"/>
          <p:cNvSpPr txBox="1"/>
          <p:nvPr/>
        </p:nvSpPr>
        <p:spPr>
          <a:xfrm>
            <a:off x="7209432" y="1030699"/>
            <a:ext cx="1296144" cy="1323439"/>
          </a:xfrm>
          <a:prstGeom prst="rect">
            <a:avLst/>
          </a:prstGeom>
          <a:noFill/>
        </p:spPr>
        <p:txBody>
          <a:bodyPr wrap="square" rtlCol="0">
            <a:spAutoFit/>
          </a:bodyPr>
          <a:lstStyle/>
          <a:p>
            <a:r>
              <a:rPr lang="en-GB" sz="8000" b="1" dirty="0">
                <a:solidFill>
                  <a:schemeClr val="bg1"/>
                </a:solidFill>
              </a:rPr>
              <a:t>oy</a:t>
            </a:r>
          </a:p>
        </p:txBody>
      </p:sp>
      <p:sp>
        <p:nvSpPr>
          <p:cNvPr id="43" name="m (help)"/>
          <p:cNvSpPr txBox="1"/>
          <p:nvPr/>
        </p:nvSpPr>
        <p:spPr>
          <a:xfrm>
            <a:off x="2453510" y="1078409"/>
            <a:ext cx="1296144" cy="1323439"/>
          </a:xfrm>
          <a:prstGeom prst="rect">
            <a:avLst/>
          </a:prstGeom>
          <a:noFill/>
        </p:spPr>
        <p:txBody>
          <a:bodyPr wrap="square" rtlCol="0">
            <a:spAutoFit/>
          </a:bodyPr>
          <a:lstStyle/>
          <a:p>
            <a:r>
              <a:rPr lang="en-GB" sz="8000" b="1" dirty="0">
                <a:solidFill>
                  <a:schemeClr val="bg1"/>
                </a:solidFill>
              </a:rPr>
              <a:t>m</a:t>
            </a:r>
          </a:p>
        </p:txBody>
      </p:sp>
      <p:sp>
        <p:nvSpPr>
          <p:cNvPr id="44" name="l (help)"/>
          <p:cNvSpPr txBox="1"/>
          <p:nvPr/>
        </p:nvSpPr>
        <p:spPr>
          <a:xfrm>
            <a:off x="5872658" y="1147431"/>
            <a:ext cx="1296144" cy="1323439"/>
          </a:xfrm>
          <a:prstGeom prst="rect">
            <a:avLst/>
          </a:prstGeom>
          <a:noFill/>
        </p:spPr>
        <p:txBody>
          <a:bodyPr wrap="square" rtlCol="0">
            <a:spAutoFit/>
          </a:bodyPr>
          <a:lstStyle/>
          <a:p>
            <a:r>
              <a:rPr lang="en-GB" sz="8000" b="1" dirty="0">
                <a:solidFill>
                  <a:schemeClr val="bg1"/>
                </a:solidFill>
              </a:rPr>
              <a:t>l</a:t>
            </a:r>
          </a:p>
        </p:txBody>
      </p:sp>
      <p:sp>
        <p:nvSpPr>
          <p:cNvPr id="45" name="e (help)"/>
          <p:cNvSpPr txBox="1"/>
          <p:nvPr/>
        </p:nvSpPr>
        <p:spPr>
          <a:xfrm>
            <a:off x="973105" y="1092128"/>
            <a:ext cx="1296144" cy="1323439"/>
          </a:xfrm>
          <a:prstGeom prst="rect">
            <a:avLst/>
          </a:prstGeom>
          <a:noFill/>
        </p:spPr>
        <p:txBody>
          <a:bodyPr wrap="square" rtlCol="0">
            <a:spAutoFit/>
          </a:bodyPr>
          <a:lstStyle/>
          <a:p>
            <a:r>
              <a:rPr lang="en-GB" sz="8000" b="1" dirty="0">
                <a:solidFill>
                  <a:schemeClr val="bg1"/>
                </a:solidFill>
              </a:rPr>
              <a:t>e</a:t>
            </a:r>
          </a:p>
        </p:txBody>
      </p:sp>
      <p:sp>
        <p:nvSpPr>
          <p:cNvPr id="46" name="oy (help)"/>
          <p:cNvSpPr txBox="1"/>
          <p:nvPr/>
        </p:nvSpPr>
        <p:spPr>
          <a:xfrm>
            <a:off x="7212617" y="1030698"/>
            <a:ext cx="1296144" cy="1323439"/>
          </a:xfrm>
          <a:prstGeom prst="rect">
            <a:avLst/>
          </a:prstGeom>
          <a:noFill/>
        </p:spPr>
        <p:txBody>
          <a:bodyPr wrap="square" rtlCol="0">
            <a:spAutoFit/>
          </a:bodyPr>
          <a:lstStyle/>
          <a:p>
            <a:r>
              <a:rPr lang="en-GB" sz="8000" b="1" dirty="0">
                <a:solidFill>
                  <a:schemeClr val="bg1"/>
                </a:solidFill>
              </a:rPr>
              <a:t>oy</a:t>
            </a:r>
          </a:p>
        </p:txBody>
      </p:sp>
    </p:spTree>
    <p:extLst>
      <p:ext uri="{BB962C8B-B14F-4D97-AF65-F5344CB8AC3E}">
        <p14:creationId xmlns:p14="http://schemas.microsoft.com/office/powerpoint/2010/main" val="990061082"/>
      </p:ext>
    </p:extLst>
  </p:cSld>
  <p:clrMapOvr>
    <a:masterClrMapping/>
  </p:clrMapOvr>
  <p:timing>
    <p:tnLst>
      <p:par>
        <p:cTn id="1" dur="indefinite" restart="never" nodeType="tmRoot">
          <p:childTnLst>
            <p:audio>
              <p:cMediaNode vol="80000">
                <p:cTn id="2" fill="hold" display="0">
                  <p:stCondLst>
                    <p:cond delay="indefinite"/>
                  </p:stCondLst>
                  <p:endCondLst>
                    <p:cond evt="onStopAudio" delay="0">
                      <p:tgtEl>
                        <p:sldTgt/>
                      </p:tgtEl>
                    </p:cond>
                  </p:endCondLst>
                </p:cTn>
                <p:tgtEl>
                  <p:spTgt spid="3"/>
                </p:tgtEl>
              </p:cMediaNode>
            </p:audio>
            <p:seq concurrent="1" nextAc="seek">
              <p:cTn id="3" restart="whenNotActive" fill="hold" evtFilter="cancelBubble" nodeType="interactiveSeq">
                <p:stCondLst>
                  <p:cond evt="onClick" delay="0">
                    <p:tgtEl>
                      <p:spTgt spid="15"/>
                    </p:tgtEl>
                  </p:cond>
                </p:stCondLst>
                <p:endSync evt="end" delay="0">
                  <p:rtn val="all"/>
                </p:endSync>
                <p:childTnLst>
                  <p:par>
                    <p:cTn id="4" fill="hold">
                      <p:stCondLst>
                        <p:cond delay="0"/>
                      </p:stCondLst>
                      <p:childTnLst>
                        <p:par>
                          <p:cTn id="5" fill="hold">
                            <p:stCondLst>
                              <p:cond delay="0"/>
                            </p:stCondLst>
                            <p:childTnLst>
                              <p:par>
                                <p:cTn id="6" presetID="1" presetClass="mediacall" presetSubtype="0" fill="hold" nodeType="withEffect">
                                  <p:stCondLst>
                                    <p:cond delay="0"/>
                                  </p:stCondLst>
                                  <p:childTnLst>
                                    <p:cmd type="call" cmd="playFrom(0.0)">
                                      <p:cBhvr>
                                        <p:cTn id="7" dur="1313" fill="hold"/>
                                        <p:tgtEl>
                                          <p:spTgt spid="3"/>
                                        </p:tgtEl>
                                      </p:cBhvr>
                                    </p:cmd>
                                  </p:childTnLst>
                                </p:cTn>
                              </p:par>
                              <p:par>
                                <p:cTn id="8" presetID="10" presetClass="entr" presetSubtype="0" fill="hold" grpId="0" nodeType="withEffect">
                                  <p:stCondLst>
                                    <p:cond delay="0"/>
                                  </p:stCondLst>
                                  <p:childTnLst>
                                    <p:set>
                                      <p:cBhvr>
                                        <p:cTn id="9" dur="1" fill="hold">
                                          <p:stCondLst>
                                            <p:cond delay="0"/>
                                          </p:stCondLst>
                                        </p:cTn>
                                        <p:tgtEl>
                                          <p:spTgt spid="37"/>
                                        </p:tgtEl>
                                        <p:attrNameLst>
                                          <p:attrName>style.visibility</p:attrName>
                                        </p:attrNameLst>
                                      </p:cBhvr>
                                      <p:to>
                                        <p:strVal val="visible"/>
                                      </p:to>
                                    </p:set>
                                    <p:animEffect transition="in" filter="fade">
                                      <p:cBhvr>
                                        <p:cTn id="10" dur="500"/>
                                        <p:tgtEl>
                                          <p:spTgt spid="3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500"/>
                                        <p:tgtEl>
                                          <p:spTgt spid="40"/>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childTnLst>
              </p:cTn>
              <p:nextCondLst>
                <p:cond evt="onClick" delay="0">
                  <p:tgtEl>
                    <p:spTgt spid="15"/>
                  </p:tgtEl>
                </p:cond>
              </p:nextCondLst>
            </p:seq>
            <p:seq concurrent="1" nextAc="seek">
              <p:cTn id="23" restart="whenNotActive" fill="hold" evtFilter="cancelBubble" nodeType="interactiveSeq">
                <p:stCondLst>
                  <p:cond evt="onClick" delay="0">
                    <p:tgtEl>
                      <p:spTgt spid="8"/>
                    </p:tgtEl>
                  </p:cond>
                </p:stCondLst>
                <p:endSync evt="end" delay="0">
                  <p:rtn val="all"/>
                </p:endSync>
                <p:childTnLst>
                  <p:par>
                    <p:cTn id="24" fill="hold">
                      <p:stCondLst>
                        <p:cond delay="0"/>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500"/>
                                        <p:tgtEl>
                                          <p:spTgt spid="4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fade">
                                      <p:cBhvr>
                                        <p:cTn id="43" dur="500"/>
                                        <p:tgtEl>
                                          <p:spTgt spid="46"/>
                                        </p:tgtEl>
                                      </p:cBhvr>
                                    </p:animEffect>
                                  </p:childTnLst>
                                </p:cTn>
                              </p:par>
                            </p:childTnLst>
                          </p:cTn>
                        </p:par>
                      </p:childTnLst>
                    </p:cTn>
                  </p:par>
                </p:childTnLst>
              </p:cTn>
              <p:nextCondLst>
                <p:cond evt="onClick" delay="0">
                  <p:tgtEl>
                    <p:spTgt spid="8"/>
                  </p:tgtEl>
                </p:cond>
              </p:nextCondLst>
            </p:seq>
          </p:childTnLst>
        </p:cTn>
      </p:par>
    </p:tnLst>
    <p:bldLst>
      <p:bldP spid="37" grpId="0"/>
      <p:bldP spid="39" grpId="0"/>
      <p:bldP spid="40" grpId="0"/>
      <p:bldP spid="41" grpId="0"/>
      <p:bldP spid="42" grpId="0"/>
      <p:bldP spid="43" grpId="0"/>
      <p:bldP spid="44" grpId="0"/>
      <p:bldP spid="45" grpId="0"/>
      <p:bldP spid="4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8">
            <a:extLst>
              <a:ext uri="{FF2B5EF4-FFF2-40B4-BE49-F238E27FC236}">
                <a16:creationId xmlns:a16="http://schemas.microsoft.com/office/drawing/2014/main" xmlns="" id="{2B29C963-2E35-476D-A945-C532D94E770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3946" y="2708920"/>
            <a:ext cx="1157626" cy="3600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66375" y="2708920"/>
            <a:ext cx="1165815" cy="3587637"/>
          </a:xfrm>
          <a:prstGeom prst="rect">
            <a:avLst/>
          </a:prstGeom>
        </p:spPr>
      </p:pic>
      <p:pic>
        <p:nvPicPr>
          <p:cNvPr id="19" name="Picture 18"/>
          <p:cNvPicPr>
            <a:picLocks noChangeAspect="1"/>
          </p:cNvPicPr>
          <p:nvPr/>
        </p:nvPicPr>
        <p:blipFill rotWithShape="1">
          <a:blip r:embed="rId4" cstate="print">
            <a:extLst>
              <a:ext uri="{28A0092B-C50C-407E-A947-70E740481C1C}">
                <a14:useLocalDpi xmlns:a14="http://schemas.microsoft.com/office/drawing/2010/main" val="0"/>
              </a:ext>
            </a:extLst>
          </a:blip>
          <a:srcRect b="-2020"/>
          <a:stretch/>
        </p:blipFill>
        <p:spPr>
          <a:xfrm>
            <a:off x="3284341" y="3324954"/>
            <a:ext cx="1246146" cy="2984365"/>
          </a:xfrm>
          <a:prstGeom prst="rect">
            <a:avLst/>
          </a:prstGeom>
        </p:spPr>
      </p:pic>
      <p:pic>
        <p:nvPicPr>
          <p:cNvPr id="20" name="Picture 19"/>
          <p:cNvPicPr>
            <a:picLocks noChangeAspect="1"/>
          </p:cNvPicPr>
          <p:nvPr/>
        </p:nvPicPr>
        <p:blipFill rotWithShape="1">
          <a:blip r:embed="rId5" cstate="print">
            <a:extLst>
              <a:ext uri="{28A0092B-C50C-407E-A947-70E740481C1C}">
                <a14:useLocalDpi xmlns:a14="http://schemas.microsoft.com/office/drawing/2010/main" val="0"/>
              </a:ext>
            </a:extLst>
          </a:blip>
          <a:srcRect t="-1" b="-730"/>
          <a:stretch/>
        </p:blipFill>
        <p:spPr>
          <a:xfrm>
            <a:off x="6572535" y="3661519"/>
            <a:ext cx="1045150" cy="2580679"/>
          </a:xfrm>
          <a:prstGeom prst="rect">
            <a:avLst/>
          </a:prstGeom>
        </p:spPr>
      </p:pic>
      <p:grpSp>
        <p:nvGrpSpPr>
          <p:cNvPr id="8" name="Group 7"/>
          <p:cNvGrpSpPr/>
          <p:nvPr/>
        </p:nvGrpSpPr>
        <p:grpSpPr>
          <a:xfrm>
            <a:off x="7776356" y="227397"/>
            <a:ext cx="1367644" cy="504056"/>
            <a:chOff x="7776356" y="1700808"/>
            <a:chExt cx="1367644" cy="504056"/>
          </a:xfrm>
          <a:solidFill>
            <a:schemeClr val="accent5"/>
          </a:solidFill>
        </p:grpSpPr>
        <p:sp>
          <p:nvSpPr>
            <p:cNvPr id="9" name="Oval 8"/>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sp>
        <p:nvSpPr>
          <p:cNvPr id="7" name="Title 1">
            <a:extLst>
              <a:ext uri="{FF2B5EF4-FFF2-40B4-BE49-F238E27FC236}">
                <a16:creationId xmlns:a16="http://schemas.microsoft.com/office/drawing/2014/main" xmlns=""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a:latin typeface="+mn-lt"/>
              </a:rPr>
              <a:t>oi</a:t>
            </a:r>
            <a:r>
              <a:rPr lang="en-GB" altLang="en-US" dirty="0"/>
              <a:t> or </a:t>
            </a:r>
            <a:r>
              <a:rPr lang="en-GB" altLang="en-US" dirty="0">
                <a:latin typeface="+mn-lt"/>
              </a:rPr>
              <a:t>oy</a:t>
            </a:r>
            <a:r>
              <a:rPr lang="en-GB" altLang="en-US" dirty="0"/>
              <a:t>?</a:t>
            </a:r>
          </a:p>
        </p:txBody>
      </p:sp>
      <p:sp>
        <p:nvSpPr>
          <p:cNvPr id="11" name="Rectangle: Rounded Corners 1">
            <a:extLst>
              <a:ext uri="{FF2B5EF4-FFF2-40B4-BE49-F238E27FC236}">
                <a16:creationId xmlns:a16="http://schemas.microsoft.com/office/drawing/2014/main" xmlns="" id="{98180F46-9B8E-4B29-A297-FEBFA2547EA8}"/>
              </a:ext>
            </a:extLst>
          </p:cNvPr>
          <p:cNvSpPr/>
          <p:nvPr/>
        </p:nvSpPr>
        <p:spPr>
          <a:xfrm>
            <a:off x="561501" y="1473200"/>
            <a:ext cx="8011472" cy="1163712"/>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dirty="0">
                <a:solidFill>
                  <a:schemeClr val="tx1"/>
                </a:solidFill>
                <a:latin typeface="Twinkl" pitchFamily="2" charset="0"/>
                <a:ea typeface="Calibri" panose="020F0502020204030204" pitchFamily="34" charset="0"/>
                <a:cs typeface="Times New Roman" panose="02020603050405020304" pitchFamily="18" charset="0"/>
              </a:rPr>
              <a:t>Kit, Sam and the children have made a mess of the playroom. Can you help them tidy it? Write a list of the objects that should be in each toy box. </a:t>
            </a:r>
            <a:endParaRPr lang="en-GB"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grpSp>
        <p:nvGrpSpPr>
          <p:cNvPr id="12" name="Kit's teachings">
            <a:extLst>
              <a:ext uri="{FF2B5EF4-FFF2-40B4-BE49-F238E27FC236}">
                <a16:creationId xmlns:a16="http://schemas.microsoft.com/office/drawing/2014/main" xmlns="" id="{53FD0CF1-FA53-4803-8F54-925B472D4661}"/>
              </a:ext>
            </a:extLst>
          </p:cNvPr>
          <p:cNvGrpSpPr/>
          <p:nvPr/>
        </p:nvGrpSpPr>
        <p:grpSpPr>
          <a:xfrm>
            <a:off x="683568" y="5157192"/>
            <a:ext cx="4464496" cy="1008112"/>
            <a:chOff x="683568" y="5157192"/>
            <a:chExt cx="4464496" cy="1008112"/>
          </a:xfrm>
        </p:grpSpPr>
        <p:sp>
          <p:nvSpPr>
            <p:cNvPr id="13" name="Rectangle: Rounded Corners 9">
              <a:extLst>
                <a:ext uri="{FF2B5EF4-FFF2-40B4-BE49-F238E27FC236}">
                  <a16:creationId xmlns:a16="http://schemas.microsoft.com/office/drawing/2014/main" xmlns="" id="{949B2036-4D10-435C-8FE9-A3B284EF3966}"/>
                </a:ext>
              </a:extLst>
            </p:cNvPr>
            <p:cNvSpPr/>
            <p:nvPr/>
          </p:nvSpPr>
          <p:spPr>
            <a:xfrm>
              <a:off x="1475656" y="5517232"/>
              <a:ext cx="3672408" cy="432048"/>
            </a:xfrm>
            <a:prstGeom prst="roundRect">
              <a:avLst>
                <a:gd name="adj" fmla="val 50000"/>
              </a:avLst>
            </a:prstGeom>
            <a:solidFill>
              <a:schemeClr val="accent5"/>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4" name="Picture 13">
              <a:extLst>
                <a:ext uri="{FF2B5EF4-FFF2-40B4-BE49-F238E27FC236}">
                  <a16:creationId xmlns:a16="http://schemas.microsoft.com/office/drawing/2014/main" xmlns="" id="{D63E1150-E0E9-4600-8006-0F9A404CD643}"/>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FAB001"/>
              </a:solidFill>
            </a:ln>
          </p:spPr>
        </p:pic>
      </p:grpSp>
      <p:sp>
        <p:nvSpPr>
          <p:cNvPr id="15" name="Kit's teaching bubble">
            <a:extLst>
              <a:ext uri="{FF2B5EF4-FFF2-40B4-BE49-F238E27FC236}">
                <a16:creationId xmlns:a16="http://schemas.microsoft.com/office/drawing/2014/main" xmlns="" id="{4F70B4BA-A660-436F-BCC3-8151C9561A39}"/>
              </a:ext>
            </a:extLst>
          </p:cNvPr>
          <p:cNvSpPr/>
          <p:nvPr/>
        </p:nvSpPr>
        <p:spPr>
          <a:xfrm>
            <a:off x="1403648" y="3789040"/>
            <a:ext cx="6876764" cy="1284560"/>
          </a:xfrm>
          <a:prstGeom prst="wedgeRoundRectCallout">
            <a:avLst>
              <a:gd name="adj1" fmla="val -50257"/>
              <a:gd name="adj2" fmla="val 100557"/>
              <a:gd name="adj3" fmla="val 16667"/>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The grapheme ‘oi’ is often found in the middle of words, such as ‘coin’. ‘Oy’ often comes at the end, such as in ‘joy’. However, sometimes the ‘oy’ grapheme comes in the middle of words, such as ‘royal’ and ‘loyal’. </a:t>
            </a:r>
          </a:p>
        </p:txBody>
      </p:sp>
      <p:sp>
        <p:nvSpPr>
          <p:cNvPr id="16" name="Close bubble">
            <a:extLst>
              <a:ext uri="{FF2B5EF4-FFF2-40B4-BE49-F238E27FC236}">
                <a16:creationId xmlns:a16="http://schemas.microsoft.com/office/drawing/2014/main" xmlns="" id="{FD1045FB-80F3-4CA9-AD92-7BAF646FF417}"/>
              </a:ext>
            </a:extLst>
          </p:cNvPr>
          <p:cNvSpPr/>
          <p:nvPr/>
        </p:nvSpPr>
        <p:spPr>
          <a:xfrm>
            <a:off x="8028384" y="3705448"/>
            <a:ext cx="284162" cy="2841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21827738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childTnLst>
              </p:cTn>
              <p:nextCondLst>
                <p:cond evt="onClick" delay="0">
                  <p:tgtEl>
                    <p:spTgt spid="12"/>
                  </p:tgtEl>
                </p:cond>
              </p:nextCondLst>
            </p:seq>
            <p:seq concurrent="1" nextAc="seek">
              <p:cTn id="11" restart="whenNotActive" fill="hold" evtFilter="cancelBubble" nodeType="interactiveSeq">
                <p:stCondLst>
                  <p:cond evt="onClick" delay="0">
                    <p:tgtEl>
                      <p:spTgt spid="16"/>
                    </p:tgtEl>
                  </p:cond>
                </p:stCondLst>
                <p:endSync evt="end" delay="0">
                  <p:rtn val="all"/>
                </p:endSync>
                <p:childTnLst>
                  <p:par>
                    <p:cTn id="12" fill="hold">
                      <p:stCondLst>
                        <p:cond delay="0"/>
                      </p:stCondLst>
                      <p:childTnLst>
                        <p:par>
                          <p:cTn id="13" fill="hold">
                            <p:stCondLst>
                              <p:cond delay="0"/>
                            </p:stCondLst>
                            <p:childTnLst>
                              <p:par>
                                <p:cTn id="14" presetID="10" presetClass="exit" presetSubtype="0" fill="hold" grpId="1" nodeType="clickEffect">
                                  <p:stCondLst>
                                    <p:cond delay="0"/>
                                  </p:stCondLst>
                                  <p:childTnLst>
                                    <p:animEffect transition="out" filter="fade">
                                      <p:cBhvr>
                                        <p:cTn id="15" dur="500"/>
                                        <p:tgtEl>
                                          <p:spTgt spid="15"/>
                                        </p:tgtEl>
                                      </p:cBhvr>
                                    </p:animEffect>
                                    <p:set>
                                      <p:cBhvr>
                                        <p:cTn id="16" dur="1" fill="hold">
                                          <p:stCondLst>
                                            <p:cond delay="499"/>
                                          </p:stCondLst>
                                        </p:cTn>
                                        <p:tgtEl>
                                          <p:spTgt spid="15"/>
                                        </p:tgtEl>
                                        <p:attrNameLst>
                                          <p:attrName>style.visibility</p:attrName>
                                        </p:attrNameLst>
                                      </p:cBhvr>
                                      <p:to>
                                        <p:strVal val="hidden"/>
                                      </p:to>
                                    </p:set>
                                  </p:childTnLst>
                                </p:cTn>
                              </p:par>
                              <p:par>
                                <p:cTn id="17" presetID="10" presetClass="exit" presetSubtype="0" fill="hold" grpId="1" nodeType="withEffect">
                                  <p:stCondLst>
                                    <p:cond delay="0"/>
                                  </p:stCondLst>
                                  <p:childTnLst>
                                    <p:animEffect transition="out" filter="fade">
                                      <p:cBhvr>
                                        <p:cTn id="18" dur="500"/>
                                        <p:tgtEl>
                                          <p:spTgt spid="16"/>
                                        </p:tgtEl>
                                      </p:cBhvr>
                                    </p:animEffect>
                                    <p:set>
                                      <p:cBhvr>
                                        <p:cTn id="19"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childTnLst>
        </p:cTn>
      </p:par>
    </p:tnLst>
    <p:bldLst>
      <p:bldP spid="15" grpId="0" animBg="1"/>
      <p:bldP spid="15" grpId="1" animBg="1"/>
      <p:bldP spid="16" grpId="0" animBg="1"/>
      <p:bldP spid="1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941316"/>
            <a:ext cx="1728192" cy="1750154"/>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588224" y="946283"/>
            <a:ext cx="1755834" cy="1750154"/>
          </a:xfrm>
          <a:prstGeom prst="rect">
            <a:avLst/>
          </a:prstGeom>
        </p:spPr>
      </p:pic>
      <p:sp>
        <p:nvSpPr>
          <p:cNvPr id="3" name="TextBox 2"/>
          <p:cNvSpPr txBox="1"/>
          <p:nvPr/>
        </p:nvSpPr>
        <p:spPr>
          <a:xfrm>
            <a:off x="1475656" y="1785010"/>
            <a:ext cx="936104" cy="707886"/>
          </a:xfrm>
          <a:prstGeom prst="rect">
            <a:avLst/>
          </a:prstGeom>
          <a:noFill/>
        </p:spPr>
        <p:txBody>
          <a:bodyPr wrap="square" rtlCol="0">
            <a:spAutoFit/>
          </a:bodyPr>
          <a:lstStyle/>
          <a:p>
            <a:r>
              <a:rPr lang="en-GB" sz="4000" b="1" dirty="0">
                <a:ln>
                  <a:solidFill>
                    <a:schemeClr val="tx1"/>
                  </a:solidFill>
                </a:ln>
                <a:solidFill>
                  <a:schemeClr val="bg1"/>
                </a:solidFill>
              </a:rPr>
              <a:t>oy</a:t>
            </a:r>
          </a:p>
        </p:txBody>
      </p:sp>
      <p:sp>
        <p:nvSpPr>
          <p:cNvPr id="13" name="TextBox 12"/>
          <p:cNvSpPr txBox="1"/>
          <p:nvPr/>
        </p:nvSpPr>
        <p:spPr>
          <a:xfrm>
            <a:off x="6998089" y="1816393"/>
            <a:ext cx="936104" cy="707886"/>
          </a:xfrm>
          <a:prstGeom prst="rect">
            <a:avLst/>
          </a:prstGeom>
          <a:noFill/>
        </p:spPr>
        <p:txBody>
          <a:bodyPr wrap="square" rtlCol="0">
            <a:spAutoFit/>
          </a:bodyPr>
          <a:lstStyle/>
          <a:p>
            <a:r>
              <a:rPr lang="en-GB" sz="4000" b="1" dirty="0">
                <a:ln>
                  <a:solidFill>
                    <a:schemeClr val="tx1"/>
                  </a:solidFill>
                </a:ln>
                <a:solidFill>
                  <a:schemeClr val="bg1"/>
                </a:solidFill>
              </a:rPr>
              <a:t>oi</a:t>
            </a:r>
          </a:p>
        </p:txBody>
      </p:sp>
      <p:grpSp>
        <p:nvGrpSpPr>
          <p:cNvPr id="16" name="Kit's teachings">
            <a:extLst>
              <a:ext uri="{FF2B5EF4-FFF2-40B4-BE49-F238E27FC236}">
                <a16:creationId xmlns:a16="http://schemas.microsoft.com/office/drawing/2014/main" xmlns="" id="{53FD0CF1-FA53-4803-8F54-925B472D4661}"/>
              </a:ext>
            </a:extLst>
          </p:cNvPr>
          <p:cNvGrpSpPr/>
          <p:nvPr/>
        </p:nvGrpSpPr>
        <p:grpSpPr>
          <a:xfrm>
            <a:off x="683568" y="5157192"/>
            <a:ext cx="4464496" cy="1008112"/>
            <a:chOff x="683568" y="5157192"/>
            <a:chExt cx="4464496" cy="1008112"/>
          </a:xfrm>
        </p:grpSpPr>
        <p:sp>
          <p:nvSpPr>
            <p:cNvPr id="17" name="Rectangle: Rounded Corners 9">
              <a:extLst>
                <a:ext uri="{FF2B5EF4-FFF2-40B4-BE49-F238E27FC236}">
                  <a16:creationId xmlns:a16="http://schemas.microsoft.com/office/drawing/2014/main" xmlns="" id="{949B2036-4D10-435C-8FE9-A3B284EF3966}"/>
                </a:ext>
              </a:extLst>
            </p:cNvPr>
            <p:cNvSpPr/>
            <p:nvPr/>
          </p:nvSpPr>
          <p:spPr>
            <a:xfrm>
              <a:off x="1475656" y="5517232"/>
              <a:ext cx="3672408" cy="432048"/>
            </a:xfrm>
            <a:prstGeom prst="roundRect">
              <a:avLst>
                <a:gd name="adj" fmla="val 50000"/>
              </a:avLst>
            </a:prstGeom>
            <a:solidFill>
              <a:schemeClr val="accent5"/>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18" name="Picture 17">
              <a:extLst>
                <a:ext uri="{FF2B5EF4-FFF2-40B4-BE49-F238E27FC236}">
                  <a16:creationId xmlns:a16="http://schemas.microsoft.com/office/drawing/2014/main" xmlns="" id="{D63E1150-E0E9-4600-8006-0F9A404CD64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FAB001"/>
              </a:solidFill>
            </a:ln>
          </p:spPr>
        </p:pic>
      </p:grpSp>
      <p:sp>
        <p:nvSpPr>
          <p:cNvPr id="19" name="Kit's teaching bubble">
            <a:extLst>
              <a:ext uri="{FF2B5EF4-FFF2-40B4-BE49-F238E27FC236}">
                <a16:creationId xmlns:a16="http://schemas.microsoft.com/office/drawing/2014/main" xmlns="" id="{4F70B4BA-A660-436F-BCC3-8151C9561A39}"/>
              </a:ext>
            </a:extLst>
          </p:cNvPr>
          <p:cNvSpPr/>
          <p:nvPr/>
        </p:nvSpPr>
        <p:spPr>
          <a:xfrm>
            <a:off x="1403648" y="4509120"/>
            <a:ext cx="3960440" cy="564480"/>
          </a:xfrm>
          <a:prstGeom prst="wedgeRoundRectCallout">
            <a:avLst>
              <a:gd name="adj1" fmla="val -48974"/>
              <a:gd name="adj2" fmla="val 151554"/>
              <a:gd name="adj3" fmla="val 16667"/>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This is a great whiteboard activity. </a:t>
            </a:r>
          </a:p>
        </p:txBody>
      </p:sp>
      <p:sp>
        <p:nvSpPr>
          <p:cNvPr id="20" name="Close bubble">
            <a:extLst>
              <a:ext uri="{FF2B5EF4-FFF2-40B4-BE49-F238E27FC236}">
                <a16:creationId xmlns:a16="http://schemas.microsoft.com/office/drawing/2014/main" xmlns="" id="{FD1045FB-80F3-4CA9-AD92-7BAF646FF417}"/>
              </a:ext>
            </a:extLst>
          </p:cNvPr>
          <p:cNvSpPr/>
          <p:nvPr/>
        </p:nvSpPr>
        <p:spPr>
          <a:xfrm>
            <a:off x="5182047" y="4425528"/>
            <a:ext cx="284162" cy="2841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cxnSp>
        <p:nvCxnSpPr>
          <p:cNvPr id="5" name="Straight Connector 4"/>
          <p:cNvCxnSpPr/>
          <p:nvPr/>
        </p:nvCxnSpPr>
        <p:spPr>
          <a:xfrm>
            <a:off x="82758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2" name="Straight Connector 21"/>
          <p:cNvCxnSpPr/>
          <p:nvPr/>
        </p:nvCxnSpPr>
        <p:spPr>
          <a:xfrm>
            <a:off x="82758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p:cNvCxnSpPr/>
          <p:nvPr/>
        </p:nvCxnSpPr>
        <p:spPr>
          <a:xfrm>
            <a:off x="827584" y="4077072"/>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p:cNvCxnSpPr/>
          <p:nvPr/>
        </p:nvCxnSpPr>
        <p:spPr>
          <a:xfrm>
            <a:off x="617944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p:cNvCxnSpPr/>
          <p:nvPr/>
        </p:nvCxnSpPr>
        <p:spPr>
          <a:xfrm>
            <a:off x="617944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p:cNvCxnSpPr/>
          <p:nvPr/>
        </p:nvCxnSpPr>
        <p:spPr>
          <a:xfrm>
            <a:off x="6179444" y="4077072"/>
            <a:ext cx="2160240" cy="0"/>
          </a:xfrm>
          <a:prstGeom prst="line">
            <a:avLst/>
          </a:prstGeom>
        </p:spPr>
        <p:style>
          <a:lnRef idx="3">
            <a:schemeClr val="dk1"/>
          </a:lnRef>
          <a:fillRef idx="0">
            <a:schemeClr val="dk1"/>
          </a:fillRef>
          <a:effectRef idx="2">
            <a:schemeClr val="dk1"/>
          </a:effectRef>
          <a:fontRef idx="minor">
            <a:schemeClr val="tx1"/>
          </a:fontRef>
        </p:style>
      </p:cxn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41111" y="2097163"/>
            <a:ext cx="2358060" cy="1964456"/>
          </a:xfrm>
          <a:prstGeom prst="rect">
            <a:avLst/>
          </a:prstGeom>
        </p:spPr>
      </p:pic>
      <p:sp>
        <p:nvSpPr>
          <p:cNvPr id="8" name="TextBox 7"/>
          <p:cNvSpPr txBox="1"/>
          <p:nvPr/>
        </p:nvSpPr>
        <p:spPr>
          <a:xfrm>
            <a:off x="6084168" y="2694716"/>
            <a:ext cx="1560908" cy="523220"/>
          </a:xfrm>
          <a:prstGeom prst="rect">
            <a:avLst/>
          </a:prstGeom>
          <a:noFill/>
        </p:spPr>
        <p:txBody>
          <a:bodyPr wrap="square" rtlCol="0">
            <a:spAutoFit/>
          </a:bodyPr>
          <a:lstStyle/>
          <a:p>
            <a:r>
              <a:rPr lang="en-GB" sz="2800" dirty="0"/>
              <a:t>coins</a:t>
            </a:r>
          </a:p>
        </p:txBody>
      </p:sp>
      <p:grpSp>
        <p:nvGrpSpPr>
          <p:cNvPr id="29" name="Group 28"/>
          <p:cNvGrpSpPr/>
          <p:nvPr/>
        </p:nvGrpSpPr>
        <p:grpSpPr>
          <a:xfrm>
            <a:off x="7776356" y="227397"/>
            <a:ext cx="1367644" cy="504056"/>
            <a:chOff x="7776356" y="1700808"/>
            <a:chExt cx="1367644" cy="504056"/>
          </a:xfrm>
          <a:solidFill>
            <a:schemeClr val="accent5"/>
          </a:solidFill>
        </p:grpSpPr>
        <p:sp>
          <p:nvSpPr>
            <p:cNvPr id="33" name="Oval 32"/>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spTree>
    <p:extLst>
      <p:ext uri="{BB962C8B-B14F-4D97-AF65-F5344CB8AC3E}">
        <p14:creationId xmlns:p14="http://schemas.microsoft.com/office/powerpoint/2010/main" val="1601596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94444E-6 4.44444E-6 L -1.94444E-6 4.44444E-6 L 0.31667 -0.15787 " pathEditMode="relative" ptsTypes="AAA">
                                      <p:cBhvr>
                                        <p:cTn id="11" dur="2000" fill="hold"/>
                                        <p:tgtEl>
                                          <p:spTgt spid="7"/>
                                        </p:tgtEl>
                                        <p:attrNameLst>
                                          <p:attrName>ppt_x</p:attrName>
                                          <p:attrName>ppt_y</p:attrName>
                                        </p:attrNameLst>
                                      </p:cBhvr>
                                    </p:animMotion>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7"/>
                                        </p:tgtEl>
                                      </p:cBhvr>
                                    </p:animEffect>
                                    <p:set>
                                      <p:cBhvr>
                                        <p:cTn id="15" dur="1" fill="hold">
                                          <p:stCondLst>
                                            <p:cond delay="499"/>
                                          </p:stCondLst>
                                        </p:cTn>
                                        <p:tgtEl>
                                          <p:spTgt spid="7"/>
                                        </p:tgtEl>
                                        <p:attrNameLst>
                                          <p:attrName>style.visibility</p:attrName>
                                        </p:attrNameLst>
                                      </p:cBhvr>
                                      <p:to>
                                        <p:strVal val="hidden"/>
                                      </p:to>
                                    </p:se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16"/>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childTnLst>
                          </p:cTn>
                        </p:par>
                      </p:childTnLst>
                    </p:cTn>
                  </p:par>
                </p:childTnLst>
              </p:cTn>
              <p:nextCondLst>
                <p:cond evt="onClick" delay="0">
                  <p:tgtEl>
                    <p:spTgt spid="16"/>
                  </p:tgtEl>
                </p:cond>
              </p:nextCondLst>
            </p:seq>
            <p:seq concurrent="1" nextAc="seek">
              <p:cTn id="29" restart="whenNotActive" fill="hold" evtFilter="cancelBubble" nodeType="interactiveSeq">
                <p:stCondLst>
                  <p:cond evt="onClick" delay="0">
                    <p:tgtEl>
                      <p:spTgt spid="20"/>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19"/>
                                        </p:tgtEl>
                                      </p:cBhvr>
                                    </p:animEffect>
                                    <p:set>
                                      <p:cBhvr>
                                        <p:cTn id="34" dur="1" fill="hold">
                                          <p:stCondLst>
                                            <p:cond delay="499"/>
                                          </p:stCondLst>
                                        </p:cTn>
                                        <p:tgtEl>
                                          <p:spTgt spid="19"/>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20"/>
                                        </p:tgtEl>
                                      </p:cBhvr>
                                    </p:animEffect>
                                    <p:set>
                                      <p:cBhvr>
                                        <p:cTn id="37"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bldLst>
      <p:bldP spid="19" grpId="0" animBg="1"/>
      <p:bldP spid="19" grpId="1" animBg="1"/>
      <p:bldP spid="20" grpId="0" animBg="1"/>
      <p:bldP spid="20" grpId="1" animBg="1"/>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941316"/>
            <a:ext cx="1728192" cy="1750154"/>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588224" y="946283"/>
            <a:ext cx="1755834" cy="1750154"/>
          </a:xfrm>
          <a:prstGeom prst="rect">
            <a:avLst/>
          </a:prstGeom>
        </p:spPr>
      </p:pic>
      <p:sp>
        <p:nvSpPr>
          <p:cNvPr id="3" name="TextBox 2"/>
          <p:cNvSpPr txBox="1"/>
          <p:nvPr/>
        </p:nvSpPr>
        <p:spPr>
          <a:xfrm>
            <a:off x="1475656" y="1785010"/>
            <a:ext cx="936104" cy="707886"/>
          </a:xfrm>
          <a:prstGeom prst="rect">
            <a:avLst/>
          </a:prstGeom>
          <a:noFill/>
        </p:spPr>
        <p:txBody>
          <a:bodyPr wrap="square" rtlCol="0">
            <a:spAutoFit/>
          </a:bodyPr>
          <a:lstStyle/>
          <a:p>
            <a:r>
              <a:rPr lang="en-GB" sz="4000" b="1" dirty="0">
                <a:ln>
                  <a:solidFill>
                    <a:schemeClr val="tx1"/>
                  </a:solidFill>
                </a:ln>
                <a:solidFill>
                  <a:schemeClr val="bg1"/>
                </a:solidFill>
              </a:rPr>
              <a:t>oy</a:t>
            </a:r>
          </a:p>
        </p:txBody>
      </p:sp>
      <p:sp>
        <p:nvSpPr>
          <p:cNvPr id="13" name="TextBox 12"/>
          <p:cNvSpPr txBox="1"/>
          <p:nvPr/>
        </p:nvSpPr>
        <p:spPr>
          <a:xfrm>
            <a:off x="6998089" y="1816393"/>
            <a:ext cx="936104" cy="707886"/>
          </a:xfrm>
          <a:prstGeom prst="rect">
            <a:avLst/>
          </a:prstGeom>
          <a:noFill/>
        </p:spPr>
        <p:txBody>
          <a:bodyPr wrap="square" rtlCol="0">
            <a:spAutoFit/>
          </a:bodyPr>
          <a:lstStyle/>
          <a:p>
            <a:r>
              <a:rPr lang="en-GB" sz="4000" b="1" dirty="0">
                <a:ln>
                  <a:solidFill>
                    <a:schemeClr val="tx1"/>
                  </a:solidFill>
                </a:ln>
                <a:solidFill>
                  <a:schemeClr val="bg1"/>
                </a:solidFill>
              </a:rPr>
              <a:t>oi</a:t>
            </a:r>
          </a:p>
        </p:txBody>
      </p:sp>
      <p:cxnSp>
        <p:nvCxnSpPr>
          <p:cNvPr id="5" name="Straight Connector 4"/>
          <p:cNvCxnSpPr/>
          <p:nvPr/>
        </p:nvCxnSpPr>
        <p:spPr>
          <a:xfrm>
            <a:off x="82758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2" name="Straight Connector 21"/>
          <p:cNvCxnSpPr/>
          <p:nvPr/>
        </p:nvCxnSpPr>
        <p:spPr>
          <a:xfrm>
            <a:off x="82758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p:cNvCxnSpPr/>
          <p:nvPr/>
        </p:nvCxnSpPr>
        <p:spPr>
          <a:xfrm>
            <a:off x="827584" y="4077072"/>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p:cNvCxnSpPr/>
          <p:nvPr/>
        </p:nvCxnSpPr>
        <p:spPr>
          <a:xfrm>
            <a:off x="617944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p:cNvCxnSpPr/>
          <p:nvPr/>
        </p:nvCxnSpPr>
        <p:spPr>
          <a:xfrm>
            <a:off x="617944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p:cNvCxnSpPr/>
          <p:nvPr/>
        </p:nvCxnSpPr>
        <p:spPr>
          <a:xfrm>
            <a:off x="6179444" y="4077072"/>
            <a:ext cx="2160240" cy="0"/>
          </a:xfrm>
          <a:prstGeom prst="line">
            <a:avLst/>
          </a:prstGeom>
        </p:spPr>
        <p:style>
          <a:lnRef idx="3">
            <a:schemeClr val="dk1"/>
          </a:lnRef>
          <a:fillRef idx="0">
            <a:schemeClr val="dk1"/>
          </a:fillRef>
          <a:effectRef idx="2">
            <a:schemeClr val="dk1"/>
          </a:effectRef>
          <a:fontRef idx="minor">
            <a:schemeClr val="tx1"/>
          </a:fontRef>
        </p:style>
      </p:cxnSp>
      <p:sp>
        <p:nvSpPr>
          <p:cNvPr id="8" name="TextBox 7"/>
          <p:cNvSpPr txBox="1"/>
          <p:nvPr/>
        </p:nvSpPr>
        <p:spPr>
          <a:xfrm>
            <a:off x="6084168" y="2694716"/>
            <a:ext cx="1560908" cy="523220"/>
          </a:xfrm>
          <a:prstGeom prst="rect">
            <a:avLst/>
          </a:prstGeom>
          <a:noFill/>
        </p:spPr>
        <p:txBody>
          <a:bodyPr wrap="square" rtlCol="0">
            <a:spAutoFit/>
          </a:bodyPr>
          <a:lstStyle/>
          <a:p>
            <a:r>
              <a:rPr lang="en-GB" sz="2800" dirty="0"/>
              <a:t>coins</a:t>
            </a:r>
          </a:p>
        </p:txBody>
      </p:sp>
      <p:pic>
        <p:nvPicPr>
          <p:cNvPr id="27" name="Pictur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31982" y="1916596"/>
            <a:ext cx="1266772" cy="2412504"/>
          </a:xfrm>
          <a:prstGeom prst="rect">
            <a:avLst/>
          </a:prstGeom>
        </p:spPr>
      </p:pic>
      <p:sp>
        <p:nvSpPr>
          <p:cNvPr id="28" name="TextBox 27"/>
          <p:cNvSpPr txBox="1"/>
          <p:nvPr/>
        </p:nvSpPr>
        <p:spPr>
          <a:xfrm>
            <a:off x="791981" y="2690613"/>
            <a:ext cx="1560908" cy="523220"/>
          </a:xfrm>
          <a:prstGeom prst="rect">
            <a:avLst/>
          </a:prstGeom>
          <a:noFill/>
        </p:spPr>
        <p:txBody>
          <a:bodyPr wrap="square" rtlCol="0">
            <a:spAutoFit/>
          </a:bodyPr>
          <a:lstStyle/>
          <a:p>
            <a:r>
              <a:rPr lang="en-GB" sz="2800" dirty="0"/>
              <a:t>boy</a:t>
            </a:r>
          </a:p>
        </p:txBody>
      </p:sp>
      <p:grpSp>
        <p:nvGrpSpPr>
          <p:cNvPr id="29" name="Group 28"/>
          <p:cNvGrpSpPr/>
          <p:nvPr/>
        </p:nvGrpSpPr>
        <p:grpSpPr>
          <a:xfrm>
            <a:off x="7776356" y="227397"/>
            <a:ext cx="1367644" cy="504056"/>
            <a:chOff x="7776356" y="1700808"/>
            <a:chExt cx="1367644" cy="504056"/>
          </a:xfrm>
          <a:solidFill>
            <a:schemeClr val="accent5"/>
          </a:solidFill>
        </p:grpSpPr>
        <p:sp>
          <p:nvSpPr>
            <p:cNvPr id="33" name="Oval 32"/>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grpSp>
        <p:nvGrpSpPr>
          <p:cNvPr id="35" name="Kit's teachings">
            <a:extLst>
              <a:ext uri="{FF2B5EF4-FFF2-40B4-BE49-F238E27FC236}">
                <a16:creationId xmlns:a16="http://schemas.microsoft.com/office/drawing/2014/main" xmlns="" id="{53FD0CF1-FA53-4803-8F54-925B472D4661}"/>
              </a:ext>
            </a:extLst>
          </p:cNvPr>
          <p:cNvGrpSpPr/>
          <p:nvPr/>
        </p:nvGrpSpPr>
        <p:grpSpPr>
          <a:xfrm>
            <a:off x="683568" y="5157192"/>
            <a:ext cx="4464496" cy="1008112"/>
            <a:chOff x="683568" y="5157192"/>
            <a:chExt cx="4464496" cy="1008112"/>
          </a:xfrm>
        </p:grpSpPr>
        <p:sp>
          <p:nvSpPr>
            <p:cNvPr id="36" name="Rectangle: Rounded Corners 9">
              <a:extLst>
                <a:ext uri="{FF2B5EF4-FFF2-40B4-BE49-F238E27FC236}">
                  <a16:creationId xmlns:a16="http://schemas.microsoft.com/office/drawing/2014/main" xmlns="" id="{949B2036-4D10-435C-8FE9-A3B284EF3966}"/>
                </a:ext>
              </a:extLst>
            </p:cNvPr>
            <p:cNvSpPr/>
            <p:nvPr/>
          </p:nvSpPr>
          <p:spPr>
            <a:xfrm>
              <a:off x="1475656" y="5517232"/>
              <a:ext cx="3672408" cy="432048"/>
            </a:xfrm>
            <a:prstGeom prst="roundRect">
              <a:avLst>
                <a:gd name="adj" fmla="val 50000"/>
              </a:avLst>
            </a:prstGeom>
            <a:solidFill>
              <a:schemeClr val="accent5"/>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37" name="Picture 36">
              <a:extLst>
                <a:ext uri="{FF2B5EF4-FFF2-40B4-BE49-F238E27FC236}">
                  <a16:creationId xmlns:a16="http://schemas.microsoft.com/office/drawing/2014/main" xmlns="" id="{D63E1150-E0E9-4600-8006-0F9A404CD64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FAB001"/>
              </a:solidFill>
            </a:ln>
          </p:spPr>
        </p:pic>
      </p:grpSp>
      <p:sp>
        <p:nvSpPr>
          <p:cNvPr id="38" name="Kit's teaching bubble">
            <a:extLst>
              <a:ext uri="{FF2B5EF4-FFF2-40B4-BE49-F238E27FC236}">
                <a16:creationId xmlns:a16="http://schemas.microsoft.com/office/drawing/2014/main" xmlns="" id="{4F70B4BA-A660-436F-BCC3-8151C9561A39}"/>
              </a:ext>
            </a:extLst>
          </p:cNvPr>
          <p:cNvSpPr/>
          <p:nvPr/>
        </p:nvSpPr>
        <p:spPr>
          <a:xfrm>
            <a:off x="1403648" y="4509120"/>
            <a:ext cx="3960440" cy="564480"/>
          </a:xfrm>
          <a:prstGeom prst="wedgeRoundRectCallout">
            <a:avLst>
              <a:gd name="adj1" fmla="val -48974"/>
              <a:gd name="adj2" fmla="val 151554"/>
              <a:gd name="adj3" fmla="val 16667"/>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This is a great whiteboard activity. </a:t>
            </a:r>
          </a:p>
        </p:txBody>
      </p:sp>
      <p:sp>
        <p:nvSpPr>
          <p:cNvPr id="39" name="Close bubble">
            <a:extLst>
              <a:ext uri="{FF2B5EF4-FFF2-40B4-BE49-F238E27FC236}">
                <a16:creationId xmlns:a16="http://schemas.microsoft.com/office/drawing/2014/main" xmlns="" id="{FD1045FB-80F3-4CA9-AD92-7BAF646FF417}"/>
              </a:ext>
            </a:extLst>
          </p:cNvPr>
          <p:cNvSpPr/>
          <p:nvPr/>
        </p:nvSpPr>
        <p:spPr>
          <a:xfrm>
            <a:off x="5182047" y="4425528"/>
            <a:ext cx="284162" cy="2841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954865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49366E-18 1.85185E-6 L -0.29653 -0.17754 " pathEditMode="relative" rAng="0" ptsTypes="AA">
                                      <p:cBhvr>
                                        <p:cTn id="11" dur="2000" fill="hold"/>
                                        <p:tgtEl>
                                          <p:spTgt spid="27"/>
                                        </p:tgtEl>
                                        <p:attrNameLst>
                                          <p:attrName>ppt_x</p:attrName>
                                          <p:attrName>ppt_y</p:attrName>
                                        </p:attrNameLst>
                                      </p:cBhvr>
                                      <p:rCtr x="-14861" y="-8843"/>
                                    </p:animMotion>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27"/>
                                        </p:tgtEl>
                                      </p:cBhvr>
                                    </p:animEffect>
                                    <p:set>
                                      <p:cBhvr>
                                        <p:cTn id="15" dur="1" fill="hold">
                                          <p:stCondLst>
                                            <p:cond delay="499"/>
                                          </p:stCondLst>
                                        </p:cTn>
                                        <p:tgtEl>
                                          <p:spTgt spid="27"/>
                                        </p:tgtEl>
                                        <p:attrNameLst>
                                          <p:attrName>style.visibility</p:attrName>
                                        </p:attrNameLst>
                                      </p:cBhvr>
                                      <p:to>
                                        <p:strVal val="hidden"/>
                                      </p:to>
                                    </p:se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35"/>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fade">
                                      <p:cBhvr>
                                        <p:cTn id="28" dur="500"/>
                                        <p:tgtEl>
                                          <p:spTgt spid="39"/>
                                        </p:tgtEl>
                                      </p:cBhvr>
                                    </p:animEffect>
                                  </p:childTnLst>
                                </p:cTn>
                              </p:par>
                            </p:childTnLst>
                          </p:cTn>
                        </p:par>
                      </p:childTnLst>
                    </p:cTn>
                  </p:par>
                </p:childTnLst>
              </p:cTn>
              <p:nextCondLst>
                <p:cond evt="onClick" delay="0">
                  <p:tgtEl>
                    <p:spTgt spid="35"/>
                  </p:tgtEl>
                </p:cond>
              </p:nextCondLst>
            </p:seq>
            <p:seq concurrent="1" nextAc="seek">
              <p:cTn id="29" restart="whenNotActive" fill="hold" evtFilter="cancelBubble" nodeType="interactiveSeq">
                <p:stCondLst>
                  <p:cond evt="onClick" delay="0">
                    <p:tgtEl>
                      <p:spTgt spid="39"/>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38"/>
                                        </p:tgtEl>
                                      </p:cBhvr>
                                    </p:animEffect>
                                    <p:set>
                                      <p:cBhvr>
                                        <p:cTn id="34" dur="1" fill="hold">
                                          <p:stCondLst>
                                            <p:cond delay="499"/>
                                          </p:stCondLst>
                                        </p:cTn>
                                        <p:tgtEl>
                                          <p:spTgt spid="38"/>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39"/>
                                        </p:tgtEl>
                                      </p:cBhvr>
                                    </p:animEffect>
                                    <p:set>
                                      <p:cBhvr>
                                        <p:cTn id="37"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childTnLst>
        </p:cTn>
      </p:par>
    </p:tnLst>
    <p:bldLst>
      <p:bldP spid="28" grpId="0"/>
      <p:bldP spid="38" grpId="0" animBg="1"/>
      <p:bldP spid="38" grpId="1" animBg="1"/>
      <p:bldP spid="39" grpId="0" animBg="1"/>
      <p:bldP spid="39"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941316"/>
            <a:ext cx="1728192" cy="1750154"/>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588224" y="946283"/>
            <a:ext cx="1755834" cy="1750154"/>
          </a:xfrm>
          <a:prstGeom prst="rect">
            <a:avLst/>
          </a:prstGeom>
        </p:spPr>
      </p:pic>
      <p:sp>
        <p:nvSpPr>
          <p:cNvPr id="3" name="TextBox 2"/>
          <p:cNvSpPr txBox="1"/>
          <p:nvPr/>
        </p:nvSpPr>
        <p:spPr>
          <a:xfrm>
            <a:off x="1475656" y="1785010"/>
            <a:ext cx="936104" cy="707886"/>
          </a:xfrm>
          <a:prstGeom prst="rect">
            <a:avLst/>
          </a:prstGeom>
          <a:noFill/>
        </p:spPr>
        <p:txBody>
          <a:bodyPr wrap="square" rtlCol="0">
            <a:spAutoFit/>
          </a:bodyPr>
          <a:lstStyle/>
          <a:p>
            <a:r>
              <a:rPr lang="en-GB" sz="4000" b="1" dirty="0">
                <a:ln>
                  <a:solidFill>
                    <a:schemeClr val="tx1"/>
                  </a:solidFill>
                </a:ln>
                <a:solidFill>
                  <a:schemeClr val="bg1"/>
                </a:solidFill>
              </a:rPr>
              <a:t>oy</a:t>
            </a:r>
          </a:p>
        </p:txBody>
      </p:sp>
      <p:sp>
        <p:nvSpPr>
          <p:cNvPr id="13" name="TextBox 12"/>
          <p:cNvSpPr txBox="1"/>
          <p:nvPr/>
        </p:nvSpPr>
        <p:spPr>
          <a:xfrm>
            <a:off x="6998089" y="1816393"/>
            <a:ext cx="936104" cy="707886"/>
          </a:xfrm>
          <a:prstGeom prst="rect">
            <a:avLst/>
          </a:prstGeom>
          <a:noFill/>
        </p:spPr>
        <p:txBody>
          <a:bodyPr wrap="square" rtlCol="0">
            <a:spAutoFit/>
          </a:bodyPr>
          <a:lstStyle/>
          <a:p>
            <a:r>
              <a:rPr lang="en-GB" sz="4000" b="1" dirty="0">
                <a:ln>
                  <a:solidFill>
                    <a:schemeClr val="tx1"/>
                  </a:solidFill>
                </a:ln>
                <a:solidFill>
                  <a:schemeClr val="bg1"/>
                </a:solidFill>
              </a:rPr>
              <a:t>oi</a:t>
            </a:r>
          </a:p>
        </p:txBody>
      </p:sp>
      <p:cxnSp>
        <p:nvCxnSpPr>
          <p:cNvPr id="5" name="Straight Connector 4"/>
          <p:cNvCxnSpPr/>
          <p:nvPr/>
        </p:nvCxnSpPr>
        <p:spPr>
          <a:xfrm>
            <a:off x="82758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2" name="Straight Connector 21"/>
          <p:cNvCxnSpPr/>
          <p:nvPr/>
        </p:nvCxnSpPr>
        <p:spPr>
          <a:xfrm>
            <a:off x="82758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p:cNvCxnSpPr/>
          <p:nvPr/>
        </p:nvCxnSpPr>
        <p:spPr>
          <a:xfrm>
            <a:off x="827584" y="4077072"/>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p:cNvCxnSpPr/>
          <p:nvPr/>
        </p:nvCxnSpPr>
        <p:spPr>
          <a:xfrm>
            <a:off x="617944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p:cNvCxnSpPr/>
          <p:nvPr/>
        </p:nvCxnSpPr>
        <p:spPr>
          <a:xfrm>
            <a:off x="617944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p:cNvCxnSpPr/>
          <p:nvPr/>
        </p:nvCxnSpPr>
        <p:spPr>
          <a:xfrm>
            <a:off x="6179444" y="4077072"/>
            <a:ext cx="2160240" cy="0"/>
          </a:xfrm>
          <a:prstGeom prst="line">
            <a:avLst/>
          </a:prstGeom>
        </p:spPr>
        <p:style>
          <a:lnRef idx="3">
            <a:schemeClr val="dk1"/>
          </a:lnRef>
          <a:fillRef idx="0">
            <a:schemeClr val="dk1"/>
          </a:fillRef>
          <a:effectRef idx="2">
            <a:schemeClr val="dk1"/>
          </a:effectRef>
          <a:fontRef idx="minor">
            <a:schemeClr val="tx1"/>
          </a:fontRef>
        </p:style>
      </p:cxnSp>
      <p:sp>
        <p:nvSpPr>
          <p:cNvPr id="8" name="TextBox 7"/>
          <p:cNvSpPr txBox="1"/>
          <p:nvPr/>
        </p:nvSpPr>
        <p:spPr>
          <a:xfrm>
            <a:off x="6084168" y="2694716"/>
            <a:ext cx="1560908" cy="523220"/>
          </a:xfrm>
          <a:prstGeom prst="rect">
            <a:avLst/>
          </a:prstGeom>
          <a:noFill/>
        </p:spPr>
        <p:txBody>
          <a:bodyPr wrap="square" rtlCol="0">
            <a:spAutoFit/>
          </a:bodyPr>
          <a:lstStyle/>
          <a:p>
            <a:r>
              <a:rPr lang="en-GB" sz="2800" dirty="0"/>
              <a:t>coins</a:t>
            </a:r>
          </a:p>
        </p:txBody>
      </p:sp>
      <p:pic>
        <p:nvPicPr>
          <p:cNvPr id="27" name="Picture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31982" y="2553474"/>
            <a:ext cx="1589014" cy="1428422"/>
          </a:xfrm>
          <a:prstGeom prst="rect">
            <a:avLst/>
          </a:prstGeom>
        </p:spPr>
      </p:pic>
      <p:sp>
        <p:nvSpPr>
          <p:cNvPr id="28" name="TextBox 27"/>
          <p:cNvSpPr txBox="1"/>
          <p:nvPr/>
        </p:nvSpPr>
        <p:spPr>
          <a:xfrm>
            <a:off x="791981" y="2690613"/>
            <a:ext cx="1560908" cy="523220"/>
          </a:xfrm>
          <a:prstGeom prst="rect">
            <a:avLst/>
          </a:prstGeom>
          <a:noFill/>
        </p:spPr>
        <p:txBody>
          <a:bodyPr wrap="square" rtlCol="0">
            <a:spAutoFit/>
          </a:bodyPr>
          <a:lstStyle/>
          <a:p>
            <a:r>
              <a:rPr lang="en-GB" sz="2800" dirty="0"/>
              <a:t>boy</a:t>
            </a:r>
          </a:p>
        </p:txBody>
      </p:sp>
      <p:sp>
        <p:nvSpPr>
          <p:cNvPr id="29" name="TextBox 28"/>
          <p:cNvSpPr txBox="1"/>
          <p:nvPr/>
        </p:nvSpPr>
        <p:spPr>
          <a:xfrm>
            <a:off x="6084168" y="3169870"/>
            <a:ext cx="1560908" cy="523220"/>
          </a:xfrm>
          <a:prstGeom prst="rect">
            <a:avLst/>
          </a:prstGeom>
          <a:noFill/>
        </p:spPr>
        <p:txBody>
          <a:bodyPr wrap="square" rtlCol="0">
            <a:spAutoFit/>
          </a:bodyPr>
          <a:lstStyle/>
          <a:p>
            <a:r>
              <a:rPr lang="en-GB" sz="2800" dirty="0"/>
              <a:t>coil</a:t>
            </a:r>
          </a:p>
        </p:txBody>
      </p:sp>
      <p:grpSp>
        <p:nvGrpSpPr>
          <p:cNvPr id="33" name="Group 32"/>
          <p:cNvGrpSpPr/>
          <p:nvPr/>
        </p:nvGrpSpPr>
        <p:grpSpPr>
          <a:xfrm>
            <a:off x="7776356" y="227397"/>
            <a:ext cx="1367644" cy="504056"/>
            <a:chOff x="7776356" y="1700808"/>
            <a:chExt cx="1367644" cy="504056"/>
          </a:xfrm>
          <a:solidFill>
            <a:schemeClr val="accent5"/>
          </a:solidFill>
        </p:grpSpPr>
        <p:sp>
          <p:nvSpPr>
            <p:cNvPr id="34" name="Oval 33"/>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grpSp>
        <p:nvGrpSpPr>
          <p:cNvPr id="36" name="Kit's teachings">
            <a:extLst>
              <a:ext uri="{FF2B5EF4-FFF2-40B4-BE49-F238E27FC236}">
                <a16:creationId xmlns:a16="http://schemas.microsoft.com/office/drawing/2014/main" xmlns="" id="{53FD0CF1-FA53-4803-8F54-925B472D4661}"/>
              </a:ext>
            </a:extLst>
          </p:cNvPr>
          <p:cNvGrpSpPr/>
          <p:nvPr/>
        </p:nvGrpSpPr>
        <p:grpSpPr>
          <a:xfrm>
            <a:off x="683568" y="5157192"/>
            <a:ext cx="4464496" cy="1008112"/>
            <a:chOff x="683568" y="5157192"/>
            <a:chExt cx="4464496" cy="1008112"/>
          </a:xfrm>
        </p:grpSpPr>
        <p:sp>
          <p:nvSpPr>
            <p:cNvPr id="37" name="Rectangle: Rounded Corners 9">
              <a:extLst>
                <a:ext uri="{FF2B5EF4-FFF2-40B4-BE49-F238E27FC236}">
                  <a16:creationId xmlns:a16="http://schemas.microsoft.com/office/drawing/2014/main" xmlns="" id="{949B2036-4D10-435C-8FE9-A3B284EF3966}"/>
                </a:ext>
              </a:extLst>
            </p:cNvPr>
            <p:cNvSpPr/>
            <p:nvPr/>
          </p:nvSpPr>
          <p:spPr>
            <a:xfrm>
              <a:off x="1475656" y="5517232"/>
              <a:ext cx="3672408" cy="432048"/>
            </a:xfrm>
            <a:prstGeom prst="roundRect">
              <a:avLst>
                <a:gd name="adj" fmla="val 50000"/>
              </a:avLst>
            </a:prstGeom>
            <a:solidFill>
              <a:schemeClr val="accent5"/>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38" name="Picture 37">
              <a:extLst>
                <a:ext uri="{FF2B5EF4-FFF2-40B4-BE49-F238E27FC236}">
                  <a16:creationId xmlns:a16="http://schemas.microsoft.com/office/drawing/2014/main" xmlns="" id="{D63E1150-E0E9-4600-8006-0F9A404CD64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FAB001"/>
              </a:solidFill>
            </a:ln>
          </p:spPr>
        </p:pic>
      </p:grpSp>
      <p:sp>
        <p:nvSpPr>
          <p:cNvPr id="39" name="Kit's teaching bubble">
            <a:extLst>
              <a:ext uri="{FF2B5EF4-FFF2-40B4-BE49-F238E27FC236}">
                <a16:creationId xmlns:a16="http://schemas.microsoft.com/office/drawing/2014/main" xmlns="" id="{4F70B4BA-A660-436F-BCC3-8151C9561A39}"/>
              </a:ext>
            </a:extLst>
          </p:cNvPr>
          <p:cNvSpPr/>
          <p:nvPr/>
        </p:nvSpPr>
        <p:spPr>
          <a:xfrm>
            <a:off x="1403648" y="4509120"/>
            <a:ext cx="3960440" cy="564480"/>
          </a:xfrm>
          <a:prstGeom prst="wedgeRoundRectCallout">
            <a:avLst>
              <a:gd name="adj1" fmla="val -48974"/>
              <a:gd name="adj2" fmla="val 151554"/>
              <a:gd name="adj3" fmla="val 16667"/>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This is a great whiteboard activity. </a:t>
            </a:r>
          </a:p>
        </p:txBody>
      </p:sp>
      <p:sp>
        <p:nvSpPr>
          <p:cNvPr id="40" name="Close bubble">
            <a:extLst>
              <a:ext uri="{FF2B5EF4-FFF2-40B4-BE49-F238E27FC236}">
                <a16:creationId xmlns:a16="http://schemas.microsoft.com/office/drawing/2014/main" xmlns="" id="{FD1045FB-80F3-4CA9-AD92-7BAF646FF417}"/>
              </a:ext>
            </a:extLst>
          </p:cNvPr>
          <p:cNvSpPr/>
          <p:nvPr/>
        </p:nvSpPr>
        <p:spPr>
          <a:xfrm>
            <a:off x="5182047" y="4425528"/>
            <a:ext cx="284162" cy="2841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3830115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nodeType="clickEffect">
                                  <p:stCondLst>
                                    <p:cond delay="0"/>
                                  </p:stCondLst>
                                  <p:childTnLst>
                                    <p:animMotion origin="layout" path="M -2.77778E-7 1.11111E-6 L 0.31927 -0.21158 " pathEditMode="relative" rAng="0" ptsTypes="AA">
                                      <p:cBhvr>
                                        <p:cTn id="11" dur="2000" fill="hold"/>
                                        <p:tgtEl>
                                          <p:spTgt spid="27"/>
                                        </p:tgtEl>
                                        <p:attrNameLst>
                                          <p:attrName>ppt_x</p:attrName>
                                          <p:attrName>ppt_y</p:attrName>
                                        </p:attrNameLst>
                                      </p:cBhvr>
                                      <p:rCtr x="15955" y="-10579"/>
                                    </p:animMotion>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27"/>
                                        </p:tgtEl>
                                      </p:cBhvr>
                                    </p:animEffect>
                                    <p:set>
                                      <p:cBhvr>
                                        <p:cTn id="15" dur="1" fill="hold">
                                          <p:stCondLst>
                                            <p:cond delay="499"/>
                                          </p:stCondLst>
                                        </p:cTn>
                                        <p:tgtEl>
                                          <p:spTgt spid="27"/>
                                        </p:tgtEl>
                                        <p:attrNameLst>
                                          <p:attrName>style.visibility</p:attrName>
                                        </p:attrNameLst>
                                      </p:cBhvr>
                                      <p:to>
                                        <p:strVal val="hidden"/>
                                      </p:to>
                                    </p:se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36"/>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9"/>
                                        </p:tgtEl>
                                        <p:attrNameLst>
                                          <p:attrName>style.visibility</p:attrName>
                                        </p:attrNameLst>
                                      </p:cBhvr>
                                      <p:to>
                                        <p:strVal val="visible"/>
                                      </p:to>
                                    </p:set>
                                    <p:animEffect transition="in" filter="fade">
                                      <p:cBhvr>
                                        <p:cTn id="25" dur="500"/>
                                        <p:tgtEl>
                                          <p:spTgt spid="3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500"/>
                                        <p:tgtEl>
                                          <p:spTgt spid="40"/>
                                        </p:tgtEl>
                                      </p:cBhvr>
                                    </p:animEffect>
                                  </p:childTnLst>
                                </p:cTn>
                              </p:par>
                            </p:childTnLst>
                          </p:cTn>
                        </p:par>
                      </p:childTnLst>
                    </p:cTn>
                  </p:par>
                </p:childTnLst>
              </p:cTn>
              <p:nextCondLst>
                <p:cond evt="onClick" delay="0">
                  <p:tgtEl>
                    <p:spTgt spid="36"/>
                  </p:tgtEl>
                </p:cond>
              </p:nextCondLst>
            </p:seq>
            <p:seq concurrent="1" nextAc="seek">
              <p:cTn id="29" restart="whenNotActive" fill="hold" evtFilter="cancelBubble" nodeType="interactiveSeq">
                <p:stCondLst>
                  <p:cond evt="onClick" delay="0">
                    <p:tgtEl>
                      <p:spTgt spid="40"/>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39"/>
                                        </p:tgtEl>
                                      </p:cBhvr>
                                    </p:animEffect>
                                    <p:set>
                                      <p:cBhvr>
                                        <p:cTn id="34" dur="1" fill="hold">
                                          <p:stCondLst>
                                            <p:cond delay="499"/>
                                          </p:stCondLst>
                                        </p:cTn>
                                        <p:tgtEl>
                                          <p:spTgt spid="39"/>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40"/>
                                        </p:tgtEl>
                                      </p:cBhvr>
                                    </p:animEffect>
                                    <p:set>
                                      <p:cBhvr>
                                        <p:cTn id="37"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childTnLst>
        </p:cTn>
      </p:par>
    </p:tnLst>
    <p:bldLst>
      <p:bldP spid="29" grpId="0"/>
      <p:bldP spid="39" grpId="0" animBg="1"/>
      <p:bldP spid="39" grpId="1" animBg="1"/>
      <p:bldP spid="40" grpId="0" animBg="1"/>
      <p:bldP spid="40"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941316"/>
            <a:ext cx="1728192" cy="1750154"/>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588224" y="946283"/>
            <a:ext cx="1755834" cy="1750154"/>
          </a:xfrm>
          <a:prstGeom prst="rect">
            <a:avLst/>
          </a:prstGeom>
        </p:spPr>
      </p:pic>
      <p:sp>
        <p:nvSpPr>
          <p:cNvPr id="3" name="TextBox 2"/>
          <p:cNvSpPr txBox="1"/>
          <p:nvPr/>
        </p:nvSpPr>
        <p:spPr>
          <a:xfrm>
            <a:off x="1475656" y="1785010"/>
            <a:ext cx="936104" cy="707886"/>
          </a:xfrm>
          <a:prstGeom prst="rect">
            <a:avLst/>
          </a:prstGeom>
          <a:noFill/>
        </p:spPr>
        <p:txBody>
          <a:bodyPr wrap="square" rtlCol="0">
            <a:spAutoFit/>
          </a:bodyPr>
          <a:lstStyle/>
          <a:p>
            <a:r>
              <a:rPr lang="en-GB" sz="4000" b="1" dirty="0">
                <a:ln>
                  <a:solidFill>
                    <a:schemeClr val="tx1"/>
                  </a:solidFill>
                </a:ln>
                <a:solidFill>
                  <a:schemeClr val="bg1"/>
                </a:solidFill>
              </a:rPr>
              <a:t>oy</a:t>
            </a:r>
          </a:p>
        </p:txBody>
      </p:sp>
      <p:sp>
        <p:nvSpPr>
          <p:cNvPr id="13" name="TextBox 12"/>
          <p:cNvSpPr txBox="1"/>
          <p:nvPr/>
        </p:nvSpPr>
        <p:spPr>
          <a:xfrm>
            <a:off x="6998089" y="1816393"/>
            <a:ext cx="936104" cy="707886"/>
          </a:xfrm>
          <a:prstGeom prst="rect">
            <a:avLst/>
          </a:prstGeom>
          <a:noFill/>
        </p:spPr>
        <p:txBody>
          <a:bodyPr wrap="square" rtlCol="0">
            <a:spAutoFit/>
          </a:bodyPr>
          <a:lstStyle/>
          <a:p>
            <a:r>
              <a:rPr lang="en-GB" sz="4000" b="1" dirty="0">
                <a:ln>
                  <a:solidFill>
                    <a:schemeClr val="tx1"/>
                  </a:solidFill>
                </a:ln>
                <a:solidFill>
                  <a:schemeClr val="bg1"/>
                </a:solidFill>
              </a:rPr>
              <a:t>oi</a:t>
            </a:r>
          </a:p>
        </p:txBody>
      </p:sp>
      <p:cxnSp>
        <p:nvCxnSpPr>
          <p:cNvPr id="5" name="Straight Connector 4"/>
          <p:cNvCxnSpPr/>
          <p:nvPr/>
        </p:nvCxnSpPr>
        <p:spPr>
          <a:xfrm>
            <a:off x="82758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2" name="Straight Connector 21"/>
          <p:cNvCxnSpPr/>
          <p:nvPr/>
        </p:nvCxnSpPr>
        <p:spPr>
          <a:xfrm>
            <a:off x="82758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p:cNvCxnSpPr/>
          <p:nvPr/>
        </p:nvCxnSpPr>
        <p:spPr>
          <a:xfrm>
            <a:off x="827584" y="4077072"/>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p:cNvCxnSpPr/>
          <p:nvPr/>
        </p:nvCxnSpPr>
        <p:spPr>
          <a:xfrm>
            <a:off x="617944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p:cNvCxnSpPr/>
          <p:nvPr/>
        </p:nvCxnSpPr>
        <p:spPr>
          <a:xfrm>
            <a:off x="617944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p:cNvCxnSpPr/>
          <p:nvPr/>
        </p:nvCxnSpPr>
        <p:spPr>
          <a:xfrm>
            <a:off x="6179444" y="4077072"/>
            <a:ext cx="2160240" cy="0"/>
          </a:xfrm>
          <a:prstGeom prst="line">
            <a:avLst/>
          </a:prstGeom>
        </p:spPr>
        <p:style>
          <a:lnRef idx="3">
            <a:schemeClr val="dk1"/>
          </a:lnRef>
          <a:fillRef idx="0">
            <a:schemeClr val="dk1"/>
          </a:fillRef>
          <a:effectRef idx="2">
            <a:schemeClr val="dk1"/>
          </a:effectRef>
          <a:fontRef idx="minor">
            <a:schemeClr val="tx1"/>
          </a:fontRef>
        </p:style>
      </p:cxnSp>
      <p:sp>
        <p:nvSpPr>
          <p:cNvPr id="8" name="TextBox 7"/>
          <p:cNvSpPr txBox="1"/>
          <p:nvPr/>
        </p:nvSpPr>
        <p:spPr>
          <a:xfrm>
            <a:off x="6084168" y="2694716"/>
            <a:ext cx="1560908" cy="523220"/>
          </a:xfrm>
          <a:prstGeom prst="rect">
            <a:avLst/>
          </a:prstGeom>
          <a:noFill/>
        </p:spPr>
        <p:txBody>
          <a:bodyPr wrap="square" rtlCol="0">
            <a:spAutoFit/>
          </a:bodyPr>
          <a:lstStyle/>
          <a:p>
            <a:r>
              <a:rPr lang="en-GB" sz="2800" dirty="0"/>
              <a:t>coins</a:t>
            </a:r>
          </a:p>
        </p:txBody>
      </p:sp>
      <p:sp>
        <p:nvSpPr>
          <p:cNvPr id="28" name="TextBox 27"/>
          <p:cNvSpPr txBox="1"/>
          <p:nvPr/>
        </p:nvSpPr>
        <p:spPr>
          <a:xfrm>
            <a:off x="791981" y="2690613"/>
            <a:ext cx="1560908" cy="523220"/>
          </a:xfrm>
          <a:prstGeom prst="rect">
            <a:avLst/>
          </a:prstGeom>
          <a:noFill/>
        </p:spPr>
        <p:txBody>
          <a:bodyPr wrap="square" rtlCol="0">
            <a:spAutoFit/>
          </a:bodyPr>
          <a:lstStyle/>
          <a:p>
            <a:r>
              <a:rPr lang="en-GB" sz="2800" dirty="0"/>
              <a:t>boy</a:t>
            </a:r>
          </a:p>
        </p:txBody>
      </p:sp>
      <p:sp>
        <p:nvSpPr>
          <p:cNvPr id="29" name="TextBox 28"/>
          <p:cNvSpPr txBox="1"/>
          <p:nvPr/>
        </p:nvSpPr>
        <p:spPr>
          <a:xfrm>
            <a:off x="6084168" y="3169870"/>
            <a:ext cx="1560908" cy="523220"/>
          </a:xfrm>
          <a:prstGeom prst="rect">
            <a:avLst/>
          </a:prstGeom>
          <a:noFill/>
        </p:spPr>
        <p:txBody>
          <a:bodyPr wrap="square" rtlCol="0">
            <a:spAutoFit/>
          </a:bodyPr>
          <a:lstStyle/>
          <a:p>
            <a:r>
              <a:rPr lang="en-GB" sz="2800" dirty="0"/>
              <a:t>coil</a:t>
            </a:r>
          </a:p>
        </p:txBody>
      </p:sp>
      <p:pic>
        <p:nvPicPr>
          <p:cNvPr id="33" name="Picture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68749" y="2283609"/>
            <a:ext cx="1975760" cy="2100123"/>
          </a:xfrm>
          <a:prstGeom prst="rect">
            <a:avLst/>
          </a:prstGeom>
        </p:spPr>
      </p:pic>
      <p:sp>
        <p:nvSpPr>
          <p:cNvPr id="34" name="TextBox 33"/>
          <p:cNvSpPr txBox="1"/>
          <p:nvPr/>
        </p:nvSpPr>
        <p:spPr>
          <a:xfrm>
            <a:off x="821813" y="3176074"/>
            <a:ext cx="1560908" cy="523220"/>
          </a:xfrm>
          <a:prstGeom prst="rect">
            <a:avLst/>
          </a:prstGeom>
          <a:noFill/>
        </p:spPr>
        <p:txBody>
          <a:bodyPr wrap="square" rtlCol="0">
            <a:spAutoFit/>
          </a:bodyPr>
          <a:lstStyle/>
          <a:p>
            <a:r>
              <a:rPr lang="en-GB" sz="2800" dirty="0"/>
              <a:t>toy</a:t>
            </a:r>
          </a:p>
        </p:txBody>
      </p:sp>
      <p:grpSp>
        <p:nvGrpSpPr>
          <p:cNvPr id="35" name="Group 34"/>
          <p:cNvGrpSpPr/>
          <p:nvPr/>
        </p:nvGrpSpPr>
        <p:grpSpPr>
          <a:xfrm>
            <a:off x="7776356" y="227397"/>
            <a:ext cx="1367644" cy="504056"/>
            <a:chOff x="7776356" y="1700808"/>
            <a:chExt cx="1367644" cy="504056"/>
          </a:xfrm>
          <a:solidFill>
            <a:schemeClr val="accent5"/>
          </a:solidFill>
        </p:grpSpPr>
        <p:sp>
          <p:nvSpPr>
            <p:cNvPr id="36" name="Oval 35"/>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grpSp>
        <p:nvGrpSpPr>
          <p:cNvPr id="38" name="Kit's teachings">
            <a:extLst>
              <a:ext uri="{FF2B5EF4-FFF2-40B4-BE49-F238E27FC236}">
                <a16:creationId xmlns:a16="http://schemas.microsoft.com/office/drawing/2014/main" xmlns="" id="{53FD0CF1-FA53-4803-8F54-925B472D4661}"/>
              </a:ext>
            </a:extLst>
          </p:cNvPr>
          <p:cNvGrpSpPr/>
          <p:nvPr/>
        </p:nvGrpSpPr>
        <p:grpSpPr>
          <a:xfrm>
            <a:off x="683568" y="5157192"/>
            <a:ext cx="4464496" cy="1008112"/>
            <a:chOff x="683568" y="5157192"/>
            <a:chExt cx="4464496" cy="1008112"/>
          </a:xfrm>
        </p:grpSpPr>
        <p:sp>
          <p:nvSpPr>
            <p:cNvPr id="39" name="Rectangle: Rounded Corners 9">
              <a:extLst>
                <a:ext uri="{FF2B5EF4-FFF2-40B4-BE49-F238E27FC236}">
                  <a16:creationId xmlns:a16="http://schemas.microsoft.com/office/drawing/2014/main" xmlns="" id="{949B2036-4D10-435C-8FE9-A3B284EF3966}"/>
                </a:ext>
              </a:extLst>
            </p:cNvPr>
            <p:cNvSpPr/>
            <p:nvPr/>
          </p:nvSpPr>
          <p:spPr>
            <a:xfrm>
              <a:off x="1475656" y="5517232"/>
              <a:ext cx="3672408" cy="432048"/>
            </a:xfrm>
            <a:prstGeom prst="roundRect">
              <a:avLst>
                <a:gd name="adj" fmla="val 50000"/>
              </a:avLst>
            </a:prstGeom>
            <a:solidFill>
              <a:schemeClr val="accent5"/>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40" name="Picture 39">
              <a:extLst>
                <a:ext uri="{FF2B5EF4-FFF2-40B4-BE49-F238E27FC236}">
                  <a16:creationId xmlns:a16="http://schemas.microsoft.com/office/drawing/2014/main" xmlns="" id="{D63E1150-E0E9-4600-8006-0F9A404CD64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FAB001"/>
              </a:solidFill>
            </a:ln>
          </p:spPr>
        </p:pic>
      </p:grpSp>
      <p:sp>
        <p:nvSpPr>
          <p:cNvPr id="41" name="Kit's teaching bubble">
            <a:extLst>
              <a:ext uri="{FF2B5EF4-FFF2-40B4-BE49-F238E27FC236}">
                <a16:creationId xmlns:a16="http://schemas.microsoft.com/office/drawing/2014/main" xmlns="" id="{4F70B4BA-A660-436F-BCC3-8151C9561A39}"/>
              </a:ext>
            </a:extLst>
          </p:cNvPr>
          <p:cNvSpPr/>
          <p:nvPr/>
        </p:nvSpPr>
        <p:spPr>
          <a:xfrm>
            <a:off x="1403648" y="4509120"/>
            <a:ext cx="3960440" cy="564480"/>
          </a:xfrm>
          <a:prstGeom prst="wedgeRoundRectCallout">
            <a:avLst>
              <a:gd name="adj1" fmla="val -48974"/>
              <a:gd name="adj2" fmla="val 151554"/>
              <a:gd name="adj3" fmla="val 16667"/>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This is a great whiteboard activity. </a:t>
            </a:r>
          </a:p>
        </p:txBody>
      </p:sp>
      <p:sp>
        <p:nvSpPr>
          <p:cNvPr id="42" name="Close bubble">
            <a:extLst>
              <a:ext uri="{FF2B5EF4-FFF2-40B4-BE49-F238E27FC236}">
                <a16:creationId xmlns:a16="http://schemas.microsoft.com/office/drawing/2014/main" xmlns="" id="{FD1045FB-80F3-4CA9-AD92-7BAF646FF417}"/>
              </a:ext>
            </a:extLst>
          </p:cNvPr>
          <p:cNvSpPr/>
          <p:nvPr/>
        </p:nvSpPr>
        <p:spPr>
          <a:xfrm>
            <a:off x="5182047" y="4425528"/>
            <a:ext cx="284162" cy="2841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1212754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3.7037E-7 L -0.28958 -0.20648 " pathEditMode="relative" rAng="0" ptsTypes="AA">
                                      <p:cBhvr>
                                        <p:cTn id="11" dur="2000" fill="hold"/>
                                        <p:tgtEl>
                                          <p:spTgt spid="33"/>
                                        </p:tgtEl>
                                        <p:attrNameLst>
                                          <p:attrName>ppt_x</p:attrName>
                                          <p:attrName>ppt_y</p:attrName>
                                        </p:attrNameLst>
                                      </p:cBhvr>
                                      <p:rCtr x="-14479" y="-10324"/>
                                    </p:animMotion>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33"/>
                                        </p:tgtEl>
                                      </p:cBhvr>
                                    </p:animEffect>
                                    <p:set>
                                      <p:cBhvr>
                                        <p:cTn id="15" dur="1" fill="hold">
                                          <p:stCondLst>
                                            <p:cond delay="499"/>
                                          </p:stCondLst>
                                        </p:cTn>
                                        <p:tgtEl>
                                          <p:spTgt spid="33"/>
                                        </p:tgtEl>
                                        <p:attrNameLst>
                                          <p:attrName>style.visibility</p:attrName>
                                        </p:attrNameLst>
                                      </p:cBhvr>
                                      <p:to>
                                        <p:strVal val="hidden"/>
                                      </p:to>
                                    </p:se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38"/>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childTnLst>
                    </p:cTn>
                  </p:par>
                </p:childTnLst>
              </p:cTn>
              <p:nextCondLst>
                <p:cond evt="onClick" delay="0">
                  <p:tgtEl>
                    <p:spTgt spid="38"/>
                  </p:tgtEl>
                </p:cond>
              </p:nextCondLst>
            </p:seq>
            <p:seq concurrent="1" nextAc="seek">
              <p:cTn id="29" restart="whenNotActive" fill="hold" evtFilter="cancelBubble" nodeType="interactiveSeq">
                <p:stCondLst>
                  <p:cond evt="onClick" delay="0">
                    <p:tgtEl>
                      <p:spTgt spid="42"/>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41"/>
                                        </p:tgtEl>
                                      </p:cBhvr>
                                    </p:animEffect>
                                    <p:set>
                                      <p:cBhvr>
                                        <p:cTn id="34" dur="1" fill="hold">
                                          <p:stCondLst>
                                            <p:cond delay="499"/>
                                          </p:stCondLst>
                                        </p:cTn>
                                        <p:tgtEl>
                                          <p:spTgt spid="41"/>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42"/>
                                        </p:tgtEl>
                                      </p:cBhvr>
                                    </p:animEffect>
                                    <p:set>
                                      <p:cBhvr>
                                        <p:cTn id="37"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childTnLst>
        </p:cTn>
      </p:par>
    </p:tnLst>
    <p:bldLst>
      <p:bldP spid="34" grpId="0"/>
      <p:bldP spid="41" grpId="0" animBg="1"/>
      <p:bldP spid="41" grpId="1" animBg="1"/>
      <p:bldP spid="42" grpId="0" animBg="1"/>
      <p:bldP spid="42"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941316"/>
            <a:ext cx="1728192" cy="1750154"/>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588224" y="946283"/>
            <a:ext cx="1755834" cy="1750154"/>
          </a:xfrm>
          <a:prstGeom prst="rect">
            <a:avLst/>
          </a:prstGeom>
        </p:spPr>
      </p:pic>
      <p:sp>
        <p:nvSpPr>
          <p:cNvPr id="3" name="TextBox 2"/>
          <p:cNvSpPr txBox="1"/>
          <p:nvPr/>
        </p:nvSpPr>
        <p:spPr>
          <a:xfrm>
            <a:off x="1475656" y="1785010"/>
            <a:ext cx="936104" cy="707886"/>
          </a:xfrm>
          <a:prstGeom prst="rect">
            <a:avLst/>
          </a:prstGeom>
          <a:noFill/>
        </p:spPr>
        <p:txBody>
          <a:bodyPr wrap="square" rtlCol="0">
            <a:spAutoFit/>
          </a:bodyPr>
          <a:lstStyle/>
          <a:p>
            <a:r>
              <a:rPr lang="en-GB" sz="4000" b="1" dirty="0">
                <a:ln>
                  <a:solidFill>
                    <a:schemeClr val="tx1"/>
                  </a:solidFill>
                </a:ln>
                <a:solidFill>
                  <a:schemeClr val="bg1"/>
                </a:solidFill>
              </a:rPr>
              <a:t>oy</a:t>
            </a:r>
          </a:p>
        </p:txBody>
      </p:sp>
      <p:sp>
        <p:nvSpPr>
          <p:cNvPr id="13" name="TextBox 12"/>
          <p:cNvSpPr txBox="1"/>
          <p:nvPr/>
        </p:nvSpPr>
        <p:spPr>
          <a:xfrm>
            <a:off x="6998089" y="1816393"/>
            <a:ext cx="936104" cy="707886"/>
          </a:xfrm>
          <a:prstGeom prst="rect">
            <a:avLst/>
          </a:prstGeom>
          <a:noFill/>
        </p:spPr>
        <p:txBody>
          <a:bodyPr wrap="square" rtlCol="0">
            <a:spAutoFit/>
          </a:bodyPr>
          <a:lstStyle/>
          <a:p>
            <a:r>
              <a:rPr lang="en-GB" sz="4000" b="1" dirty="0">
                <a:ln>
                  <a:solidFill>
                    <a:schemeClr val="tx1"/>
                  </a:solidFill>
                </a:ln>
                <a:solidFill>
                  <a:schemeClr val="bg1"/>
                </a:solidFill>
              </a:rPr>
              <a:t>oi</a:t>
            </a:r>
          </a:p>
        </p:txBody>
      </p:sp>
      <p:cxnSp>
        <p:nvCxnSpPr>
          <p:cNvPr id="5" name="Straight Connector 4"/>
          <p:cNvCxnSpPr/>
          <p:nvPr/>
        </p:nvCxnSpPr>
        <p:spPr>
          <a:xfrm>
            <a:off x="82758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2" name="Straight Connector 21"/>
          <p:cNvCxnSpPr/>
          <p:nvPr/>
        </p:nvCxnSpPr>
        <p:spPr>
          <a:xfrm>
            <a:off x="82758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p:cNvCxnSpPr/>
          <p:nvPr/>
        </p:nvCxnSpPr>
        <p:spPr>
          <a:xfrm>
            <a:off x="827584" y="4077072"/>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p:cNvCxnSpPr/>
          <p:nvPr/>
        </p:nvCxnSpPr>
        <p:spPr>
          <a:xfrm>
            <a:off x="617944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p:cNvCxnSpPr/>
          <p:nvPr/>
        </p:nvCxnSpPr>
        <p:spPr>
          <a:xfrm>
            <a:off x="617944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p:cNvCxnSpPr/>
          <p:nvPr/>
        </p:nvCxnSpPr>
        <p:spPr>
          <a:xfrm>
            <a:off x="6179444" y="4077072"/>
            <a:ext cx="2160240" cy="0"/>
          </a:xfrm>
          <a:prstGeom prst="line">
            <a:avLst/>
          </a:prstGeom>
        </p:spPr>
        <p:style>
          <a:lnRef idx="3">
            <a:schemeClr val="dk1"/>
          </a:lnRef>
          <a:fillRef idx="0">
            <a:schemeClr val="dk1"/>
          </a:fillRef>
          <a:effectRef idx="2">
            <a:schemeClr val="dk1"/>
          </a:effectRef>
          <a:fontRef idx="minor">
            <a:schemeClr val="tx1"/>
          </a:fontRef>
        </p:style>
      </p:cxnSp>
      <p:sp>
        <p:nvSpPr>
          <p:cNvPr id="8" name="TextBox 7"/>
          <p:cNvSpPr txBox="1"/>
          <p:nvPr/>
        </p:nvSpPr>
        <p:spPr>
          <a:xfrm>
            <a:off x="6084168" y="2694716"/>
            <a:ext cx="1560908" cy="523220"/>
          </a:xfrm>
          <a:prstGeom prst="rect">
            <a:avLst/>
          </a:prstGeom>
          <a:noFill/>
        </p:spPr>
        <p:txBody>
          <a:bodyPr wrap="square" rtlCol="0">
            <a:spAutoFit/>
          </a:bodyPr>
          <a:lstStyle/>
          <a:p>
            <a:r>
              <a:rPr lang="en-GB" sz="2800" dirty="0"/>
              <a:t>coins</a:t>
            </a:r>
          </a:p>
        </p:txBody>
      </p:sp>
      <p:sp>
        <p:nvSpPr>
          <p:cNvPr id="28" name="TextBox 27"/>
          <p:cNvSpPr txBox="1"/>
          <p:nvPr/>
        </p:nvSpPr>
        <p:spPr>
          <a:xfrm>
            <a:off x="791981" y="2690613"/>
            <a:ext cx="1560908" cy="523220"/>
          </a:xfrm>
          <a:prstGeom prst="rect">
            <a:avLst/>
          </a:prstGeom>
          <a:noFill/>
        </p:spPr>
        <p:txBody>
          <a:bodyPr wrap="square" rtlCol="0">
            <a:spAutoFit/>
          </a:bodyPr>
          <a:lstStyle/>
          <a:p>
            <a:r>
              <a:rPr lang="en-GB" sz="2800" dirty="0"/>
              <a:t>boy</a:t>
            </a:r>
          </a:p>
        </p:txBody>
      </p:sp>
      <p:sp>
        <p:nvSpPr>
          <p:cNvPr id="29" name="TextBox 28"/>
          <p:cNvSpPr txBox="1"/>
          <p:nvPr/>
        </p:nvSpPr>
        <p:spPr>
          <a:xfrm>
            <a:off x="6084168" y="3169870"/>
            <a:ext cx="1560908" cy="523220"/>
          </a:xfrm>
          <a:prstGeom prst="rect">
            <a:avLst/>
          </a:prstGeom>
          <a:noFill/>
        </p:spPr>
        <p:txBody>
          <a:bodyPr wrap="square" rtlCol="0">
            <a:spAutoFit/>
          </a:bodyPr>
          <a:lstStyle/>
          <a:p>
            <a:r>
              <a:rPr lang="en-GB" sz="2800" dirty="0"/>
              <a:t>coil</a:t>
            </a:r>
          </a:p>
        </p:txBody>
      </p:sp>
      <p:pic>
        <p:nvPicPr>
          <p:cNvPr id="33" name="Picture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68749" y="2404186"/>
            <a:ext cx="1975760" cy="1858969"/>
          </a:xfrm>
          <a:prstGeom prst="rect">
            <a:avLst/>
          </a:prstGeom>
          <a:noFill/>
          <a:ln>
            <a:noFill/>
          </a:ln>
        </p:spPr>
      </p:pic>
      <p:sp>
        <p:nvSpPr>
          <p:cNvPr id="34" name="TextBox 33"/>
          <p:cNvSpPr txBox="1"/>
          <p:nvPr/>
        </p:nvSpPr>
        <p:spPr>
          <a:xfrm>
            <a:off x="821813" y="3176074"/>
            <a:ext cx="1560908" cy="523220"/>
          </a:xfrm>
          <a:prstGeom prst="rect">
            <a:avLst/>
          </a:prstGeom>
          <a:noFill/>
        </p:spPr>
        <p:txBody>
          <a:bodyPr wrap="square" rtlCol="0">
            <a:spAutoFit/>
          </a:bodyPr>
          <a:lstStyle/>
          <a:p>
            <a:r>
              <a:rPr lang="en-GB" sz="2800" dirty="0"/>
              <a:t>toy</a:t>
            </a:r>
          </a:p>
        </p:txBody>
      </p:sp>
      <p:sp>
        <p:nvSpPr>
          <p:cNvPr id="27" name="TextBox 26"/>
          <p:cNvSpPr txBox="1"/>
          <p:nvPr/>
        </p:nvSpPr>
        <p:spPr>
          <a:xfrm>
            <a:off x="845172" y="3616279"/>
            <a:ext cx="1560908" cy="523220"/>
          </a:xfrm>
          <a:prstGeom prst="rect">
            <a:avLst/>
          </a:prstGeom>
          <a:noFill/>
        </p:spPr>
        <p:txBody>
          <a:bodyPr wrap="square" rtlCol="0">
            <a:spAutoFit/>
          </a:bodyPr>
          <a:lstStyle/>
          <a:p>
            <a:r>
              <a:rPr lang="en-GB" sz="2800" dirty="0"/>
              <a:t>royal</a:t>
            </a:r>
          </a:p>
        </p:txBody>
      </p:sp>
      <p:grpSp>
        <p:nvGrpSpPr>
          <p:cNvPr id="35" name="Group 34"/>
          <p:cNvGrpSpPr/>
          <p:nvPr/>
        </p:nvGrpSpPr>
        <p:grpSpPr>
          <a:xfrm>
            <a:off x="7776356" y="227397"/>
            <a:ext cx="1367644" cy="504056"/>
            <a:chOff x="7776356" y="1700808"/>
            <a:chExt cx="1367644" cy="504056"/>
          </a:xfrm>
          <a:solidFill>
            <a:schemeClr val="accent5"/>
          </a:solidFill>
        </p:grpSpPr>
        <p:sp>
          <p:nvSpPr>
            <p:cNvPr id="36" name="Oval 35"/>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grpSp>
        <p:nvGrpSpPr>
          <p:cNvPr id="38" name="Kit's teachings">
            <a:extLst>
              <a:ext uri="{FF2B5EF4-FFF2-40B4-BE49-F238E27FC236}">
                <a16:creationId xmlns:a16="http://schemas.microsoft.com/office/drawing/2014/main" xmlns="" id="{53FD0CF1-FA53-4803-8F54-925B472D4661}"/>
              </a:ext>
            </a:extLst>
          </p:cNvPr>
          <p:cNvGrpSpPr/>
          <p:nvPr/>
        </p:nvGrpSpPr>
        <p:grpSpPr>
          <a:xfrm>
            <a:off x="683568" y="5157192"/>
            <a:ext cx="4464496" cy="1008112"/>
            <a:chOff x="683568" y="5157192"/>
            <a:chExt cx="4464496" cy="1008112"/>
          </a:xfrm>
        </p:grpSpPr>
        <p:sp>
          <p:nvSpPr>
            <p:cNvPr id="39" name="Rectangle: Rounded Corners 9">
              <a:extLst>
                <a:ext uri="{FF2B5EF4-FFF2-40B4-BE49-F238E27FC236}">
                  <a16:creationId xmlns:a16="http://schemas.microsoft.com/office/drawing/2014/main" xmlns="" id="{949B2036-4D10-435C-8FE9-A3B284EF3966}"/>
                </a:ext>
              </a:extLst>
            </p:cNvPr>
            <p:cNvSpPr/>
            <p:nvPr/>
          </p:nvSpPr>
          <p:spPr>
            <a:xfrm>
              <a:off x="1475656" y="5517232"/>
              <a:ext cx="3672408" cy="432048"/>
            </a:xfrm>
            <a:prstGeom prst="roundRect">
              <a:avLst>
                <a:gd name="adj" fmla="val 50000"/>
              </a:avLst>
            </a:prstGeom>
            <a:solidFill>
              <a:schemeClr val="accent5"/>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40" name="Picture 39">
              <a:extLst>
                <a:ext uri="{FF2B5EF4-FFF2-40B4-BE49-F238E27FC236}">
                  <a16:creationId xmlns:a16="http://schemas.microsoft.com/office/drawing/2014/main" xmlns="" id="{D63E1150-E0E9-4600-8006-0F9A404CD64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FAB001"/>
              </a:solidFill>
            </a:ln>
          </p:spPr>
        </p:pic>
      </p:grpSp>
      <p:sp>
        <p:nvSpPr>
          <p:cNvPr id="41" name="Kit's teaching bubble">
            <a:extLst>
              <a:ext uri="{FF2B5EF4-FFF2-40B4-BE49-F238E27FC236}">
                <a16:creationId xmlns:a16="http://schemas.microsoft.com/office/drawing/2014/main" xmlns="" id="{4F70B4BA-A660-436F-BCC3-8151C9561A39}"/>
              </a:ext>
            </a:extLst>
          </p:cNvPr>
          <p:cNvSpPr/>
          <p:nvPr/>
        </p:nvSpPr>
        <p:spPr>
          <a:xfrm>
            <a:off x="1403648" y="4509120"/>
            <a:ext cx="3960440" cy="564480"/>
          </a:xfrm>
          <a:prstGeom prst="wedgeRoundRectCallout">
            <a:avLst>
              <a:gd name="adj1" fmla="val -48974"/>
              <a:gd name="adj2" fmla="val 151554"/>
              <a:gd name="adj3" fmla="val 16667"/>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This is a great whiteboard activity. </a:t>
            </a:r>
          </a:p>
        </p:txBody>
      </p:sp>
      <p:sp>
        <p:nvSpPr>
          <p:cNvPr id="42" name="Close bubble">
            <a:extLst>
              <a:ext uri="{FF2B5EF4-FFF2-40B4-BE49-F238E27FC236}">
                <a16:creationId xmlns:a16="http://schemas.microsoft.com/office/drawing/2014/main" xmlns="" id="{FD1045FB-80F3-4CA9-AD92-7BAF646FF417}"/>
              </a:ext>
            </a:extLst>
          </p:cNvPr>
          <p:cNvSpPr/>
          <p:nvPr/>
        </p:nvSpPr>
        <p:spPr>
          <a:xfrm>
            <a:off x="5182047" y="4425528"/>
            <a:ext cx="284162" cy="2841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1590030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3.7037E-7 L -0.28958 -0.20648 " pathEditMode="relative" rAng="0" ptsTypes="AA">
                                      <p:cBhvr>
                                        <p:cTn id="11" dur="2000" fill="hold"/>
                                        <p:tgtEl>
                                          <p:spTgt spid="33"/>
                                        </p:tgtEl>
                                        <p:attrNameLst>
                                          <p:attrName>ppt_x</p:attrName>
                                          <p:attrName>ppt_y</p:attrName>
                                        </p:attrNameLst>
                                      </p:cBhvr>
                                      <p:rCtr x="-14479" y="-10324"/>
                                    </p:animMotion>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33"/>
                                        </p:tgtEl>
                                      </p:cBhvr>
                                    </p:animEffect>
                                    <p:set>
                                      <p:cBhvr>
                                        <p:cTn id="15" dur="1" fill="hold">
                                          <p:stCondLst>
                                            <p:cond delay="499"/>
                                          </p:stCondLst>
                                        </p:cTn>
                                        <p:tgtEl>
                                          <p:spTgt spid="33"/>
                                        </p:tgtEl>
                                        <p:attrNameLst>
                                          <p:attrName>style.visibility</p:attrName>
                                        </p:attrNameLst>
                                      </p:cBhvr>
                                      <p:to>
                                        <p:strVal val="hidden"/>
                                      </p:to>
                                    </p:se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fade">
                                      <p:cBhvr>
                                        <p:cTn id="1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38"/>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500"/>
                                        <p:tgtEl>
                                          <p:spTgt spid="4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2"/>
                                        </p:tgtEl>
                                        <p:attrNameLst>
                                          <p:attrName>style.visibility</p:attrName>
                                        </p:attrNameLst>
                                      </p:cBhvr>
                                      <p:to>
                                        <p:strVal val="visible"/>
                                      </p:to>
                                    </p:set>
                                    <p:animEffect transition="in" filter="fade">
                                      <p:cBhvr>
                                        <p:cTn id="28" dur="500"/>
                                        <p:tgtEl>
                                          <p:spTgt spid="42"/>
                                        </p:tgtEl>
                                      </p:cBhvr>
                                    </p:animEffect>
                                  </p:childTnLst>
                                </p:cTn>
                              </p:par>
                            </p:childTnLst>
                          </p:cTn>
                        </p:par>
                      </p:childTnLst>
                    </p:cTn>
                  </p:par>
                </p:childTnLst>
              </p:cTn>
              <p:nextCondLst>
                <p:cond evt="onClick" delay="0">
                  <p:tgtEl>
                    <p:spTgt spid="38"/>
                  </p:tgtEl>
                </p:cond>
              </p:nextCondLst>
            </p:seq>
            <p:seq concurrent="1" nextAc="seek">
              <p:cTn id="29" restart="whenNotActive" fill="hold" evtFilter="cancelBubble" nodeType="interactiveSeq">
                <p:stCondLst>
                  <p:cond evt="onClick" delay="0">
                    <p:tgtEl>
                      <p:spTgt spid="42"/>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41"/>
                                        </p:tgtEl>
                                      </p:cBhvr>
                                    </p:animEffect>
                                    <p:set>
                                      <p:cBhvr>
                                        <p:cTn id="34" dur="1" fill="hold">
                                          <p:stCondLst>
                                            <p:cond delay="499"/>
                                          </p:stCondLst>
                                        </p:cTn>
                                        <p:tgtEl>
                                          <p:spTgt spid="41"/>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42"/>
                                        </p:tgtEl>
                                      </p:cBhvr>
                                    </p:animEffect>
                                    <p:set>
                                      <p:cBhvr>
                                        <p:cTn id="37"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childTnLst>
        </p:cTn>
      </p:par>
    </p:tnLst>
    <p:bldLst>
      <p:bldP spid="27" grpId="0"/>
      <p:bldP spid="41" grpId="0" animBg="1"/>
      <p:bldP spid="41" grpId="1" animBg="1"/>
      <p:bldP spid="42" grpId="0" animBg="1"/>
      <p:bldP spid="42"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584" y="941316"/>
            <a:ext cx="1728192" cy="1750154"/>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588224" y="946283"/>
            <a:ext cx="1755834" cy="1750154"/>
          </a:xfrm>
          <a:prstGeom prst="rect">
            <a:avLst/>
          </a:prstGeom>
        </p:spPr>
      </p:pic>
      <p:sp>
        <p:nvSpPr>
          <p:cNvPr id="3" name="TextBox 2"/>
          <p:cNvSpPr txBox="1"/>
          <p:nvPr/>
        </p:nvSpPr>
        <p:spPr>
          <a:xfrm>
            <a:off x="1475656" y="1785010"/>
            <a:ext cx="936104" cy="707886"/>
          </a:xfrm>
          <a:prstGeom prst="rect">
            <a:avLst/>
          </a:prstGeom>
          <a:noFill/>
        </p:spPr>
        <p:txBody>
          <a:bodyPr wrap="square" rtlCol="0">
            <a:spAutoFit/>
          </a:bodyPr>
          <a:lstStyle/>
          <a:p>
            <a:r>
              <a:rPr lang="en-GB" sz="4000" b="1" dirty="0">
                <a:ln>
                  <a:solidFill>
                    <a:schemeClr val="tx1"/>
                  </a:solidFill>
                </a:ln>
                <a:solidFill>
                  <a:schemeClr val="bg1"/>
                </a:solidFill>
              </a:rPr>
              <a:t>oy</a:t>
            </a:r>
          </a:p>
        </p:txBody>
      </p:sp>
      <p:sp>
        <p:nvSpPr>
          <p:cNvPr id="13" name="TextBox 12"/>
          <p:cNvSpPr txBox="1"/>
          <p:nvPr/>
        </p:nvSpPr>
        <p:spPr>
          <a:xfrm>
            <a:off x="6998089" y="1816393"/>
            <a:ext cx="936104" cy="707886"/>
          </a:xfrm>
          <a:prstGeom prst="rect">
            <a:avLst/>
          </a:prstGeom>
          <a:noFill/>
        </p:spPr>
        <p:txBody>
          <a:bodyPr wrap="square" rtlCol="0">
            <a:spAutoFit/>
          </a:bodyPr>
          <a:lstStyle/>
          <a:p>
            <a:r>
              <a:rPr lang="en-GB" sz="4000" b="1" dirty="0">
                <a:ln>
                  <a:solidFill>
                    <a:schemeClr val="tx1"/>
                  </a:solidFill>
                </a:ln>
                <a:solidFill>
                  <a:schemeClr val="bg1"/>
                </a:solidFill>
              </a:rPr>
              <a:t>oi</a:t>
            </a:r>
          </a:p>
        </p:txBody>
      </p:sp>
      <p:cxnSp>
        <p:nvCxnSpPr>
          <p:cNvPr id="5" name="Straight Connector 4"/>
          <p:cNvCxnSpPr/>
          <p:nvPr/>
        </p:nvCxnSpPr>
        <p:spPr>
          <a:xfrm>
            <a:off x="82758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2" name="Straight Connector 21"/>
          <p:cNvCxnSpPr/>
          <p:nvPr/>
        </p:nvCxnSpPr>
        <p:spPr>
          <a:xfrm>
            <a:off x="82758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3" name="Straight Connector 22"/>
          <p:cNvCxnSpPr/>
          <p:nvPr/>
        </p:nvCxnSpPr>
        <p:spPr>
          <a:xfrm>
            <a:off x="827584" y="4077072"/>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p:cNvCxnSpPr/>
          <p:nvPr/>
        </p:nvCxnSpPr>
        <p:spPr>
          <a:xfrm>
            <a:off x="6179444" y="3212976"/>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5" name="Straight Connector 24"/>
          <p:cNvCxnSpPr/>
          <p:nvPr/>
        </p:nvCxnSpPr>
        <p:spPr>
          <a:xfrm>
            <a:off x="6179444" y="3645024"/>
            <a:ext cx="2160240" cy="0"/>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p:cNvCxnSpPr/>
          <p:nvPr/>
        </p:nvCxnSpPr>
        <p:spPr>
          <a:xfrm>
            <a:off x="6179444" y="4077072"/>
            <a:ext cx="2160240" cy="0"/>
          </a:xfrm>
          <a:prstGeom prst="line">
            <a:avLst/>
          </a:prstGeom>
        </p:spPr>
        <p:style>
          <a:lnRef idx="3">
            <a:schemeClr val="dk1"/>
          </a:lnRef>
          <a:fillRef idx="0">
            <a:schemeClr val="dk1"/>
          </a:fillRef>
          <a:effectRef idx="2">
            <a:schemeClr val="dk1"/>
          </a:effectRef>
          <a:fontRef idx="minor">
            <a:schemeClr val="tx1"/>
          </a:fontRef>
        </p:style>
      </p:cxnSp>
      <p:sp>
        <p:nvSpPr>
          <p:cNvPr id="8" name="TextBox 7"/>
          <p:cNvSpPr txBox="1"/>
          <p:nvPr/>
        </p:nvSpPr>
        <p:spPr>
          <a:xfrm>
            <a:off x="6084168" y="2694716"/>
            <a:ext cx="1560908" cy="523220"/>
          </a:xfrm>
          <a:prstGeom prst="rect">
            <a:avLst/>
          </a:prstGeom>
          <a:noFill/>
        </p:spPr>
        <p:txBody>
          <a:bodyPr wrap="square" rtlCol="0">
            <a:spAutoFit/>
          </a:bodyPr>
          <a:lstStyle/>
          <a:p>
            <a:r>
              <a:rPr lang="en-GB" sz="2800" dirty="0"/>
              <a:t>coins</a:t>
            </a:r>
          </a:p>
        </p:txBody>
      </p:sp>
      <p:sp>
        <p:nvSpPr>
          <p:cNvPr id="28" name="TextBox 27"/>
          <p:cNvSpPr txBox="1"/>
          <p:nvPr/>
        </p:nvSpPr>
        <p:spPr>
          <a:xfrm>
            <a:off x="791981" y="2690613"/>
            <a:ext cx="1560908" cy="523220"/>
          </a:xfrm>
          <a:prstGeom prst="rect">
            <a:avLst/>
          </a:prstGeom>
          <a:noFill/>
        </p:spPr>
        <p:txBody>
          <a:bodyPr wrap="square" rtlCol="0">
            <a:spAutoFit/>
          </a:bodyPr>
          <a:lstStyle/>
          <a:p>
            <a:r>
              <a:rPr lang="en-GB" sz="2800" dirty="0"/>
              <a:t>boy</a:t>
            </a:r>
          </a:p>
        </p:txBody>
      </p:sp>
      <p:sp>
        <p:nvSpPr>
          <p:cNvPr id="29" name="TextBox 28"/>
          <p:cNvSpPr txBox="1"/>
          <p:nvPr/>
        </p:nvSpPr>
        <p:spPr>
          <a:xfrm>
            <a:off x="6084168" y="3169870"/>
            <a:ext cx="1560908" cy="523220"/>
          </a:xfrm>
          <a:prstGeom prst="rect">
            <a:avLst/>
          </a:prstGeom>
          <a:noFill/>
        </p:spPr>
        <p:txBody>
          <a:bodyPr wrap="square" rtlCol="0">
            <a:spAutoFit/>
          </a:bodyPr>
          <a:lstStyle/>
          <a:p>
            <a:r>
              <a:rPr lang="en-GB" sz="2800" dirty="0"/>
              <a:t>coil</a:t>
            </a:r>
          </a:p>
        </p:txBody>
      </p:sp>
      <p:pic>
        <p:nvPicPr>
          <p:cNvPr id="33" name="Picture 3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68749" y="2682503"/>
            <a:ext cx="1975760" cy="1302335"/>
          </a:xfrm>
          <a:prstGeom prst="rect">
            <a:avLst/>
          </a:prstGeom>
          <a:noFill/>
          <a:ln>
            <a:noFill/>
          </a:ln>
        </p:spPr>
      </p:pic>
      <p:sp>
        <p:nvSpPr>
          <p:cNvPr id="34" name="TextBox 33"/>
          <p:cNvSpPr txBox="1"/>
          <p:nvPr/>
        </p:nvSpPr>
        <p:spPr>
          <a:xfrm>
            <a:off x="821813" y="3176074"/>
            <a:ext cx="1560908" cy="523220"/>
          </a:xfrm>
          <a:prstGeom prst="rect">
            <a:avLst/>
          </a:prstGeom>
          <a:noFill/>
        </p:spPr>
        <p:txBody>
          <a:bodyPr wrap="square" rtlCol="0">
            <a:spAutoFit/>
          </a:bodyPr>
          <a:lstStyle/>
          <a:p>
            <a:r>
              <a:rPr lang="en-GB" sz="2800" dirty="0"/>
              <a:t>toy</a:t>
            </a:r>
          </a:p>
        </p:txBody>
      </p:sp>
      <p:sp>
        <p:nvSpPr>
          <p:cNvPr id="27" name="TextBox 26"/>
          <p:cNvSpPr txBox="1"/>
          <p:nvPr/>
        </p:nvSpPr>
        <p:spPr>
          <a:xfrm>
            <a:off x="845172" y="3616279"/>
            <a:ext cx="1560908" cy="523220"/>
          </a:xfrm>
          <a:prstGeom prst="rect">
            <a:avLst/>
          </a:prstGeom>
          <a:noFill/>
        </p:spPr>
        <p:txBody>
          <a:bodyPr wrap="square" rtlCol="0">
            <a:spAutoFit/>
          </a:bodyPr>
          <a:lstStyle/>
          <a:p>
            <a:r>
              <a:rPr lang="en-GB" sz="2800" dirty="0"/>
              <a:t>royal</a:t>
            </a:r>
          </a:p>
        </p:txBody>
      </p:sp>
      <p:sp>
        <p:nvSpPr>
          <p:cNvPr id="35" name="TextBox 34"/>
          <p:cNvSpPr txBox="1"/>
          <p:nvPr/>
        </p:nvSpPr>
        <p:spPr>
          <a:xfrm>
            <a:off x="6070104" y="3623471"/>
            <a:ext cx="1560908" cy="523220"/>
          </a:xfrm>
          <a:prstGeom prst="rect">
            <a:avLst/>
          </a:prstGeom>
          <a:noFill/>
        </p:spPr>
        <p:txBody>
          <a:bodyPr wrap="square" rtlCol="0">
            <a:spAutoFit/>
          </a:bodyPr>
          <a:lstStyle/>
          <a:p>
            <a:r>
              <a:rPr lang="en-GB" sz="2800" dirty="0"/>
              <a:t>tinfoil</a:t>
            </a:r>
          </a:p>
        </p:txBody>
      </p:sp>
      <p:grpSp>
        <p:nvGrpSpPr>
          <p:cNvPr id="36" name="Group 35"/>
          <p:cNvGrpSpPr/>
          <p:nvPr/>
        </p:nvGrpSpPr>
        <p:grpSpPr>
          <a:xfrm>
            <a:off x="7776356" y="227397"/>
            <a:ext cx="1367644" cy="504056"/>
            <a:chOff x="7776356" y="1700808"/>
            <a:chExt cx="1367644" cy="504056"/>
          </a:xfrm>
          <a:solidFill>
            <a:schemeClr val="accent5"/>
          </a:solidFill>
        </p:grpSpPr>
        <p:sp>
          <p:nvSpPr>
            <p:cNvPr id="37" name="Oval 36"/>
            <p:cNvSpPr/>
            <p:nvPr/>
          </p:nvSpPr>
          <p:spPr>
            <a:xfrm>
              <a:off x="7776356"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8028384" y="1700808"/>
              <a:ext cx="1115616"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Practise</a:t>
              </a:r>
            </a:p>
          </p:txBody>
        </p:sp>
      </p:grpSp>
      <p:grpSp>
        <p:nvGrpSpPr>
          <p:cNvPr id="39" name="Kit's teachings">
            <a:extLst>
              <a:ext uri="{FF2B5EF4-FFF2-40B4-BE49-F238E27FC236}">
                <a16:creationId xmlns:a16="http://schemas.microsoft.com/office/drawing/2014/main" xmlns="" id="{53FD0CF1-FA53-4803-8F54-925B472D4661}"/>
              </a:ext>
            </a:extLst>
          </p:cNvPr>
          <p:cNvGrpSpPr/>
          <p:nvPr/>
        </p:nvGrpSpPr>
        <p:grpSpPr>
          <a:xfrm>
            <a:off x="683568" y="5157192"/>
            <a:ext cx="4464496" cy="1008112"/>
            <a:chOff x="683568" y="5157192"/>
            <a:chExt cx="4464496" cy="1008112"/>
          </a:xfrm>
        </p:grpSpPr>
        <p:sp>
          <p:nvSpPr>
            <p:cNvPr id="40" name="Rectangle: Rounded Corners 9">
              <a:extLst>
                <a:ext uri="{FF2B5EF4-FFF2-40B4-BE49-F238E27FC236}">
                  <a16:creationId xmlns:a16="http://schemas.microsoft.com/office/drawing/2014/main" xmlns="" id="{949B2036-4D10-435C-8FE9-A3B284EF3966}"/>
                </a:ext>
              </a:extLst>
            </p:cNvPr>
            <p:cNvSpPr/>
            <p:nvPr/>
          </p:nvSpPr>
          <p:spPr>
            <a:xfrm>
              <a:off x="1475656" y="5517232"/>
              <a:ext cx="3672408" cy="432048"/>
            </a:xfrm>
            <a:prstGeom prst="roundRect">
              <a:avLst>
                <a:gd name="adj" fmla="val 50000"/>
              </a:avLst>
            </a:prstGeom>
            <a:solidFill>
              <a:schemeClr val="accent5"/>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GB" dirty="0">
                  <a:latin typeface="Twinkl SemiBold" pitchFamily="2" charset="0"/>
                </a:rPr>
                <a:t>  Click me for Kit’s teaching tips!</a:t>
              </a:r>
            </a:p>
          </p:txBody>
        </p:sp>
        <p:pic>
          <p:nvPicPr>
            <p:cNvPr id="41" name="Picture 40">
              <a:extLst>
                <a:ext uri="{FF2B5EF4-FFF2-40B4-BE49-F238E27FC236}">
                  <a16:creationId xmlns:a16="http://schemas.microsoft.com/office/drawing/2014/main" xmlns="" id="{D63E1150-E0E9-4600-8006-0F9A404CD643}"/>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5597" t="-8561" r="-15847" b="56577"/>
            <a:stretch/>
          </p:blipFill>
          <p:spPr>
            <a:xfrm>
              <a:off x="683568" y="5157192"/>
              <a:ext cx="1008112" cy="1008112"/>
            </a:xfrm>
            <a:prstGeom prst="ellipse">
              <a:avLst/>
            </a:prstGeom>
            <a:solidFill>
              <a:schemeClr val="bg1"/>
            </a:solidFill>
            <a:ln w="57150">
              <a:solidFill>
                <a:srgbClr val="FAB001"/>
              </a:solidFill>
            </a:ln>
          </p:spPr>
        </p:pic>
      </p:grpSp>
      <p:sp>
        <p:nvSpPr>
          <p:cNvPr id="42" name="Kit's teaching bubble">
            <a:extLst>
              <a:ext uri="{FF2B5EF4-FFF2-40B4-BE49-F238E27FC236}">
                <a16:creationId xmlns:a16="http://schemas.microsoft.com/office/drawing/2014/main" xmlns="" id="{4F70B4BA-A660-436F-BCC3-8151C9561A39}"/>
              </a:ext>
            </a:extLst>
          </p:cNvPr>
          <p:cNvSpPr/>
          <p:nvPr/>
        </p:nvSpPr>
        <p:spPr>
          <a:xfrm>
            <a:off x="1403648" y="4509120"/>
            <a:ext cx="3960440" cy="564480"/>
          </a:xfrm>
          <a:prstGeom prst="wedgeRoundRectCallout">
            <a:avLst>
              <a:gd name="adj1" fmla="val -48974"/>
              <a:gd name="adj2" fmla="val 151554"/>
              <a:gd name="adj3" fmla="val 16667"/>
            </a:avLst>
          </a:prstGeom>
          <a:solidFill>
            <a:schemeClr val="bg1"/>
          </a:solidFill>
          <a:ln w="28575">
            <a:solidFill>
              <a:srgbClr val="FAB0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dirty="0">
                <a:solidFill>
                  <a:schemeClr val="tx1"/>
                </a:solidFill>
                <a:latin typeface="Twinkl" pitchFamily="50" charset="0"/>
              </a:rPr>
              <a:t>This is a great whiteboard activity. </a:t>
            </a:r>
          </a:p>
        </p:txBody>
      </p:sp>
      <p:sp>
        <p:nvSpPr>
          <p:cNvPr id="43" name="Close bubble">
            <a:extLst>
              <a:ext uri="{FF2B5EF4-FFF2-40B4-BE49-F238E27FC236}">
                <a16:creationId xmlns:a16="http://schemas.microsoft.com/office/drawing/2014/main" xmlns="" id="{FD1045FB-80F3-4CA9-AD92-7BAF646FF417}"/>
              </a:ext>
            </a:extLst>
          </p:cNvPr>
          <p:cNvSpPr/>
          <p:nvPr/>
        </p:nvSpPr>
        <p:spPr>
          <a:xfrm>
            <a:off x="5182047" y="4425528"/>
            <a:ext cx="284162" cy="28416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t>X</a:t>
            </a:r>
            <a:endParaRPr lang="en-GB" sz="1400" b="1" dirty="0"/>
          </a:p>
        </p:txBody>
      </p:sp>
    </p:spTree>
    <p:extLst>
      <p:ext uri="{BB962C8B-B14F-4D97-AF65-F5344CB8AC3E}">
        <p14:creationId xmlns:p14="http://schemas.microsoft.com/office/powerpoint/2010/main" val="3864566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nodeType="clickEffect">
                                  <p:stCondLst>
                                    <p:cond delay="0"/>
                                  </p:stCondLst>
                                  <p:childTnLst>
                                    <p:animMotion origin="layout" path="M -3.88889E-6 -1.11111E-6 L 0.30886 -0.19606 " pathEditMode="relative" rAng="0" ptsTypes="AA">
                                      <p:cBhvr>
                                        <p:cTn id="11" dur="2000" fill="hold"/>
                                        <p:tgtEl>
                                          <p:spTgt spid="33"/>
                                        </p:tgtEl>
                                        <p:attrNameLst>
                                          <p:attrName>ppt_x</p:attrName>
                                          <p:attrName>ppt_y</p:attrName>
                                        </p:attrNameLst>
                                      </p:cBhvr>
                                      <p:rCtr x="15434" y="-9815"/>
                                    </p:animMotion>
                                  </p:childTnLst>
                                </p:cTn>
                              </p:par>
                            </p:childTnLst>
                          </p:cTn>
                        </p:par>
                        <p:par>
                          <p:cTn id="12" fill="hold">
                            <p:stCondLst>
                              <p:cond delay="2000"/>
                            </p:stCondLst>
                            <p:childTnLst>
                              <p:par>
                                <p:cTn id="13" presetID="10" presetClass="exit" presetSubtype="0" fill="hold" nodeType="afterEffect">
                                  <p:stCondLst>
                                    <p:cond delay="0"/>
                                  </p:stCondLst>
                                  <p:childTnLst>
                                    <p:animEffect transition="out" filter="fade">
                                      <p:cBhvr>
                                        <p:cTn id="14" dur="500"/>
                                        <p:tgtEl>
                                          <p:spTgt spid="33"/>
                                        </p:tgtEl>
                                      </p:cBhvr>
                                    </p:animEffect>
                                    <p:set>
                                      <p:cBhvr>
                                        <p:cTn id="15" dur="1" fill="hold">
                                          <p:stCondLst>
                                            <p:cond delay="499"/>
                                          </p:stCondLst>
                                        </p:cTn>
                                        <p:tgtEl>
                                          <p:spTgt spid="33"/>
                                        </p:tgtEl>
                                        <p:attrNameLst>
                                          <p:attrName>style.visibility</p:attrName>
                                        </p:attrNameLst>
                                      </p:cBhvr>
                                      <p:to>
                                        <p:strVal val="hidden"/>
                                      </p:to>
                                    </p:se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39"/>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fade">
                                      <p:cBhvr>
                                        <p:cTn id="25" dur="500"/>
                                        <p:tgtEl>
                                          <p:spTgt spid="4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500"/>
                                        <p:tgtEl>
                                          <p:spTgt spid="43"/>
                                        </p:tgtEl>
                                      </p:cBhvr>
                                    </p:animEffect>
                                  </p:childTnLst>
                                </p:cTn>
                              </p:par>
                            </p:childTnLst>
                          </p:cTn>
                        </p:par>
                      </p:childTnLst>
                    </p:cTn>
                  </p:par>
                </p:childTnLst>
              </p:cTn>
              <p:nextCondLst>
                <p:cond evt="onClick" delay="0">
                  <p:tgtEl>
                    <p:spTgt spid="39"/>
                  </p:tgtEl>
                </p:cond>
              </p:nextCondLst>
            </p:seq>
            <p:seq concurrent="1" nextAc="seek">
              <p:cTn id="29" restart="whenNotActive" fill="hold" evtFilter="cancelBubble" nodeType="interactiveSeq">
                <p:stCondLst>
                  <p:cond evt="onClick" delay="0">
                    <p:tgtEl>
                      <p:spTgt spid="43"/>
                    </p:tgtEl>
                  </p:cond>
                </p:stCondLst>
                <p:endSync evt="end" delay="0">
                  <p:rtn val="all"/>
                </p:endSync>
                <p:childTnLst>
                  <p:par>
                    <p:cTn id="30" fill="hold">
                      <p:stCondLst>
                        <p:cond delay="0"/>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42"/>
                                        </p:tgtEl>
                                      </p:cBhvr>
                                    </p:animEffect>
                                    <p:set>
                                      <p:cBhvr>
                                        <p:cTn id="34" dur="1" fill="hold">
                                          <p:stCondLst>
                                            <p:cond delay="499"/>
                                          </p:stCondLst>
                                        </p:cTn>
                                        <p:tgtEl>
                                          <p:spTgt spid="42"/>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43"/>
                                        </p:tgtEl>
                                      </p:cBhvr>
                                    </p:animEffect>
                                    <p:set>
                                      <p:cBhvr>
                                        <p:cTn id="37" dur="1" fill="hold">
                                          <p:stCondLst>
                                            <p:cond delay="4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35" grpId="0"/>
      <p:bldP spid="42" grpId="0" animBg="1"/>
      <p:bldP spid="42" grpId="1" animBg="1"/>
      <p:bldP spid="43" grpId="0" animBg="1"/>
      <p:bldP spid="43"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2891" y="442045"/>
            <a:ext cx="8350225" cy="5939283"/>
          </a:xfrm>
          <a:prstGeom prst="roundRect">
            <a:avLst>
              <a:gd name="adj" fmla="val 3528"/>
            </a:avLst>
          </a:prstGeom>
          <a:ln w="28575">
            <a:solidFill>
              <a:schemeClr val="bg1"/>
            </a:solidFill>
          </a:ln>
        </p:spPr>
      </p:pic>
      <p:grpSp>
        <p:nvGrpSpPr>
          <p:cNvPr id="30" name="Group 29"/>
          <p:cNvGrpSpPr/>
          <p:nvPr/>
        </p:nvGrpSpPr>
        <p:grpSpPr>
          <a:xfrm>
            <a:off x="8020050" y="227397"/>
            <a:ext cx="1123947" cy="504056"/>
            <a:chOff x="8020930" y="1700808"/>
            <a:chExt cx="1159582" cy="504056"/>
          </a:xfrm>
          <a:solidFill>
            <a:schemeClr val="accent5"/>
          </a:solidFill>
        </p:grpSpPr>
        <p:sp>
          <p:nvSpPr>
            <p:cNvPr id="31" name="Oval 30"/>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79912" y="1881192"/>
            <a:ext cx="1269780" cy="3907576"/>
          </a:xfrm>
          <a:prstGeom prst="rect">
            <a:avLst/>
          </a:prstGeom>
        </p:spPr>
      </p:pic>
      <p:pic>
        <p:nvPicPr>
          <p:cNvPr id="12" name="Picture 11"/>
          <p:cNvPicPr>
            <a:picLocks noChangeAspect="1"/>
          </p:cNvPicPr>
          <p:nvPr/>
        </p:nvPicPr>
        <p:blipFill rotWithShape="1">
          <a:blip r:embed="rId4" cstate="print">
            <a:extLst>
              <a:ext uri="{28A0092B-C50C-407E-A947-70E740481C1C}">
                <a14:useLocalDpi xmlns:a14="http://schemas.microsoft.com/office/drawing/2010/main" val="0"/>
              </a:ext>
            </a:extLst>
          </a:blip>
          <a:srcRect b="-2020"/>
          <a:stretch/>
        </p:blipFill>
        <p:spPr>
          <a:xfrm>
            <a:off x="755576" y="2132856"/>
            <a:ext cx="1485503" cy="3557595"/>
          </a:xfrm>
          <a:prstGeom prst="rect">
            <a:avLst/>
          </a:prstGeom>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t="-1" b="-730"/>
          <a:stretch/>
        </p:blipFill>
        <p:spPr>
          <a:xfrm>
            <a:off x="2309409" y="2546961"/>
            <a:ext cx="1245900" cy="3076370"/>
          </a:xfrm>
          <a:prstGeom prst="rect">
            <a:avLst/>
          </a:prstGeom>
        </p:spPr>
      </p:pic>
      <p:pic>
        <p:nvPicPr>
          <p:cNvPr id="16" name="Picture 8">
            <a:extLst>
              <a:ext uri="{FF2B5EF4-FFF2-40B4-BE49-F238E27FC236}">
                <a16:creationId xmlns:a16="http://schemas.microsoft.com/office/drawing/2014/main" xmlns="" id="{2B29C963-2E35-476D-A945-C532D94E770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74295" y="1818945"/>
            <a:ext cx="1276406" cy="3969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ounded Rectangle 14"/>
          <p:cNvSpPr/>
          <p:nvPr/>
        </p:nvSpPr>
        <p:spPr>
          <a:xfrm>
            <a:off x="539552" y="5172832"/>
            <a:ext cx="8136904" cy="1080016"/>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a:t>
            </a:r>
            <a:r>
              <a:rPr lang="en-GB" sz="2000" u="sng" dirty="0">
                <a:solidFill>
                  <a:schemeClr val="tx1"/>
                </a:solidFill>
                <a:latin typeface="Twinkl" pitchFamily="50" charset="0"/>
              </a:rPr>
              <a:t>Th</a:t>
            </a:r>
            <a:r>
              <a:rPr lang="en-GB" sz="2000" dirty="0">
                <a:solidFill>
                  <a:schemeClr val="tx1"/>
                </a:solidFill>
                <a:latin typeface="Twinkl" pitchFamily="50" charset="0"/>
              </a:rPr>
              <a:t>ank you f</a:t>
            </a:r>
            <a:r>
              <a:rPr lang="en-GB" sz="2000" u="sng" dirty="0">
                <a:solidFill>
                  <a:schemeClr val="tx1"/>
                </a:solidFill>
                <a:latin typeface="Twinkl" pitchFamily="50" charset="0"/>
              </a:rPr>
              <a:t>or</a:t>
            </a:r>
            <a:r>
              <a:rPr lang="en-GB" sz="2000" dirty="0">
                <a:solidFill>
                  <a:schemeClr val="tx1"/>
                </a:solidFill>
                <a:latin typeface="Twinkl" pitchFamily="50" charset="0"/>
              </a:rPr>
              <a:t> helpi</a:t>
            </a:r>
            <a:r>
              <a:rPr lang="en-GB" sz="2000" u="sng" dirty="0">
                <a:solidFill>
                  <a:schemeClr val="tx1"/>
                </a:solidFill>
                <a:latin typeface="Twinkl" pitchFamily="50" charset="0"/>
              </a:rPr>
              <a:t>ng</a:t>
            </a:r>
            <a:r>
              <a:rPr lang="en-GB" sz="2000" dirty="0">
                <a:solidFill>
                  <a:schemeClr val="tx1"/>
                </a:solidFill>
                <a:latin typeface="Twinkl" pitchFamily="50" charset="0"/>
              </a:rPr>
              <a:t> us </a:t>
            </a:r>
            <a:r>
              <a:rPr lang="en-GB" sz="2000" dirty="0">
                <a:solidFill>
                  <a:schemeClr val="tx1">
                    <a:lumMod val="50000"/>
                    <a:lumOff val="50000"/>
                  </a:schemeClr>
                </a:solidFill>
                <a:latin typeface="Twinkl" pitchFamily="50" charset="0"/>
              </a:rPr>
              <a:t>tidy</a:t>
            </a:r>
            <a:r>
              <a:rPr lang="en-GB" sz="2000" dirty="0">
                <a:solidFill>
                  <a:schemeClr val="tx1"/>
                </a:solidFill>
                <a:latin typeface="Twinkl" pitchFamily="50" charset="0"/>
              </a:rPr>
              <a:t> up,” said the </a:t>
            </a:r>
            <a:r>
              <a:rPr lang="en-GB" sz="2000" u="sng" dirty="0">
                <a:solidFill>
                  <a:schemeClr val="tx1"/>
                </a:solidFill>
                <a:latin typeface="Twinkl" pitchFamily="50" charset="0"/>
              </a:rPr>
              <a:t>ch</a:t>
            </a:r>
            <a:r>
              <a:rPr lang="en-GB" sz="2000" dirty="0">
                <a:solidFill>
                  <a:schemeClr val="tx1"/>
                </a:solidFill>
                <a:latin typeface="Twinkl" pitchFamily="50" charset="0"/>
              </a:rPr>
              <a:t>ildren. “We </a:t>
            </a:r>
            <a:r>
              <a:rPr lang="en-GB" sz="2000" dirty="0">
                <a:solidFill>
                  <a:srgbClr val="DE1E5A"/>
                </a:solidFill>
                <a:latin typeface="Twinkl" pitchFamily="50" charset="0"/>
              </a:rPr>
              <a:t>should</a:t>
            </a:r>
            <a:r>
              <a:rPr lang="en-GB" sz="2000" dirty="0">
                <a:solidFill>
                  <a:schemeClr val="tx1"/>
                </a:solidFill>
                <a:latin typeface="Twinkl" pitchFamily="50" charset="0"/>
              </a:rPr>
              <a:t> go for </a:t>
            </a:r>
            <a:r>
              <a:rPr lang="en-GB" sz="2000" dirty="0">
                <a:solidFill>
                  <a:schemeClr val="tx1">
                    <a:lumMod val="50000"/>
                    <a:lumOff val="50000"/>
                  </a:schemeClr>
                </a:solidFill>
                <a:latin typeface="Twinkl" pitchFamily="50" charset="0"/>
              </a:rPr>
              <a:t>our</a:t>
            </a:r>
            <a:r>
              <a:rPr lang="en-GB" sz="2000" dirty="0">
                <a:solidFill>
                  <a:schemeClr val="tx1"/>
                </a:solidFill>
                <a:latin typeface="Twinkl" pitchFamily="50" charset="0"/>
              </a:rPr>
              <a:t> aft</a:t>
            </a:r>
            <a:r>
              <a:rPr lang="en-GB" sz="2000" u="sng" dirty="0">
                <a:solidFill>
                  <a:schemeClr val="tx1"/>
                </a:solidFill>
                <a:latin typeface="Twinkl" pitchFamily="50" charset="0"/>
              </a:rPr>
              <a:t>er</a:t>
            </a:r>
            <a:r>
              <a:rPr lang="en-GB" sz="2000" dirty="0">
                <a:solidFill>
                  <a:schemeClr val="tx1"/>
                </a:solidFill>
                <a:latin typeface="Twinkl" pitchFamily="50" charset="0"/>
              </a:rPr>
              <a:t>n</a:t>
            </a:r>
            <a:r>
              <a:rPr lang="en-GB" sz="2000" u="sng" dirty="0">
                <a:solidFill>
                  <a:schemeClr val="tx1"/>
                </a:solidFill>
                <a:latin typeface="Twinkl" pitchFamily="50" charset="0"/>
              </a:rPr>
              <a:t>oo</a:t>
            </a:r>
            <a:r>
              <a:rPr lang="en-GB" sz="2000" dirty="0">
                <a:solidFill>
                  <a:schemeClr val="tx1"/>
                </a:solidFill>
                <a:latin typeface="Twinkl" pitchFamily="50" charset="0"/>
              </a:rPr>
              <a:t>n tea n</a:t>
            </a:r>
            <a:r>
              <a:rPr lang="en-GB" sz="2000" u="sng" dirty="0">
                <a:solidFill>
                  <a:schemeClr val="tx1"/>
                </a:solidFill>
                <a:latin typeface="Twinkl" pitchFamily="50" charset="0"/>
              </a:rPr>
              <a:t>ow</a:t>
            </a:r>
            <a:r>
              <a:rPr lang="en-GB" sz="2000" dirty="0">
                <a:solidFill>
                  <a:schemeClr val="tx1"/>
                </a:solidFill>
                <a:latin typeface="Twinkl" pitchFamily="50" charset="0"/>
              </a:rPr>
              <a:t>, but the </a:t>
            </a:r>
            <a:r>
              <a:rPr lang="en-GB" sz="2000" dirty="0" smtClean="0">
                <a:solidFill>
                  <a:schemeClr val="tx1"/>
                </a:solidFill>
                <a:latin typeface="Twinkl" pitchFamily="50" charset="0"/>
              </a:rPr>
              <a:t>queen </a:t>
            </a:r>
            <a:r>
              <a:rPr lang="en-GB" sz="2000" dirty="0">
                <a:solidFill>
                  <a:schemeClr val="tx1"/>
                </a:solidFill>
                <a:latin typeface="Twinkl" pitchFamily="50" charset="0"/>
              </a:rPr>
              <a:t>will </a:t>
            </a:r>
            <a:r>
              <a:rPr lang="en-GB" sz="2000" dirty="0">
                <a:solidFill>
                  <a:srgbClr val="DE1E5A"/>
                </a:solidFill>
                <a:latin typeface="Twinkl" pitchFamily="50" charset="0"/>
              </a:rPr>
              <a:t>want</a:t>
            </a:r>
            <a:r>
              <a:rPr lang="en-GB" sz="2000" dirty="0">
                <a:solidFill>
                  <a:schemeClr val="tx1"/>
                </a:solidFill>
                <a:latin typeface="Twinkl" pitchFamily="50" charset="0"/>
              </a:rPr>
              <a:t> to </a:t>
            </a:r>
            <a:r>
              <a:rPr lang="en-GB" sz="2000" dirty="0">
                <a:solidFill>
                  <a:schemeClr val="tx1">
                    <a:lumMod val="50000"/>
                    <a:lumOff val="50000"/>
                  </a:schemeClr>
                </a:solidFill>
                <a:latin typeface="Twinkl" pitchFamily="50" charset="0"/>
              </a:rPr>
              <a:t>show</a:t>
            </a:r>
            <a:r>
              <a:rPr lang="en-GB" sz="2000" dirty="0">
                <a:solidFill>
                  <a:schemeClr val="tx1"/>
                </a:solidFill>
                <a:latin typeface="Twinkl" pitchFamily="50" charset="0"/>
              </a:rPr>
              <a:t> you the rest of the </a:t>
            </a:r>
            <a:r>
              <a:rPr lang="en-GB" sz="2000" dirty="0">
                <a:solidFill>
                  <a:schemeClr val="tx1">
                    <a:lumMod val="50000"/>
                    <a:lumOff val="50000"/>
                  </a:schemeClr>
                </a:solidFill>
                <a:latin typeface="Twinkl" pitchFamily="50" charset="0"/>
              </a:rPr>
              <a:t>palace</a:t>
            </a:r>
            <a:r>
              <a:rPr lang="en-GB" sz="2000" dirty="0">
                <a:solidFill>
                  <a:schemeClr val="tx1"/>
                </a:solidFill>
                <a:latin typeface="Twinkl" pitchFamily="50" charset="0"/>
              </a:rPr>
              <a:t>. </a:t>
            </a:r>
          </a:p>
        </p:txBody>
      </p:sp>
      <p:cxnSp>
        <p:nvCxnSpPr>
          <p:cNvPr id="11" name="Straight Connector 10"/>
          <p:cNvCxnSpPr/>
          <p:nvPr/>
        </p:nvCxnSpPr>
        <p:spPr>
          <a:xfrm>
            <a:off x="4610406" y="5807297"/>
            <a:ext cx="217583" cy="0"/>
          </a:xfrm>
          <a:prstGeom prst="line">
            <a:avLst/>
          </a:prstGeom>
          <a:ln w="12700"/>
        </p:spPr>
        <p:style>
          <a:lnRef idx="3">
            <a:schemeClr val="dk1"/>
          </a:lnRef>
          <a:fillRef idx="0">
            <a:schemeClr val="dk1"/>
          </a:fillRef>
          <a:effectRef idx="2">
            <a:schemeClr val="dk1"/>
          </a:effectRef>
          <a:fontRef idx="minor">
            <a:schemeClr val="tx1"/>
          </a:fontRef>
        </p:style>
      </p:cxnSp>
      <p:cxnSp>
        <p:nvCxnSpPr>
          <p:cNvPr id="14" name="Straight Connector 13"/>
          <p:cNvCxnSpPr/>
          <p:nvPr/>
        </p:nvCxnSpPr>
        <p:spPr>
          <a:xfrm>
            <a:off x="4883123" y="5807297"/>
            <a:ext cx="212025" cy="0"/>
          </a:xfrm>
          <a:prstGeom prst="line">
            <a:avLst/>
          </a:prstGeom>
          <a:ln w="12700"/>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0487159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8045972" y="227397"/>
            <a:ext cx="1098028" cy="504056"/>
            <a:chOff x="8045972" y="1700808"/>
            <a:chExt cx="1098028" cy="504056"/>
          </a:xfrm>
          <a:solidFill>
            <a:schemeClr val="accent5"/>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sp>
        <p:nvSpPr>
          <p:cNvPr id="7" name="Title 1">
            <a:extLst>
              <a:ext uri="{FF2B5EF4-FFF2-40B4-BE49-F238E27FC236}">
                <a16:creationId xmlns:a16="http://schemas.microsoft.com/office/drawing/2014/main" xmlns="" id="{00418DA2-2D15-47AC-9797-0DCC96F78A96}"/>
              </a:ext>
            </a:extLst>
          </p:cNvPr>
          <p:cNvSpPr txBox="1">
            <a:spLocks/>
          </p:cNvSpPr>
          <p:nvPr/>
        </p:nvSpPr>
        <p:spPr bwMode="auto">
          <a:xfrm>
            <a:off x="457200" y="47942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1" fontAlgn="base" hangingPunct="1">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a:lstStyle>
          <a:p>
            <a:r>
              <a:rPr lang="en-GB" altLang="en-US" dirty="0"/>
              <a:t>Sentence Time</a:t>
            </a:r>
          </a:p>
        </p:txBody>
      </p:sp>
      <p:sp>
        <p:nvSpPr>
          <p:cNvPr id="8" name="Rectangle: Rounded Corners 1">
            <a:extLst>
              <a:ext uri="{FF2B5EF4-FFF2-40B4-BE49-F238E27FC236}">
                <a16:creationId xmlns:a16="http://schemas.microsoft.com/office/drawing/2014/main" xmlns="" id="{98180F46-9B8E-4B29-A297-FEBFA2547EA8}"/>
              </a:ext>
            </a:extLst>
          </p:cNvPr>
          <p:cNvSpPr/>
          <p:nvPr/>
        </p:nvSpPr>
        <p:spPr>
          <a:xfrm>
            <a:off x="809000" y="1473200"/>
            <a:ext cx="7516474" cy="875680"/>
          </a:xfrm>
          <a:prstGeom prst="roundRect">
            <a:avLst>
              <a:gd name="adj" fmla="val 12790"/>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itchFamily="50" charset="0"/>
              </a:rPr>
              <a:t>Uh-oh! What are Kit and Sam thinking? </a:t>
            </a:r>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b="38852"/>
          <a:stretch/>
        </p:blipFill>
        <p:spPr>
          <a:xfrm>
            <a:off x="2411760" y="2636913"/>
            <a:ext cx="1989860" cy="3744416"/>
          </a:xfrm>
          <a:prstGeom prst="rect">
            <a:avLst/>
          </a:prstGeom>
        </p:spPr>
      </p:pic>
      <p:pic>
        <p:nvPicPr>
          <p:cNvPr id="10" name="Picture 8">
            <a:extLst>
              <a:ext uri="{FF2B5EF4-FFF2-40B4-BE49-F238E27FC236}">
                <a16:creationId xmlns:a16="http://schemas.microsoft.com/office/drawing/2014/main" xmlns="" id="{2B29C963-2E35-476D-A945-C532D94E77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0968"/>
          <a:stretch/>
        </p:blipFill>
        <p:spPr bwMode="auto">
          <a:xfrm>
            <a:off x="4716016" y="2708921"/>
            <a:ext cx="2000244" cy="36724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95361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peech Bubble">
            <a:extLst>
              <a:ext uri="{FF2B5EF4-FFF2-40B4-BE49-F238E27FC236}">
                <a16:creationId xmlns:a16="http://schemas.microsoft.com/office/drawing/2014/main" xmlns="" id="{B0288A3D-4903-446A-9F9F-C5E99AF2DE15}"/>
              </a:ext>
            </a:extLst>
          </p:cNvPr>
          <p:cNvSpPr/>
          <p:nvPr/>
        </p:nvSpPr>
        <p:spPr>
          <a:xfrm>
            <a:off x="1619672" y="4437112"/>
            <a:ext cx="5904656" cy="1368152"/>
          </a:xfrm>
          <a:prstGeom prst="wedgeRoundRectCallout">
            <a:avLst>
              <a:gd name="adj1" fmla="val 20479"/>
              <a:gd name="adj2" fmla="val -48694"/>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tx1"/>
                </a:solidFill>
                <a:latin typeface="Twinkl" pitchFamily="50" charset="0"/>
              </a:rPr>
              <a:t>We </a:t>
            </a:r>
            <a:r>
              <a:rPr lang="en-GB" sz="3200" dirty="0">
                <a:solidFill>
                  <a:srgbClr val="DE1E5A"/>
                </a:solidFill>
                <a:latin typeface="Twinkl" pitchFamily="50" charset="0"/>
              </a:rPr>
              <a:t>have</a:t>
            </a:r>
            <a:r>
              <a:rPr lang="en-GB" sz="3200" dirty="0">
                <a:solidFill>
                  <a:srgbClr val="FF0000"/>
                </a:solidFill>
                <a:latin typeface="Twinkl" pitchFamily="50" charset="0"/>
              </a:rPr>
              <a:t> </a:t>
            </a:r>
            <a:r>
              <a:rPr lang="en-GB" sz="3200" dirty="0">
                <a:solidFill>
                  <a:schemeClr val="tx1"/>
                </a:solidFill>
                <a:latin typeface="Twinkl" pitchFamily="50" charset="0"/>
              </a:rPr>
              <a:t>lost the queen and might </a:t>
            </a:r>
            <a:r>
              <a:rPr lang="en-GB" sz="3200" dirty="0">
                <a:solidFill>
                  <a:srgbClr val="DE1E5A"/>
                </a:solidFill>
                <a:latin typeface="Twinkl" pitchFamily="50" charset="0"/>
              </a:rPr>
              <a:t>like</a:t>
            </a:r>
            <a:r>
              <a:rPr lang="en-GB" sz="3200" dirty="0">
                <a:solidFill>
                  <a:srgbClr val="FF0000"/>
                </a:solidFill>
                <a:latin typeface="Twinkl" pitchFamily="50" charset="0"/>
              </a:rPr>
              <a:t> </a:t>
            </a:r>
            <a:r>
              <a:rPr lang="en-GB" sz="3200" dirty="0">
                <a:solidFill>
                  <a:schemeClr val="tx1"/>
                </a:solidFill>
                <a:latin typeface="Twinkl" pitchFamily="50" charset="0"/>
              </a:rPr>
              <a:t>her to return soon.</a:t>
            </a:r>
          </a:p>
        </p:txBody>
      </p:sp>
      <p:grpSp>
        <p:nvGrpSpPr>
          <p:cNvPr id="6" name="Group 5"/>
          <p:cNvGrpSpPr/>
          <p:nvPr/>
        </p:nvGrpSpPr>
        <p:grpSpPr>
          <a:xfrm>
            <a:off x="8045972" y="227397"/>
            <a:ext cx="1098028" cy="504056"/>
            <a:chOff x="8045972" y="1700808"/>
            <a:chExt cx="1098028" cy="504056"/>
          </a:xfrm>
          <a:solidFill>
            <a:schemeClr val="accent5"/>
          </a:solidFill>
        </p:grpSpPr>
        <p:sp>
          <p:nvSpPr>
            <p:cNvPr id="5" name="Oval 4"/>
            <p:cNvSpPr/>
            <p:nvPr/>
          </p:nvSpPr>
          <p:spPr>
            <a:xfrm>
              <a:off x="8045972" y="1700808"/>
              <a:ext cx="504056"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8298000" y="1700808"/>
              <a:ext cx="846000"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Apply</a:t>
              </a:r>
            </a:p>
          </p:txBody>
        </p:sp>
      </p:grpSp>
      <p:grpSp>
        <p:nvGrpSpPr>
          <p:cNvPr id="11" name="Show button">
            <a:extLst>
              <a:ext uri="{FF2B5EF4-FFF2-40B4-BE49-F238E27FC236}">
                <a16:creationId xmlns:a16="http://schemas.microsoft.com/office/drawing/2014/main" xmlns="" id="{1373F3BB-D028-4798-8282-F2C1DDCF731C}"/>
              </a:ext>
            </a:extLst>
          </p:cNvPr>
          <p:cNvGrpSpPr/>
          <p:nvPr/>
        </p:nvGrpSpPr>
        <p:grpSpPr>
          <a:xfrm>
            <a:off x="7013080" y="5534675"/>
            <a:ext cx="1499293" cy="666848"/>
            <a:chOff x="6914614" y="5534675"/>
            <a:chExt cx="1499293" cy="666848"/>
          </a:xfrm>
        </p:grpSpPr>
        <p:sp>
          <p:nvSpPr>
            <p:cNvPr id="12" name="Rectangle: Rounded Corners 18">
              <a:extLst>
                <a:ext uri="{FF2B5EF4-FFF2-40B4-BE49-F238E27FC236}">
                  <a16:creationId xmlns:a16="http://schemas.microsoft.com/office/drawing/2014/main" xmlns="" id="{A7FE53F9-7EBA-4214-A7D9-AE9AB706F0A8}"/>
                </a:ext>
              </a:extLst>
            </p:cNvPr>
            <p:cNvSpPr/>
            <p:nvPr/>
          </p:nvSpPr>
          <p:spPr>
            <a:xfrm>
              <a:off x="6914614" y="5650938"/>
              <a:ext cx="1099786" cy="432048"/>
            </a:xfrm>
            <a:prstGeom prst="roundRect">
              <a:avLst>
                <a:gd name="adj" fmla="val 50000"/>
              </a:avLst>
            </a:prstGeom>
            <a:solidFill>
              <a:schemeClr val="accent5"/>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SemiBold" pitchFamily="2" charset="0"/>
                </a:rPr>
                <a:t>Show</a:t>
              </a:r>
            </a:p>
          </p:txBody>
        </p:sp>
        <p:pic>
          <p:nvPicPr>
            <p:cNvPr id="13" name="Picture 12">
              <a:extLst>
                <a:ext uri="{FF2B5EF4-FFF2-40B4-BE49-F238E27FC236}">
                  <a16:creationId xmlns:a16="http://schemas.microsoft.com/office/drawing/2014/main" xmlns="" id="{0027BEFC-1239-434B-A3C0-07FD0B8904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107" b="61763"/>
            <a:stretch/>
          </p:blipFill>
          <p:spPr>
            <a:xfrm>
              <a:off x="7747059" y="5534675"/>
              <a:ext cx="666848" cy="666848"/>
            </a:xfrm>
            <a:prstGeom prst="ellipse">
              <a:avLst/>
            </a:prstGeom>
            <a:solidFill>
              <a:schemeClr val="bg1"/>
            </a:solidFill>
            <a:ln w="57150">
              <a:solidFill>
                <a:srgbClr val="FAB001"/>
              </a:solidFill>
            </a:ln>
          </p:spPr>
        </p:pic>
      </p:grpSp>
      <p:sp>
        <p:nvSpPr>
          <p:cNvPr id="14" name="Sound Buttons On"/>
          <p:cNvSpPr/>
          <p:nvPr/>
        </p:nvSpPr>
        <p:spPr>
          <a:xfrm>
            <a:off x="623356" y="5022841"/>
            <a:ext cx="1152128" cy="1152128"/>
          </a:xfrm>
          <a:prstGeom prst="ellipse">
            <a:avLst/>
          </a:prstGeom>
          <a:solidFill>
            <a:schemeClr val="accent5"/>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Sound Buttons On/Off</a:t>
            </a:r>
          </a:p>
        </p:txBody>
      </p:sp>
      <p:grpSp>
        <p:nvGrpSpPr>
          <p:cNvPr id="2" name="Group 1"/>
          <p:cNvGrpSpPr/>
          <p:nvPr/>
        </p:nvGrpSpPr>
        <p:grpSpPr>
          <a:xfrm>
            <a:off x="2267744" y="5080873"/>
            <a:ext cx="4604159" cy="650695"/>
            <a:chOff x="2267744" y="5080873"/>
            <a:chExt cx="4604159" cy="650695"/>
          </a:xfrm>
        </p:grpSpPr>
        <p:sp>
          <p:nvSpPr>
            <p:cNvPr id="16" name="Rounded Rectangle 15"/>
            <p:cNvSpPr/>
            <p:nvPr/>
          </p:nvSpPr>
          <p:spPr>
            <a:xfrm>
              <a:off x="5652120" y="5080873"/>
              <a:ext cx="360040" cy="8063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ounded Rectangle 16"/>
            <p:cNvSpPr/>
            <p:nvPr/>
          </p:nvSpPr>
          <p:spPr>
            <a:xfrm>
              <a:off x="2267744" y="5650938"/>
              <a:ext cx="576064" cy="8063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5584716" y="5598905"/>
              <a:ext cx="360040" cy="8063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ounded Rectangle 18"/>
            <p:cNvSpPr/>
            <p:nvPr/>
          </p:nvSpPr>
          <p:spPr>
            <a:xfrm>
              <a:off x="6511863" y="5591704"/>
              <a:ext cx="360040" cy="8063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 name="Group 22"/>
          <p:cNvGrpSpPr/>
          <p:nvPr/>
        </p:nvGrpSpPr>
        <p:grpSpPr>
          <a:xfrm>
            <a:off x="2064625" y="692696"/>
            <a:ext cx="5990778" cy="3744416"/>
            <a:chOff x="2064625" y="692696"/>
            <a:chExt cx="5990778" cy="3744416"/>
          </a:xfrm>
        </p:grpSpPr>
        <p:pic>
          <p:nvPicPr>
            <p:cNvPr id="20" name="Picture 19"/>
            <p:cNvPicPr>
              <a:picLocks noChangeAspect="1"/>
            </p:cNvPicPr>
            <p:nvPr/>
          </p:nvPicPr>
          <p:blipFill rotWithShape="1">
            <a:blip r:embed="rId3" cstate="print">
              <a:extLst>
                <a:ext uri="{28A0092B-C50C-407E-A947-70E740481C1C}">
                  <a14:useLocalDpi xmlns:a14="http://schemas.microsoft.com/office/drawing/2010/main" val="0"/>
                </a:ext>
              </a:extLst>
            </a:blip>
            <a:srcRect b="38852"/>
            <a:stretch/>
          </p:blipFill>
          <p:spPr>
            <a:xfrm>
              <a:off x="2064625" y="2161093"/>
              <a:ext cx="1209524" cy="2276019"/>
            </a:xfrm>
            <a:prstGeom prst="rect">
              <a:avLst/>
            </a:prstGeom>
          </p:spPr>
        </p:pic>
        <p:pic>
          <p:nvPicPr>
            <p:cNvPr id="21" name="Picture 8">
              <a:extLst>
                <a:ext uri="{FF2B5EF4-FFF2-40B4-BE49-F238E27FC236}">
                  <a16:creationId xmlns:a16="http://schemas.microsoft.com/office/drawing/2014/main" xmlns="" id="{2B29C963-2E35-476D-A945-C532D94E7706}"/>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40968"/>
            <a:stretch/>
          </p:blipFill>
          <p:spPr bwMode="auto">
            <a:xfrm>
              <a:off x="3330451" y="2204863"/>
              <a:ext cx="1215835" cy="2232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loud Callout 2"/>
            <p:cNvSpPr/>
            <p:nvPr/>
          </p:nvSpPr>
          <p:spPr>
            <a:xfrm>
              <a:off x="4730561" y="724492"/>
              <a:ext cx="3324842" cy="2337507"/>
            </a:xfrm>
            <a:prstGeom prst="cloudCallout">
              <a:avLst>
                <a:gd name="adj1" fmla="val -87551"/>
                <a:gd name="adj2" fmla="val 679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p:cNvPicPr>
              <a:picLocks noChangeAspect="1"/>
            </p:cNvPicPr>
            <p:nvPr/>
          </p:nvPicPr>
          <p:blipFill rotWithShape="1">
            <a:blip r:embed="rId5" cstate="print">
              <a:extLst>
                <a:ext uri="{28A0092B-C50C-407E-A947-70E740481C1C}">
                  <a14:useLocalDpi xmlns:a14="http://schemas.microsoft.com/office/drawing/2010/main" val="0"/>
                </a:ext>
              </a:extLst>
            </a:blip>
            <a:srcRect l="-96595" t="-12534" r="-64529" b="32345"/>
            <a:stretch/>
          </p:blipFill>
          <p:spPr>
            <a:xfrm>
              <a:off x="4737036" y="692696"/>
              <a:ext cx="3312368" cy="2376264"/>
            </a:xfrm>
            <a:prstGeom prst="cloudCallout">
              <a:avLst>
                <a:gd name="adj1" fmla="val -26023"/>
                <a:gd name="adj2" fmla="val 66793"/>
              </a:avLst>
            </a:prstGeom>
          </p:spPr>
        </p:pic>
      </p:grpSp>
    </p:spTree>
    <p:extLst>
      <p:ext uri="{BB962C8B-B14F-4D97-AF65-F5344CB8AC3E}">
        <p14:creationId xmlns:p14="http://schemas.microsoft.com/office/powerpoint/2010/main" val="32269254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13" restart="whenNotActive" fill="hold" evtFilter="cancelBubble" nodeType="interactiveSeq">
                <p:stCondLst>
                  <p:cond evt="onClick" delay="0">
                    <p:tgtEl>
                      <p:spTgt spid="11"/>
                    </p:tgtEl>
                  </p:cond>
                </p:stCondLst>
                <p:endSync evt="end" delay="0">
                  <p:rtn val="all"/>
                </p:endSync>
                <p:childTnLst>
                  <p:par>
                    <p:cTn id="14" fill="hold">
                      <p:stCondLst>
                        <p:cond delay="0"/>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500"/>
                                        <p:tgtEl>
                                          <p:spTgt spid="15"/>
                                        </p:tgtEl>
                                      </p:cBhvr>
                                    </p:animEffect>
                                  </p:childTnLst>
                                </p:cTn>
                              </p:par>
                            </p:childTnLst>
                          </p:cTn>
                        </p:par>
                      </p:childTnLst>
                    </p:cTn>
                  </p:par>
                </p:childTnLst>
              </p:cTn>
              <p:nextCondLst>
                <p:cond evt="onClick" delay="0">
                  <p:tgtEl>
                    <p:spTgt spid="11"/>
                  </p:tgtEl>
                </p:cond>
              </p:nextCondLst>
            </p:seq>
          </p:childTnLst>
        </p:cTn>
      </p:par>
    </p:tnLst>
    <p:bldLst>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2891" y="404665"/>
            <a:ext cx="8350225" cy="5979334"/>
          </a:xfrm>
          <a:prstGeom prst="roundRect">
            <a:avLst>
              <a:gd name="adj" fmla="val 3528"/>
            </a:avLst>
          </a:prstGeom>
          <a:ln w="28575">
            <a:solidFill>
              <a:schemeClr val="bg1"/>
            </a:solidFill>
          </a:ln>
        </p:spPr>
      </p:pic>
      <p:grpSp>
        <p:nvGrpSpPr>
          <p:cNvPr id="30" name="Group 29"/>
          <p:cNvGrpSpPr/>
          <p:nvPr/>
        </p:nvGrpSpPr>
        <p:grpSpPr>
          <a:xfrm>
            <a:off x="8020050" y="227397"/>
            <a:ext cx="1123947" cy="504056"/>
            <a:chOff x="8020930" y="1700808"/>
            <a:chExt cx="1159582" cy="504056"/>
          </a:xfrm>
          <a:solidFill>
            <a:schemeClr val="accent5"/>
          </a:solidFill>
        </p:grpSpPr>
        <p:sp>
          <p:nvSpPr>
            <p:cNvPr id="31" name="Oval 30"/>
            <p:cNvSpPr/>
            <p:nvPr/>
          </p:nvSpPr>
          <p:spPr>
            <a:xfrm>
              <a:off x="8020930" y="1700808"/>
              <a:ext cx="519979" cy="5040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p:cNvSpPr/>
            <p:nvPr/>
          </p:nvSpPr>
          <p:spPr>
            <a:xfrm>
              <a:off x="8280920" y="1700808"/>
              <a:ext cx="899592" cy="504056"/>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lIns="0" rIns="180000" rtlCol="0" anchor="ctr"/>
            <a:lstStyle/>
            <a:p>
              <a:r>
                <a:rPr lang="en-GB" altLang="en-US" b="1" dirty="0">
                  <a:solidFill>
                    <a:schemeClr val="bg1"/>
                  </a:solidFill>
                </a:rPr>
                <a:t>Teach</a:t>
              </a:r>
            </a:p>
          </p:txBody>
        </p:sp>
      </p:gr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05506" y="2364983"/>
            <a:ext cx="1075184" cy="3022139"/>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63724" y="2364983"/>
            <a:ext cx="1344279" cy="3253419"/>
          </a:xfrm>
          <a:prstGeom prst="rect">
            <a:avLst/>
          </a:prstGeom>
        </p:spPr>
      </p:pic>
      <p:sp>
        <p:nvSpPr>
          <p:cNvPr id="15" name="Rounded Rectangle 14"/>
          <p:cNvSpPr/>
          <p:nvPr/>
        </p:nvSpPr>
        <p:spPr>
          <a:xfrm>
            <a:off x="539552" y="5172832"/>
            <a:ext cx="8136904" cy="1080016"/>
          </a:xfrm>
          <a:prstGeom prst="roundRect">
            <a:avLst>
              <a:gd name="adj" fmla="val 544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000" dirty="0">
                <a:solidFill>
                  <a:schemeClr val="tx1"/>
                </a:solidFill>
                <a:latin typeface="Twinkl" pitchFamily="50" charset="0"/>
              </a:rPr>
              <a:t>Kit and Sam were left </a:t>
            </a:r>
            <a:r>
              <a:rPr lang="en-GB" sz="2000" dirty="0">
                <a:solidFill>
                  <a:schemeClr val="tx1">
                    <a:lumMod val="50000"/>
                    <a:lumOff val="50000"/>
                  </a:schemeClr>
                </a:solidFill>
                <a:latin typeface="Twinkl" pitchFamily="50" charset="0"/>
              </a:rPr>
              <a:t>alone</a:t>
            </a:r>
            <a:r>
              <a:rPr lang="en-GB" sz="2000" dirty="0">
                <a:solidFill>
                  <a:schemeClr val="tx1"/>
                </a:solidFill>
                <a:latin typeface="Twinkl" pitchFamily="50" charset="0"/>
              </a:rPr>
              <a:t> in the pl</a:t>
            </a:r>
            <a:r>
              <a:rPr lang="en-GB" sz="2000" u="sng" dirty="0">
                <a:solidFill>
                  <a:schemeClr val="tx1"/>
                </a:solidFill>
                <a:latin typeface="Twinkl" pitchFamily="50" charset="0"/>
              </a:rPr>
              <a:t>ay</a:t>
            </a:r>
            <a:r>
              <a:rPr lang="en-GB" sz="2000" dirty="0">
                <a:solidFill>
                  <a:schemeClr val="tx1"/>
                </a:solidFill>
                <a:latin typeface="Twinkl" pitchFamily="50" charset="0"/>
              </a:rPr>
              <a:t>r</a:t>
            </a:r>
            <a:r>
              <a:rPr lang="en-GB" sz="2000" u="sng" dirty="0">
                <a:solidFill>
                  <a:schemeClr val="tx1"/>
                </a:solidFill>
                <a:latin typeface="Twinkl" pitchFamily="50" charset="0"/>
              </a:rPr>
              <a:t>oo</a:t>
            </a:r>
            <a:r>
              <a:rPr lang="en-GB" sz="2000" dirty="0">
                <a:solidFill>
                  <a:schemeClr val="tx1"/>
                </a:solidFill>
                <a:latin typeface="Twinkl" pitchFamily="50" charset="0"/>
              </a:rPr>
              <a:t>m. “</a:t>
            </a:r>
            <a:r>
              <a:rPr lang="en-GB" sz="2000" dirty="0">
                <a:solidFill>
                  <a:schemeClr val="tx1">
                    <a:lumMod val="50000"/>
                    <a:lumOff val="50000"/>
                  </a:schemeClr>
                </a:solidFill>
                <a:latin typeface="Twinkl" pitchFamily="50" charset="0"/>
              </a:rPr>
              <a:t>Oh</a:t>
            </a:r>
            <a:r>
              <a:rPr lang="en-GB" sz="2000" dirty="0">
                <a:solidFill>
                  <a:schemeClr val="tx1"/>
                </a:solidFill>
                <a:latin typeface="Twinkl" pitchFamily="50" charset="0"/>
              </a:rPr>
              <a:t> no,” said Kit. What </a:t>
            </a:r>
            <a:r>
              <a:rPr lang="en-GB" sz="2000" u="sng" dirty="0">
                <a:solidFill>
                  <a:schemeClr val="tx1"/>
                </a:solidFill>
                <a:latin typeface="Twinkl" pitchFamily="50" charset="0"/>
              </a:rPr>
              <a:t>sh</a:t>
            </a:r>
            <a:r>
              <a:rPr lang="en-GB" sz="2000" dirty="0">
                <a:solidFill>
                  <a:schemeClr val="tx1"/>
                </a:solidFill>
                <a:latin typeface="Twinkl" pitchFamily="50" charset="0"/>
              </a:rPr>
              <a:t>a</a:t>
            </a:r>
            <a:r>
              <a:rPr lang="en-GB" sz="2000" u="sng" dirty="0">
                <a:solidFill>
                  <a:schemeClr val="tx1"/>
                </a:solidFill>
                <a:latin typeface="Twinkl" pitchFamily="50" charset="0"/>
              </a:rPr>
              <a:t>ll</a:t>
            </a:r>
            <a:r>
              <a:rPr lang="en-GB" sz="2000" dirty="0">
                <a:solidFill>
                  <a:schemeClr val="tx1"/>
                </a:solidFill>
                <a:latin typeface="Twinkl" pitchFamily="50" charset="0"/>
              </a:rPr>
              <a:t> we do n</a:t>
            </a:r>
            <a:r>
              <a:rPr lang="en-GB" sz="2000" u="sng" dirty="0">
                <a:solidFill>
                  <a:schemeClr val="tx1"/>
                </a:solidFill>
                <a:latin typeface="Twinkl" pitchFamily="50" charset="0"/>
              </a:rPr>
              <a:t>ow</a:t>
            </a:r>
            <a:r>
              <a:rPr lang="en-GB" sz="2000" dirty="0">
                <a:solidFill>
                  <a:schemeClr val="tx1"/>
                </a:solidFill>
                <a:latin typeface="Twinkl" pitchFamily="50" charset="0"/>
              </a:rPr>
              <a:t>?” </a:t>
            </a:r>
          </a:p>
          <a:p>
            <a:r>
              <a:rPr lang="en-GB" sz="2000" dirty="0">
                <a:solidFill>
                  <a:schemeClr val="tx1"/>
                </a:solidFill>
                <a:latin typeface="Twinkl" pitchFamily="50" charset="0"/>
              </a:rPr>
              <a:t>“I have an </a:t>
            </a:r>
            <a:r>
              <a:rPr lang="en-GB" sz="2000" dirty="0">
                <a:solidFill>
                  <a:schemeClr val="tx1">
                    <a:lumMod val="50000"/>
                    <a:lumOff val="50000"/>
                  </a:schemeClr>
                </a:solidFill>
                <a:latin typeface="Twinkl" pitchFamily="50" charset="0"/>
              </a:rPr>
              <a:t>idea</a:t>
            </a:r>
            <a:r>
              <a:rPr lang="en-GB" sz="2000" dirty="0">
                <a:solidFill>
                  <a:schemeClr val="tx1"/>
                </a:solidFill>
                <a:latin typeface="Twinkl" pitchFamily="50" charset="0"/>
              </a:rPr>
              <a:t>,” said Sam. “Come on, let’s go.”</a:t>
            </a:r>
          </a:p>
        </p:txBody>
      </p:sp>
    </p:spTree>
    <p:extLst>
      <p:ext uri="{BB962C8B-B14F-4D97-AF65-F5344CB8AC3E}">
        <p14:creationId xmlns:p14="http://schemas.microsoft.com/office/powerpoint/2010/main" val="20991631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b="38852"/>
          <a:stretch/>
        </p:blipFill>
        <p:spPr>
          <a:xfrm>
            <a:off x="575210" y="3429053"/>
            <a:ext cx="1568900" cy="2952275"/>
          </a:xfrm>
          <a:prstGeom prst="rect">
            <a:avLst/>
          </a:prstGeom>
        </p:spPr>
      </p:pic>
      <p:pic>
        <p:nvPicPr>
          <p:cNvPr id="8" name="Picture 8">
            <a:extLst>
              <a:ext uri="{FF2B5EF4-FFF2-40B4-BE49-F238E27FC236}">
                <a16:creationId xmlns:a16="http://schemas.microsoft.com/office/drawing/2014/main" xmlns="" id="{2B29C963-2E35-476D-A945-C532D94E770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0968"/>
          <a:stretch/>
        </p:blipFill>
        <p:spPr bwMode="auto">
          <a:xfrm>
            <a:off x="6880484" y="3216165"/>
            <a:ext cx="1723964" cy="31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xmlns="" id="{5F387FAB-2940-4988-8E65-FF419658FDD6}"/>
              </a:ext>
            </a:extLst>
          </p:cNvPr>
          <p:cNvSpPr txBox="1"/>
          <p:nvPr/>
        </p:nvSpPr>
        <p:spPr>
          <a:xfrm>
            <a:off x="683568" y="2246669"/>
            <a:ext cx="7920880" cy="1938992"/>
          </a:xfrm>
          <a:prstGeom prst="rect">
            <a:avLst/>
          </a:prstGeom>
          <a:noFill/>
        </p:spPr>
        <p:txBody>
          <a:bodyPr wrap="square" rtlCol="0">
            <a:spAutoFit/>
          </a:bodyPr>
          <a:lstStyle/>
          <a:p>
            <a:pPr algn="ctr"/>
            <a:r>
              <a:rPr lang="en-GB" sz="7200" b="1" dirty="0">
                <a:latin typeface="Twinkl" pitchFamily="50" charset="0"/>
              </a:rPr>
              <a:t>oy</a:t>
            </a:r>
          </a:p>
          <a:p>
            <a:pPr algn="ctr"/>
            <a:r>
              <a:rPr lang="en-GB" sz="4800" dirty="0">
                <a:latin typeface="Twinkl" pitchFamily="50" charset="0"/>
              </a:rPr>
              <a:t>saying /oi/</a:t>
            </a:r>
          </a:p>
        </p:txBody>
      </p:sp>
      <p:sp>
        <p:nvSpPr>
          <p:cNvPr id="5" name="Title 1"/>
          <p:cNvSpPr>
            <a:spLocks noGrp="1"/>
          </p:cNvSpPr>
          <p:nvPr>
            <p:ph type="title"/>
          </p:nvPr>
        </p:nvSpPr>
        <p:spPr>
          <a:xfrm>
            <a:off x="457200" y="479425"/>
            <a:ext cx="8220075" cy="993775"/>
          </a:xfrm>
        </p:spPr>
        <p:txBody>
          <a:bodyPr/>
          <a:lstStyle/>
          <a:p>
            <a:r>
              <a:rPr lang="en-GB" altLang="en-US" dirty="0"/>
              <a:t>Today, we have learnt…</a:t>
            </a:r>
          </a:p>
        </p:txBody>
      </p:sp>
      <p:sp>
        <p:nvSpPr>
          <p:cNvPr id="6" name="TextBox 5"/>
          <p:cNvSpPr txBox="1"/>
          <p:nvPr/>
        </p:nvSpPr>
        <p:spPr>
          <a:xfrm>
            <a:off x="2051720" y="5589240"/>
            <a:ext cx="5184576" cy="461665"/>
          </a:xfrm>
          <a:prstGeom prst="rect">
            <a:avLst/>
          </a:prstGeom>
          <a:noFill/>
        </p:spPr>
        <p:txBody>
          <a:bodyPr wrap="square" rtlCol="0">
            <a:spAutoFit/>
          </a:bodyPr>
          <a:lstStyle/>
          <a:p>
            <a:r>
              <a:rPr lang="en-GB" sz="2400" dirty="0"/>
              <a:t>The adventure continues next lesson!</a:t>
            </a:r>
          </a:p>
        </p:txBody>
      </p:sp>
    </p:spTree>
    <p:extLst>
      <p:ext uri="{BB962C8B-B14F-4D97-AF65-F5344CB8AC3E}">
        <p14:creationId xmlns:p14="http://schemas.microsoft.com/office/powerpoint/2010/main" val="3951022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26" presetClass="emph" presetSubtype="0" fill="hold" grpId="1" nodeType="afterEffect">
                                  <p:stCondLst>
                                    <p:cond delay="0"/>
                                  </p:stCondLst>
                                  <p:childTnLst>
                                    <p:animEffect transition="out" filter="fade">
                                      <p:cBhvr>
                                        <p:cTn id="10" dur="500" tmFilter="0, 0; .2, .5; .8, .5; 1, 0"/>
                                        <p:tgtEl>
                                          <p:spTgt spid="4"/>
                                        </p:tgtEl>
                                      </p:cBhvr>
                                    </p:animEffect>
                                    <p:animScale>
                                      <p:cBhvr>
                                        <p:cTn id="11" dur="250" autoRev="1" fill="hold"/>
                                        <p:tgtEl>
                                          <p:spTgt spid="4"/>
                                        </p:tgtEl>
                                      </p:cBhvr>
                                      <p:by x="105000" y="105000"/>
                                    </p:animScale>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Custom 1">
      <a:dk1>
        <a:srgbClr val="1C1C1C"/>
      </a:dk1>
      <a:lt1>
        <a:sysClr val="window" lastClr="FFFFFF"/>
      </a:lt1>
      <a:dk2>
        <a:srgbClr val="4A4A4A"/>
      </a:dk2>
      <a:lt2>
        <a:srgbClr val="F4F2F2"/>
      </a:lt2>
      <a:accent1>
        <a:srgbClr val="653C8F"/>
      </a:accent1>
      <a:accent2>
        <a:srgbClr val="F0821A"/>
      </a:accent2>
      <a:accent3>
        <a:srgbClr val="CB4793"/>
      </a:accent3>
      <a:accent4>
        <a:srgbClr val="009640"/>
      </a:accent4>
      <a:accent5>
        <a:srgbClr val="F9B000"/>
      </a:accent5>
      <a:accent6>
        <a:srgbClr val="00938F"/>
      </a:accent6>
      <a:hlink>
        <a:srgbClr val="00B0F0"/>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winkl Phonics PowerPoint Template.pptx" id="{DE623B95-CF47-4D4D-99E6-E7908909B4E9}" vid="{D8F4FE79-54E6-4341-BC11-84D6744E4E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148</TotalTime>
  <Words>642</Words>
  <Application>Microsoft Office PowerPoint</Application>
  <PresentationFormat>On-screen Show (4:3)</PresentationFormat>
  <Paragraphs>154</Paragraphs>
  <Slides>28</Slides>
  <Notes>0</Notes>
  <HiddenSlides>0</HiddenSlides>
  <MMClips>5</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Tuffy</vt:lpstr>
      <vt:lpstr>Tuffy-TTF</vt:lpstr>
      <vt:lpstr>Calibri</vt:lpstr>
      <vt:lpstr>Twinkl SemiBold</vt:lpstr>
      <vt:lpstr>Twinkl</vt:lpstr>
      <vt:lpstr>Times New Roman</vt:lpstr>
      <vt:lpstr>Office Theme</vt:lpstr>
      <vt:lpstr>Guidance for Video/Audio in PowerPoints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Today, we have learnt…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Phonics</dc:title>
  <dc:creator>Charlotte Walker</dc:creator>
  <cp:lastModifiedBy>Charlotte Walker</cp:lastModifiedBy>
  <cp:revision>13</cp:revision>
  <dcterms:created xsi:type="dcterms:W3CDTF">2018-08-23T10:07:54Z</dcterms:created>
  <dcterms:modified xsi:type="dcterms:W3CDTF">2018-08-23T13:39:21Z</dcterms:modified>
</cp:coreProperties>
</file>