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4" r:id="rId3"/>
    <p:sldId id="274" r:id="rId4"/>
    <p:sldId id="277" r:id="rId5"/>
    <p:sldId id="278" r:id="rId6"/>
    <p:sldId id="280" r:id="rId7"/>
    <p:sldId id="279" r:id="rId8"/>
    <p:sldId id="267" r:id="rId9"/>
  </p:sldIdLst>
  <p:sldSz cx="9144000" cy="6858000" type="screen4x3"/>
  <p:notesSz cx="6858000" cy="9144000"/>
  <p:embeddedFontLst>
    <p:embeddedFont>
      <p:font typeface="Twinkl" pitchFamily="2" charset="0"/>
      <p:regular r:id="rId12"/>
      <p:bold r:id="rId13"/>
    </p:embeddedFont>
    <p:embeddedFont>
      <p:font typeface="Calibri" panose="020F0502020204030204" pitchFamily="34" charset="0"/>
      <p:regular r:id="rId14"/>
      <p:bold r:id="rId15"/>
      <p:italic r:id="rId16"/>
      <p:bold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75B0"/>
    <a:srgbClr val="FFFFFF"/>
    <a:srgbClr val="AFDEF8"/>
    <a:srgbClr val="18A0DB"/>
    <a:srgbClr val="DE1E5A"/>
    <a:srgbClr val="BC0105"/>
    <a:srgbClr val="4DB1E3"/>
    <a:srgbClr val="80C1EB"/>
    <a:srgbClr val="ACDDFC"/>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showGuides="1">
      <p:cViewPr varScale="1">
        <p:scale>
          <a:sx n="88" d="100"/>
          <a:sy n="88" d="100"/>
        </p:scale>
        <p:origin x="1334"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36" Type="http://schemas.microsoft.com/office/2015/10/relationships/revisionInfo" Target="revisionInfo.xml"/><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4.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image" Target="../media/image19.png"/><Relationship Id="rId1" Type="http://schemas.openxmlformats.org/officeDocument/2006/relationships/slideLayout" Target="../slideLayouts/slideLayout3.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5" Type="http://schemas.openxmlformats.org/officeDocument/2006/relationships/image" Target="../media/image3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 Id="rId14" Type="http://schemas.openxmlformats.org/officeDocument/2006/relationships/image" Target="../media/image31.png"/></Relationships>
</file>

<file path=ppt/slides/_rels/slide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 Id="rId4" Type="http://schemas.openxmlformats.org/officeDocument/2006/relationships/image" Target="../media/image35.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6.png"/><Relationship Id="rId1" Type="http://schemas.openxmlformats.org/officeDocument/2006/relationships/slideLayout" Target="../slideLayouts/slideLayout3.xml"/><Relationship Id="rId5" Type="http://schemas.openxmlformats.org/officeDocument/2006/relationships/image" Target="../media/image38.png"/><Relationship Id="rId4" Type="http://schemas.openxmlformats.org/officeDocument/2006/relationships/image" Target="../media/image37.png"/></Relationships>
</file>

<file path=ppt/slides/_rels/slide7.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image" Target="../media/image49.png"/><Relationship Id="rId3" Type="http://schemas.openxmlformats.org/officeDocument/2006/relationships/image" Target="../media/image39.png"/><Relationship Id="rId7" Type="http://schemas.openxmlformats.org/officeDocument/2006/relationships/image" Target="../media/image43.png"/><Relationship Id="rId12" Type="http://schemas.openxmlformats.org/officeDocument/2006/relationships/image" Target="../media/image48.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42.png"/><Relationship Id="rId11" Type="http://schemas.openxmlformats.org/officeDocument/2006/relationships/image" Target="../media/image47.png"/><Relationship Id="rId5" Type="http://schemas.openxmlformats.org/officeDocument/2006/relationships/image" Target="../media/image41.png"/><Relationship Id="rId15" Type="http://schemas.openxmlformats.org/officeDocument/2006/relationships/image" Target="../media/image51.png"/><Relationship Id="rId10" Type="http://schemas.openxmlformats.org/officeDocument/2006/relationships/image" Target="../media/image46.png"/><Relationship Id="rId4" Type="http://schemas.openxmlformats.org/officeDocument/2006/relationships/image" Target="../media/image40.png"/><Relationship Id="rId9" Type="http://schemas.openxmlformats.org/officeDocument/2006/relationships/image" Target="../media/image45.png"/><Relationship Id="rId14" Type="http://schemas.openxmlformats.org/officeDocument/2006/relationships/image" Target="../media/image5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198" y="1363702"/>
            <a:ext cx="2682817" cy="495108"/>
          </a:xfrm>
          <a:prstGeom prst="rect">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b="1" dirty="0">
                <a:cs typeface="Twinkl"/>
              </a:rPr>
              <a:t>Fascinating Facts</a:t>
            </a:r>
          </a:p>
        </p:txBody>
      </p:sp>
      <p:sp>
        <p:nvSpPr>
          <p:cNvPr id="21" name="Title 20"/>
          <p:cNvSpPr>
            <a:spLocks noGrp="1"/>
          </p:cNvSpPr>
          <p:nvPr>
            <p:ph type="title"/>
          </p:nvPr>
        </p:nvSpPr>
        <p:spPr/>
        <p:txBody>
          <a:bodyPr/>
          <a:lstStyle/>
          <a:p>
            <a:r>
              <a:rPr lang="en-GB" sz="3600" dirty="0">
                <a:solidFill>
                  <a:srgbClr val="0175B0"/>
                </a:solidFill>
                <a:latin typeface="+mn-lt"/>
              </a:rPr>
              <a:t>Our Beautiful Blue Planet</a:t>
            </a:r>
          </a:p>
        </p:txBody>
      </p:sp>
      <p:sp>
        <p:nvSpPr>
          <p:cNvPr id="5" name="Rectangle 4"/>
          <p:cNvSpPr/>
          <p:nvPr/>
        </p:nvSpPr>
        <p:spPr>
          <a:xfrm>
            <a:off x="1190445" y="1986118"/>
            <a:ext cx="3156647" cy="523220"/>
          </a:xfrm>
          <a:prstGeom prst="rect">
            <a:avLst/>
          </a:prstGeom>
        </p:spPr>
        <p:txBody>
          <a:bodyPr wrap="square" lIns="0" tIns="0" rIns="0" bIns="0">
            <a:spAutoFit/>
          </a:bodyPr>
          <a:lstStyle/>
          <a:p>
            <a:r>
              <a:rPr lang="en-GB" sz="1700" dirty="0"/>
              <a:t>On Earth, there’s more marine life than people.</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2242748" flipV="1">
            <a:off x="1704776" y="2924451"/>
            <a:ext cx="914380" cy="199909"/>
          </a:xfrm>
          <a:prstGeom prst="rect">
            <a:avLst/>
          </a:prstGeom>
        </p:spPr>
      </p:pic>
      <p:pic>
        <p:nvPicPr>
          <p:cNvPr id="7" name="Picture 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697252" y="2358008"/>
            <a:ext cx="1610143" cy="1610143"/>
          </a:xfrm>
          <a:prstGeom prst="ellipse">
            <a:avLst/>
          </a:prstGeom>
          <a:ln w="28575">
            <a:solidFill>
              <a:srgbClr val="0175B0"/>
            </a:solidFill>
          </a:ln>
        </p:spPr>
      </p:pic>
      <p:sp>
        <p:nvSpPr>
          <p:cNvPr id="8" name="Oval 7"/>
          <p:cNvSpPr/>
          <p:nvPr/>
        </p:nvSpPr>
        <p:spPr>
          <a:xfrm>
            <a:off x="586536" y="2017264"/>
            <a:ext cx="491706" cy="491706"/>
          </a:xfrm>
          <a:prstGeom prst="ellipse">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1</a:t>
            </a:r>
          </a:p>
        </p:txBody>
      </p:sp>
      <p:sp>
        <p:nvSpPr>
          <p:cNvPr id="10" name="Rectangle 9"/>
          <p:cNvSpPr/>
          <p:nvPr/>
        </p:nvSpPr>
        <p:spPr>
          <a:xfrm>
            <a:off x="1190445" y="4905608"/>
            <a:ext cx="3046549" cy="1308050"/>
          </a:xfrm>
          <a:prstGeom prst="rect">
            <a:avLst/>
          </a:prstGeom>
        </p:spPr>
        <p:txBody>
          <a:bodyPr wrap="square" lIns="0" tIns="0" rIns="0" bIns="0">
            <a:spAutoFit/>
          </a:bodyPr>
          <a:lstStyle/>
          <a:p>
            <a:r>
              <a:rPr lang="en-GB" sz="1700" dirty="0"/>
              <a:t>All of our oceans are connected. Sharks are sea creatures that don’t stay in one place. They swim around and move to different oceans. </a:t>
            </a:r>
          </a:p>
        </p:txBody>
      </p:sp>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2469481" flipV="1">
            <a:off x="2369789" y="4297304"/>
            <a:ext cx="914380" cy="199909"/>
          </a:xfrm>
          <a:prstGeom prst="rect">
            <a:avLst/>
          </a:prstGeom>
        </p:spPr>
      </p:pic>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82983" y="3088915"/>
            <a:ext cx="1610143" cy="1610143"/>
          </a:xfrm>
          <a:prstGeom prst="ellipse">
            <a:avLst/>
          </a:prstGeom>
          <a:ln w="28575">
            <a:solidFill>
              <a:srgbClr val="0175B0"/>
            </a:solidFill>
          </a:ln>
        </p:spPr>
      </p:pic>
      <p:sp>
        <p:nvSpPr>
          <p:cNvPr id="13" name="Oval 12"/>
          <p:cNvSpPr/>
          <p:nvPr/>
        </p:nvSpPr>
        <p:spPr>
          <a:xfrm>
            <a:off x="586536" y="4936754"/>
            <a:ext cx="491706" cy="491706"/>
          </a:xfrm>
          <a:prstGeom prst="ellipse">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2</a:t>
            </a:r>
          </a:p>
        </p:txBody>
      </p:sp>
      <p:sp>
        <p:nvSpPr>
          <p:cNvPr id="15" name="Rectangle 14"/>
          <p:cNvSpPr/>
          <p:nvPr/>
        </p:nvSpPr>
        <p:spPr>
          <a:xfrm>
            <a:off x="4576731" y="1321375"/>
            <a:ext cx="3811619" cy="1308050"/>
          </a:xfrm>
          <a:prstGeom prst="rect">
            <a:avLst/>
          </a:prstGeom>
        </p:spPr>
        <p:txBody>
          <a:bodyPr wrap="square" lIns="0" tIns="0" rIns="0" bIns="0">
            <a:spAutoFit/>
          </a:bodyPr>
          <a:lstStyle/>
          <a:p>
            <a:r>
              <a:rPr lang="en-US" sz="1700" dirty="0">
                <a:cs typeface="Twinkl"/>
              </a:rPr>
              <a:t>In the seas and rivers, there are lots of tiny organisms called </a:t>
            </a:r>
            <a:r>
              <a:rPr lang="en-US" sz="1700" b="1" dirty="0">
                <a:cs typeface="Twinkl"/>
              </a:rPr>
              <a:t>plankton</a:t>
            </a:r>
            <a:r>
              <a:rPr lang="en-US" sz="1700" dirty="0">
                <a:cs typeface="Twinkl"/>
              </a:rPr>
              <a:t>. Lots of living things eat these plankton, but when </a:t>
            </a:r>
            <a:r>
              <a:rPr lang="en-US" sz="1700" dirty="0" err="1">
                <a:cs typeface="Twinkl"/>
              </a:rPr>
              <a:t>mobula</a:t>
            </a:r>
            <a:r>
              <a:rPr lang="en-US" sz="1700" dirty="0">
                <a:cs typeface="Twinkl"/>
              </a:rPr>
              <a:t> rays feed on them, the plankton lights up, turning fluorescent. </a:t>
            </a:r>
          </a:p>
        </p:txBody>
      </p:sp>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2242748" flipV="1">
            <a:off x="5718679" y="3240394"/>
            <a:ext cx="914380" cy="199909"/>
          </a:xfrm>
          <a:prstGeom prst="rect">
            <a:avLst/>
          </a:prstGeom>
        </p:spPr>
      </p:pic>
      <p:pic>
        <p:nvPicPr>
          <p:cNvPr id="17" name="Picture 1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760552" y="2777797"/>
            <a:ext cx="1564474" cy="1564474"/>
          </a:xfrm>
          <a:prstGeom prst="ellipse">
            <a:avLst/>
          </a:prstGeom>
          <a:ln w="28575">
            <a:solidFill>
              <a:srgbClr val="0175B0"/>
            </a:solidFill>
          </a:ln>
        </p:spPr>
      </p:pic>
      <p:sp>
        <p:nvSpPr>
          <p:cNvPr id="18" name="Oval 17"/>
          <p:cNvSpPr/>
          <p:nvPr/>
        </p:nvSpPr>
        <p:spPr>
          <a:xfrm>
            <a:off x="3972822" y="1352521"/>
            <a:ext cx="491706" cy="491706"/>
          </a:xfrm>
          <a:prstGeom prst="ellipse">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3</a:t>
            </a:r>
          </a:p>
        </p:txBody>
      </p:sp>
      <p:sp>
        <p:nvSpPr>
          <p:cNvPr id="19" name="Rectangle 18"/>
          <p:cNvSpPr/>
          <p:nvPr/>
        </p:nvSpPr>
        <p:spPr>
          <a:xfrm>
            <a:off x="4953106" y="4644071"/>
            <a:ext cx="3435244" cy="1569660"/>
          </a:xfrm>
          <a:prstGeom prst="rect">
            <a:avLst/>
          </a:prstGeom>
        </p:spPr>
        <p:txBody>
          <a:bodyPr wrap="square" lIns="0" tIns="0" rIns="0" bIns="0">
            <a:spAutoFit/>
          </a:bodyPr>
          <a:lstStyle/>
          <a:p>
            <a:r>
              <a:rPr lang="en-GB" sz="1700" dirty="0">
                <a:solidFill>
                  <a:srgbClr val="000000"/>
                </a:solidFill>
                <a:cs typeface="Twinkl"/>
              </a:rPr>
              <a:t>Plankton are really small, but are a really important part of the Earth’s oxygen supply. All of the plankton, seaweeds and sea grasses make as much oxygen as the forests and grassy plains on Earth. </a:t>
            </a:r>
          </a:p>
        </p:txBody>
      </p:sp>
      <p:pic>
        <p:nvPicPr>
          <p:cNvPr id="20" name="Picture 1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2469481" flipV="1">
            <a:off x="6033896" y="4242317"/>
            <a:ext cx="914380" cy="199909"/>
          </a:xfrm>
          <a:prstGeom prst="rect">
            <a:avLst/>
          </a:prstGeom>
        </p:spPr>
      </p:pic>
      <p:pic>
        <p:nvPicPr>
          <p:cNvPr id="35" name="Picture 34"/>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347092" y="2963518"/>
            <a:ext cx="1610144" cy="1610142"/>
          </a:xfrm>
          <a:prstGeom prst="ellipse">
            <a:avLst/>
          </a:prstGeom>
          <a:ln w="28575">
            <a:solidFill>
              <a:srgbClr val="0175B0"/>
            </a:solidFill>
          </a:ln>
        </p:spPr>
      </p:pic>
      <p:sp>
        <p:nvSpPr>
          <p:cNvPr id="23" name="Oval 22"/>
          <p:cNvSpPr/>
          <p:nvPr/>
        </p:nvSpPr>
        <p:spPr>
          <a:xfrm>
            <a:off x="4349197" y="4675217"/>
            <a:ext cx="491706" cy="491706"/>
          </a:xfrm>
          <a:prstGeom prst="ellipse">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4</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400"/>
                                        <p:tgtEl>
                                          <p:spTgt spid="4"/>
                                        </p:tgtEl>
                                      </p:cBhvr>
                                    </p:animEffect>
                                  </p:childTnLst>
                                </p:cTn>
                              </p:par>
                            </p:childTnLst>
                          </p:cTn>
                        </p:par>
                        <p:par>
                          <p:cTn id="15" fill="hold">
                            <p:stCondLst>
                              <p:cond delay="900"/>
                            </p:stCondLst>
                            <p:childTnLst>
                              <p:par>
                                <p:cTn id="16" presetID="10" presetClass="entr" presetSubtype="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par>
                          <p:cTn id="27" fill="hold">
                            <p:stCondLst>
                              <p:cond delay="500"/>
                            </p:stCondLst>
                            <p:childTnLst>
                              <p:par>
                                <p:cTn id="28" presetID="22" presetClass="entr" presetSubtype="2"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right)">
                                      <p:cBhvr>
                                        <p:cTn id="30" dur="400"/>
                                        <p:tgtEl>
                                          <p:spTgt spid="11"/>
                                        </p:tgtEl>
                                      </p:cBhvr>
                                    </p:animEffect>
                                  </p:childTnLst>
                                </p:cTn>
                              </p:par>
                            </p:childTnLst>
                          </p:cTn>
                        </p:par>
                        <p:par>
                          <p:cTn id="31" fill="hold">
                            <p:stCondLst>
                              <p:cond delay="900"/>
                            </p:stCondLst>
                            <p:childTnLst>
                              <p:par>
                                <p:cTn id="32" presetID="10"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par>
                          <p:cTn id="43" fill="hold">
                            <p:stCondLst>
                              <p:cond delay="500"/>
                            </p:stCondLst>
                            <p:childTnLst>
                              <p:par>
                                <p:cTn id="44" presetID="22" presetClass="entr" presetSubtype="8"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ipe(left)">
                                      <p:cBhvr>
                                        <p:cTn id="46" dur="400"/>
                                        <p:tgtEl>
                                          <p:spTgt spid="16"/>
                                        </p:tgtEl>
                                      </p:cBhvr>
                                    </p:animEffect>
                                  </p:childTnLst>
                                </p:cTn>
                              </p:par>
                            </p:childTnLst>
                          </p:cTn>
                        </p:par>
                        <p:par>
                          <p:cTn id="47" fill="hold">
                            <p:stCondLst>
                              <p:cond delay="900"/>
                            </p:stCondLst>
                            <p:childTnLst>
                              <p:par>
                                <p:cTn id="48" presetID="10" presetClass="entr" presetSubtype="0"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500"/>
                                        <p:tgtEl>
                                          <p:spTgt spid="1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500"/>
                                        <p:tgtEl>
                                          <p:spTgt spid="19"/>
                                        </p:tgtEl>
                                      </p:cBhvr>
                                    </p:animEffect>
                                  </p:childTnLst>
                                </p:cTn>
                              </p:par>
                            </p:childTnLst>
                          </p:cTn>
                        </p:par>
                        <p:par>
                          <p:cTn id="59" fill="hold">
                            <p:stCondLst>
                              <p:cond delay="500"/>
                            </p:stCondLst>
                            <p:childTnLst>
                              <p:par>
                                <p:cTn id="60" presetID="22" presetClass="entr" presetSubtype="2"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right)">
                                      <p:cBhvr>
                                        <p:cTn id="62" dur="400"/>
                                        <p:tgtEl>
                                          <p:spTgt spid="20"/>
                                        </p:tgtEl>
                                      </p:cBhvr>
                                    </p:animEffect>
                                  </p:childTnLst>
                                </p:cTn>
                              </p:par>
                            </p:childTnLst>
                          </p:cTn>
                        </p:par>
                        <p:par>
                          <p:cTn id="63" fill="hold">
                            <p:stCondLst>
                              <p:cond delay="900"/>
                            </p:stCondLst>
                            <p:childTnLst>
                              <p:par>
                                <p:cTn id="64" presetID="10" presetClass="entr" presetSubtype="0" fill="hold" nodeType="after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10" grpId="0"/>
      <p:bldP spid="13" grpId="0" animBg="1"/>
      <p:bldP spid="15" grpId="0"/>
      <p:bldP spid="18" grpId="0" animBg="1"/>
      <p:bldP spid="19" grpId="0"/>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175B0"/>
                </a:solidFill>
                <a:latin typeface="+mn-lt"/>
              </a:rPr>
              <a:t>What Are We Doing?</a:t>
            </a:r>
          </a:p>
        </p:txBody>
      </p:sp>
      <p:sp>
        <p:nvSpPr>
          <p:cNvPr id="5" name="Rectangle 4"/>
          <p:cNvSpPr/>
          <p:nvPr/>
        </p:nvSpPr>
        <p:spPr>
          <a:xfrm>
            <a:off x="755650" y="1338992"/>
            <a:ext cx="7632700" cy="261610"/>
          </a:xfrm>
          <a:prstGeom prst="rect">
            <a:avLst/>
          </a:prstGeom>
        </p:spPr>
        <p:txBody>
          <a:bodyPr wrap="square" lIns="0" tIns="0" rIns="0" bIns="0">
            <a:spAutoFit/>
          </a:bodyPr>
          <a:lstStyle/>
          <a:p>
            <a:r>
              <a:rPr lang="en-GB" sz="1700" dirty="0"/>
              <a:t>As humans, we are causing harm to our blue planet in these ways:</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3500000" flipH="1">
            <a:off x="4610645" y="2662377"/>
            <a:ext cx="920289" cy="201201"/>
          </a:xfrm>
          <a:prstGeom prst="rect">
            <a:avLst/>
          </a:prstGeom>
        </p:spPr>
      </p:pic>
      <p:sp>
        <p:nvSpPr>
          <p:cNvPr id="24" name="Rectangle 23"/>
          <p:cNvSpPr/>
          <p:nvPr/>
        </p:nvSpPr>
        <p:spPr>
          <a:xfrm>
            <a:off x="755650" y="1728535"/>
            <a:ext cx="7632700" cy="784830"/>
          </a:xfrm>
          <a:prstGeom prst="rect">
            <a:avLst/>
          </a:prstGeom>
        </p:spPr>
        <p:txBody>
          <a:bodyPr wrap="square" lIns="0" tIns="0" rIns="0" bIns="0">
            <a:spAutoFit/>
          </a:bodyPr>
          <a:lstStyle/>
          <a:p>
            <a:r>
              <a:rPr lang="en-GB" sz="1700" b="1" dirty="0">
                <a:solidFill>
                  <a:srgbClr val="0175B0"/>
                </a:solidFill>
              </a:rPr>
              <a:t>Overfishing</a:t>
            </a:r>
          </a:p>
          <a:p>
            <a:r>
              <a:rPr lang="en-GB" sz="1700" dirty="0"/>
              <a:t>This is when too many fish are caught. If people catch too many fish, this affects many living things in the ocean. </a:t>
            </a:r>
          </a:p>
        </p:txBody>
      </p:sp>
      <p:sp>
        <p:nvSpPr>
          <p:cNvPr id="25" name="Rectangle 24"/>
          <p:cNvSpPr/>
          <p:nvPr/>
        </p:nvSpPr>
        <p:spPr>
          <a:xfrm>
            <a:off x="457198" y="2649344"/>
            <a:ext cx="2078829" cy="495108"/>
          </a:xfrm>
          <a:prstGeom prst="rect">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108000" rIns="108000" bIns="108000" rtlCol="0" anchor="ctr">
            <a:spAutoFit/>
          </a:bodyPr>
          <a:lstStyle/>
          <a:p>
            <a:r>
              <a:rPr lang="en-GB" b="1" dirty="0">
                <a:cs typeface="Twinkl"/>
              </a:rPr>
              <a:t>Let’s Look!</a:t>
            </a:r>
          </a:p>
        </p:txBody>
      </p:sp>
      <p:pic>
        <p:nvPicPr>
          <p:cNvPr id="2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113986" flipH="1" flipV="1">
            <a:off x="7131274" y="5255286"/>
            <a:ext cx="906611" cy="198210"/>
          </a:xfrm>
          <a:prstGeom prst="rect">
            <a:avLst/>
          </a:prstGeom>
        </p:spPr>
      </p:pic>
      <p:sp>
        <p:nvSpPr>
          <p:cNvPr id="28" name="Rectangle 27"/>
          <p:cNvSpPr/>
          <p:nvPr/>
        </p:nvSpPr>
        <p:spPr>
          <a:xfrm>
            <a:off x="755650" y="3261509"/>
            <a:ext cx="4683199" cy="1831271"/>
          </a:xfrm>
          <a:prstGeom prst="rect">
            <a:avLst/>
          </a:prstGeom>
        </p:spPr>
        <p:txBody>
          <a:bodyPr wrap="square" lIns="0" tIns="0" rIns="0" bIns="0">
            <a:spAutoFit/>
          </a:bodyPr>
          <a:lstStyle/>
          <a:p>
            <a:r>
              <a:rPr lang="en-GB" sz="1700" dirty="0"/>
              <a:t>Living things all need to survive. Some creatures that live in the ocean eat plants, others eat different living things. This is called a food chain. If one part of the food chain is broken (like a type of fish being removed from the ocean by overfishing), then other things may not survive because they won’t have food.</a:t>
            </a:r>
          </a:p>
        </p:txBody>
      </p:sp>
      <p:grpSp>
        <p:nvGrpSpPr>
          <p:cNvPr id="42" name="Group 41"/>
          <p:cNvGrpSpPr/>
          <p:nvPr/>
        </p:nvGrpSpPr>
        <p:grpSpPr>
          <a:xfrm>
            <a:off x="2837505" y="5201030"/>
            <a:ext cx="1257789" cy="921528"/>
            <a:chOff x="5044251" y="4871903"/>
            <a:chExt cx="824571" cy="604128"/>
          </a:xfrm>
        </p:grpSpPr>
        <p:sp>
          <p:nvSpPr>
            <p:cNvPr id="31" name="Oval 30"/>
            <p:cNvSpPr/>
            <p:nvPr/>
          </p:nvSpPr>
          <p:spPr>
            <a:xfrm>
              <a:off x="5154686" y="4871903"/>
              <a:ext cx="604128" cy="604128"/>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4251" y="5028536"/>
              <a:ext cx="824571" cy="275269"/>
            </a:xfrm>
            <a:prstGeom prst="rect">
              <a:avLst/>
            </a:prstGeom>
          </p:spPr>
        </p:pic>
      </p:grpSp>
      <p:grpSp>
        <p:nvGrpSpPr>
          <p:cNvPr id="40" name="Group 39"/>
          <p:cNvGrpSpPr/>
          <p:nvPr/>
        </p:nvGrpSpPr>
        <p:grpSpPr>
          <a:xfrm>
            <a:off x="5748104" y="5201030"/>
            <a:ext cx="1402084" cy="921528"/>
            <a:chOff x="6878381" y="4871903"/>
            <a:chExt cx="919167" cy="604128"/>
          </a:xfrm>
        </p:grpSpPr>
        <p:sp>
          <p:nvSpPr>
            <p:cNvPr id="35" name="Oval 34"/>
            <p:cNvSpPr/>
            <p:nvPr/>
          </p:nvSpPr>
          <p:spPr>
            <a:xfrm>
              <a:off x="7091257" y="4871903"/>
              <a:ext cx="604128" cy="604128"/>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78381" y="4993633"/>
              <a:ext cx="919167" cy="285609"/>
            </a:xfrm>
            <a:prstGeom prst="rect">
              <a:avLst/>
            </a:prstGeom>
          </p:spPr>
        </p:pic>
      </p:grpSp>
      <p:grpSp>
        <p:nvGrpSpPr>
          <p:cNvPr id="41" name="Group 40"/>
          <p:cNvGrpSpPr/>
          <p:nvPr/>
        </p:nvGrpSpPr>
        <p:grpSpPr>
          <a:xfrm>
            <a:off x="4490315" y="5201030"/>
            <a:ext cx="1008313" cy="921528"/>
            <a:chOff x="6016900" y="4871903"/>
            <a:chExt cx="661022" cy="604128"/>
          </a:xfrm>
        </p:grpSpPr>
        <p:sp>
          <p:nvSpPr>
            <p:cNvPr id="33" name="Oval 32"/>
            <p:cNvSpPr/>
            <p:nvPr/>
          </p:nvSpPr>
          <p:spPr>
            <a:xfrm>
              <a:off x="6073794" y="4871903"/>
              <a:ext cx="604128" cy="604128"/>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016900" y="4950959"/>
              <a:ext cx="661022" cy="374767"/>
            </a:xfrm>
            <a:prstGeom prst="rect">
              <a:avLst/>
            </a:prstGeom>
          </p:spPr>
        </p:pic>
      </p:grpSp>
      <p:grpSp>
        <p:nvGrpSpPr>
          <p:cNvPr id="44" name="Group 43"/>
          <p:cNvGrpSpPr/>
          <p:nvPr/>
        </p:nvGrpSpPr>
        <p:grpSpPr>
          <a:xfrm>
            <a:off x="5555455" y="2366470"/>
            <a:ext cx="2733125" cy="2726449"/>
            <a:chOff x="5555455" y="2366470"/>
            <a:chExt cx="2733125" cy="2726449"/>
          </a:xfrm>
        </p:grpSpPr>
        <p:pic>
          <p:nvPicPr>
            <p:cNvPr id="12" name="Picture 11"/>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5567067" y="2371406"/>
              <a:ext cx="2721513" cy="2721513"/>
            </a:xfrm>
            <a:prstGeom prst="ellipse">
              <a:avLst/>
            </a:prstGeom>
            <a:ln w="28575">
              <a:solidFill>
                <a:srgbClr val="0175B0"/>
              </a:solidFill>
            </a:ln>
          </p:spPr>
        </p:pic>
        <p:pic>
          <p:nvPicPr>
            <p:cNvPr id="43" name="Picture 42"/>
            <p:cNvPicPr>
              <a:picLocks noChangeAspect="1"/>
            </p:cNvPicPr>
            <p:nvPr/>
          </p:nvPicPr>
          <p:blipFill rotWithShape="1">
            <a:blip r:embed="rId8" cstate="screen">
              <a:extLst>
                <a:ext uri="{28A0092B-C50C-407E-A947-70E740481C1C}">
                  <a14:useLocalDpi xmlns:a14="http://schemas.microsoft.com/office/drawing/2010/main"/>
                </a:ext>
              </a:extLst>
            </a:blip>
            <a:srcRect t="-31436" r="-34573"/>
            <a:stretch/>
          </p:blipFill>
          <p:spPr>
            <a:xfrm>
              <a:off x="5555455" y="2366470"/>
              <a:ext cx="2718605" cy="2718605"/>
            </a:xfrm>
            <a:prstGeom prst="ellipse">
              <a:avLst/>
            </a:prstGeom>
          </p:spPr>
        </p:pic>
      </p:grpSp>
      <p:grpSp>
        <p:nvGrpSpPr>
          <p:cNvPr id="3" name="Group 2"/>
          <p:cNvGrpSpPr/>
          <p:nvPr/>
        </p:nvGrpSpPr>
        <p:grpSpPr>
          <a:xfrm>
            <a:off x="1479934" y="5201030"/>
            <a:ext cx="921528" cy="921528"/>
            <a:chOff x="1479934" y="5201030"/>
            <a:chExt cx="921528" cy="921528"/>
          </a:xfrm>
        </p:grpSpPr>
        <p:sp>
          <p:nvSpPr>
            <p:cNvPr id="30" name="Oval 29"/>
            <p:cNvSpPr/>
            <p:nvPr/>
          </p:nvSpPr>
          <p:spPr>
            <a:xfrm>
              <a:off x="1479934" y="5201030"/>
              <a:ext cx="921528" cy="921528"/>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609156" y="5354391"/>
              <a:ext cx="632270" cy="655703"/>
            </a:xfrm>
            <a:prstGeom prst="rect">
              <a:avLst/>
            </a:prstGeom>
          </p:spPr>
        </p:pic>
      </p:grpSp>
      <p:cxnSp>
        <p:nvCxnSpPr>
          <p:cNvPr id="7" name="Straight Arrow Connector 6"/>
          <p:cNvCxnSpPr/>
          <p:nvPr/>
        </p:nvCxnSpPr>
        <p:spPr>
          <a:xfrm>
            <a:off x="2536027" y="5682242"/>
            <a:ext cx="284268" cy="0"/>
          </a:xfrm>
          <a:prstGeom prst="straightConnector1">
            <a:avLst/>
          </a:prstGeom>
          <a:ln w="38100">
            <a:solidFill>
              <a:srgbClr val="0175B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4145752" y="5682242"/>
            <a:ext cx="284268" cy="0"/>
          </a:xfrm>
          <a:prstGeom prst="straightConnector1">
            <a:avLst/>
          </a:prstGeom>
          <a:ln w="38100">
            <a:solidFill>
              <a:srgbClr val="0175B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5640943" y="5682242"/>
            <a:ext cx="284268" cy="0"/>
          </a:xfrm>
          <a:prstGeom prst="straightConnector1">
            <a:avLst/>
          </a:prstGeom>
          <a:ln w="38100">
            <a:solidFill>
              <a:srgbClr val="0175B0"/>
            </a:solidFill>
            <a:tailEnd type="triangle"/>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118012" y="5274652"/>
            <a:ext cx="665707" cy="847906"/>
          </a:xfrm>
          <a:prstGeom prst="rect">
            <a:avLst/>
          </a:prstGeom>
        </p:spPr>
      </p:pic>
    </p:spTree>
    <p:extLst>
      <p:ext uri="{BB962C8B-B14F-4D97-AF65-F5344CB8AC3E}">
        <p14:creationId xmlns:p14="http://schemas.microsoft.com/office/powerpoint/2010/main" val="1818502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wipe(left)">
                                      <p:cBhvr>
                                        <p:cTn id="7" dur="500"/>
                                        <p:tgtEl>
                                          <p:spTgt spid="2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animEffect transition="in" filter="fade">
                                      <p:cBhvr>
                                        <p:cTn id="11" dur="500"/>
                                        <p:tgtEl>
                                          <p:spTgt spid="24">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400"/>
                                        <p:tgtEl>
                                          <p:spTgt spid="4"/>
                                        </p:tgtEl>
                                      </p:cBhvr>
                                    </p:animEffect>
                                  </p:childTnLst>
                                </p:cTn>
                              </p:par>
                            </p:childTnLst>
                          </p:cTn>
                        </p:par>
                        <p:par>
                          <p:cTn id="16" fill="hold">
                            <p:stCondLst>
                              <p:cond delay="1400"/>
                            </p:stCondLst>
                            <p:childTnLst>
                              <p:par>
                                <p:cTn id="17" presetID="10" presetClass="entr" presetSubtype="0" fill="hold" nodeType="after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left)">
                                      <p:cBhvr>
                                        <p:cTn id="24" dur="500"/>
                                        <p:tgtEl>
                                          <p:spTgt spid="25"/>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childTnLst>
                          </p:cTn>
                        </p:par>
                        <p:par>
                          <p:cTn id="29" fill="hold">
                            <p:stCondLst>
                              <p:cond delay="1000"/>
                            </p:stCondLst>
                            <p:childTnLst>
                              <p:par>
                                <p:cTn id="30" presetID="22" presetClass="entr" presetSubtype="1"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up)">
                                      <p:cBhvr>
                                        <p:cTn id="32" dur="400"/>
                                        <p:tgtEl>
                                          <p:spTgt spid="26"/>
                                        </p:tgtEl>
                                      </p:cBhvr>
                                    </p:animEffect>
                                  </p:childTnLst>
                                </p:cTn>
                              </p:par>
                            </p:childTnLst>
                          </p:cTn>
                        </p:par>
                        <p:par>
                          <p:cTn id="33" fill="hold">
                            <p:stCondLst>
                              <p:cond delay="1400"/>
                            </p:stCondLst>
                            <p:childTnLst>
                              <p:par>
                                <p:cTn id="34" presetID="10" presetClass="entr" presetSubtype="0" fill="hold"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500"/>
                                        <p:tgtEl>
                                          <p:spTgt spid="3"/>
                                        </p:tgtEl>
                                      </p:cBhvr>
                                    </p:animEffect>
                                  </p:childTnLst>
                                </p:cTn>
                              </p:par>
                            </p:childTnLst>
                          </p:cTn>
                        </p:par>
                        <p:par>
                          <p:cTn id="37" fill="hold">
                            <p:stCondLst>
                              <p:cond delay="1900"/>
                            </p:stCondLst>
                            <p:childTnLst>
                              <p:par>
                                <p:cTn id="38" presetID="22" presetClass="entr" presetSubtype="8"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300"/>
                                        <p:tgtEl>
                                          <p:spTgt spid="7"/>
                                        </p:tgtEl>
                                      </p:cBhvr>
                                    </p:animEffect>
                                  </p:childTnLst>
                                </p:cTn>
                              </p:par>
                            </p:childTnLst>
                          </p:cTn>
                        </p:par>
                        <p:par>
                          <p:cTn id="41" fill="hold">
                            <p:stCondLst>
                              <p:cond delay="2200"/>
                            </p:stCondLst>
                            <p:childTnLst>
                              <p:par>
                                <p:cTn id="42" presetID="10" presetClass="entr" presetSubtype="0" fill="hold" nodeType="afterEffect">
                                  <p:stCondLst>
                                    <p:cond delay="0"/>
                                  </p:stCondLst>
                                  <p:childTnLst>
                                    <p:set>
                                      <p:cBhvr>
                                        <p:cTn id="43" dur="1" fill="hold">
                                          <p:stCondLst>
                                            <p:cond delay="0"/>
                                          </p:stCondLst>
                                        </p:cTn>
                                        <p:tgtEl>
                                          <p:spTgt spid="42"/>
                                        </p:tgtEl>
                                        <p:attrNameLst>
                                          <p:attrName>style.visibility</p:attrName>
                                        </p:attrNameLst>
                                      </p:cBhvr>
                                      <p:to>
                                        <p:strVal val="visible"/>
                                      </p:to>
                                    </p:set>
                                    <p:animEffect transition="in" filter="fade">
                                      <p:cBhvr>
                                        <p:cTn id="44" dur="500"/>
                                        <p:tgtEl>
                                          <p:spTgt spid="42"/>
                                        </p:tgtEl>
                                      </p:cBhvr>
                                    </p:animEffect>
                                  </p:childTnLst>
                                </p:cTn>
                              </p:par>
                              <p:par>
                                <p:cTn id="45" presetID="10" presetClass="entr" presetSubtype="0"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childTnLst>
                          </p:cTn>
                        </p:par>
                        <p:par>
                          <p:cTn id="48" fill="hold">
                            <p:stCondLst>
                              <p:cond delay="2700"/>
                            </p:stCondLst>
                            <p:childTnLst>
                              <p:par>
                                <p:cTn id="49" presetID="2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300"/>
                                        <p:tgtEl>
                                          <p:spTgt spid="27"/>
                                        </p:tgtEl>
                                      </p:cBhvr>
                                    </p:animEffect>
                                  </p:childTnLst>
                                </p:cTn>
                              </p:par>
                            </p:childTnLst>
                          </p:cTn>
                        </p:par>
                        <p:par>
                          <p:cTn id="52" fill="hold">
                            <p:stCondLst>
                              <p:cond delay="3000"/>
                            </p:stCondLst>
                            <p:childTnLst>
                              <p:par>
                                <p:cTn id="53" presetID="10" presetClass="entr" presetSubtype="0" fill="hold" nodeType="after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fade">
                                      <p:cBhvr>
                                        <p:cTn id="55" dur="500"/>
                                        <p:tgtEl>
                                          <p:spTgt spid="41"/>
                                        </p:tgtEl>
                                      </p:cBhvr>
                                    </p:animEffect>
                                  </p:childTnLst>
                                </p:cTn>
                              </p:par>
                            </p:childTnLst>
                          </p:cTn>
                        </p:par>
                        <p:par>
                          <p:cTn id="56" fill="hold">
                            <p:stCondLst>
                              <p:cond delay="350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300"/>
                                        <p:tgtEl>
                                          <p:spTgt spid="29"/>
                                        </p:tgtEl>
                                      </p:cBhvr>
                                    </p:animEffect>
                                  </p:childTnLst>
                                </p:cTn>
                              </p:par>
                            </p:childTnLst>
                          </p:cTn>
                        </p:par>
                        <p:par>
                          <p:cTn id="60" fill="hold">
                            <p:stCondLst>
                              <p:cond delay="3800"/>
                            </p:stCondLst>
                            <p:childTnLst>
                              <p:par>
                                <p:cTn id="61" presetID="10" presetClass="entr" presetSubtype="0"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Are We Doing?</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0800000" flipH="1" flipV="1">
            <a:off x="3880729" y="1340104"/>
            <a:ext cx="906611" cy="227100"/>
          </a:xfrm>
          <a:prstGeom prst="rect">
            <a:avLst/>
          </a:prstGeom>
        </p:spPr>
      </p:pic>
      <p:sp>
        <p:nvSpPr>
          <p:cNvPr id="25" name="Rectangle 24"/>
          <p:cNvSpPr/>
          <p:nvPr/>
        </p:nvSpPr>
        <p:spPr>
          <a:xfrm>
            <a:off x="457199" y="2273327"/>
            <a:ext cx="2088760" cy="495108"/>
          </a:xfrm>
          <a:prstGeom prst="rect">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108000" rIns="108000" bIns="108000" rtlCol="0" anchor="ctr">
            <a:spAutoFit/>
          </a:bodyPr>
          <a:lstStyle/>
          <a:p>
            <a:r>
              <a:rPr lang="en-GB" b="1" dirty="0">
                <a:cs typeface="Twinkl"/>
              </a:rPr>
              <a:t>Let’s Look!</a:t>
            </a:r>
          </a:p>
        </p:txBody>
      </p:sp>
      <p:sp>
        <p:nvSpPr>
          <p:cNvPr id="28" name="Rectangle 27"/>
          <p:cNvSpPr/>
          <p:nvPr/>
        </p:nvSpPr>
        <p:spPr>
          <a:xfrm>
            <a:off x="755650" y="2918189"/>
            <a:ext cx="7622770" cy="3139321"/>
          </a:xfrm>
          <a:prstGeom prst="rect">
            <a:avLst/>
          </a:prstGeom>
        </p:spPr>
        <p:txBody>
          <a:bodyPr wrap="square" lIns="0" tIns="0" rIns="0" bIns="0">
            <a:spAutoFit/>
          </a:bodyPr>
          <a:lstStyle/>
          <a:p>
            <a:pPr marL="285750" indent="-285750">
              <a:buFont typeface="Arial" panose="020B0604020202020204" pitchFamily="34" charset="0"/>
              <a:buChar char="•"/>
            </a:pPr>
            <a:r>
              <a:rPr lang="en-GB" sz="1700" dirty="0"/>
              <a:t>Plastic is a very useful material, but it is very hard to get rid of. When a plastic straw is not needed anymore, it needs to be burnt or broken down. It can’t be recycled as easily as paper, so many people throw them away. They end up as landfill and in the sea.  </a:t>
            </a:r>
          </a:p>
          <a:p>
            <a:pPr marL="285750" indent="-285750">
              <a:buFont typeface="Arial" panose="020B0604020202020204" pitchFamily="34" charset="0"/>
              <a:buChar char="•"/>
            </a:pPr>
            <a:r>
              <a:rPr lang="en-GB" sz="1700" dirty="0"/>
              <a:t>Big pieces of plastic in the sea, like plastic bags, can harm the creatures as turtles and dolphins can get tangled in them. </a:t>
            </a:r>
          </a:p>
          <a:p>
            <a:pPr marL="285750" indent="-285750">
              <a:buFont typeface="Arial" panose="020B0604020202020204" pitchFamily="34" charset="0"/>
              <a:buChar char="•"/>
            </a:pPr>
            <a:r>
              <a:rPr lang="en-GB" sz="1700" dirty="0"/>
              <a:t>Sometimes, sea creatures eat plastic as they mistake it for food. If a whale eats plastic, it can’t work its way though the body, so it would stay in the whale’s stomach, meaning there wouldn’t be enough room for food. </a:t>
            </a:r>
          </a:p>
          <a:p>
            <a:pPr marL="285750" indent="-285750">
              <a:buFont typeface="Arial" panose="020B0604020202020204" pitchFamily="34" charset="0"/>
              <a:buChar char="•"/>
            </a:pPr>
            <a:r>
              <a:rPr lang="en-GB" sz="1700" dirty="0"/>
              <a:t>Plastics can also start to break down into tiny pieces in the sea; this means that plastic gets into our food chain and lots of living creatures start to eat plastic, even you and me.</a:t>
            </a:r>
          </a:p>
        </p:txBody>
      </p:sp>
      <p:sp>
        <p:nvSpPr>
          <p:cNvPr id="27" name="Rectangle 26"/>
          <p:cNvSpPr/>
          <p:nvPr/>
        </p:nvSpPr>
        <p:spPr>
          <a:xfrm>
            <a:off x="765581" y="1338743"/>
            <a:ext cx="3923455" cy="784830"/>
          </a:xfrm>
          <a:prstGeom prst="rect">
            <a:avLst/>
          </a:prstGeom>
        </p:spPr>
        <p:txBody>
          <a:bodyPr wrap="square" lIns="0" tIns="0" rIns="0" bIns="0">
            <a:spAutoFit/>
          </a:bodyPr>
          <a:lstStyle/>
          <a:p>
            <a:r>
              <a:rPr lang="en-GB" sz="1700" b="1" dirty="0">
                <a:solidFill>
                  <a:srgbClr val="0175B0"/>
                </a:solidFill>
              </a:rPr>
              <a:t>Plastic pollution</a:t>
            </a:r>
          </a:p>
          <a:p>
            <a:r>
              <a:rPr lang="en-GB" sz="1700" dirty="0"/>
              <a:t>This is when plastic gets into the seas and pollutes, or harms, the living things.</a:t>
            </a:r>
          </a:p>
        </p:txBody>
      </p:sp>
      <p:grpSp>
        <p:nvGrpSpPr>
          <p:cNvPr id="6" name="Group 5"/>
          <p:cNvGrpSpPr/>
          <p:nvPr/>
        </p:nvGrpSpPr>
        <p:grpSpPr>
          <a:xfrm>
            <a:off x="6863302" y="2837528"/>
            <a:ext cx="1622024" cy="1622024"/>
            <a:chOff x="765579" y="2918189"/>
            <a:chExt cx="3056927" cy="3056927"/>
          </a:xfrm>
        </p:grpSpPr>
        <p:sp>
          <p:nvSpPr>
            <p:cNvPr id="29" name="Oval 28"/>
            <p:cNvSpPr/>
            <p:nvPr/>
          </p:nvSpPr>
          <p:spPr>
            <a:xfrm>
              <a:off x="765579" y="2918189"/>
              <a:ext cx="3056927" cy="3056927"/>
            </a:xfrm>
            <a:prstGeom prst="ellipse">
              <a:avLst/>
            </a:prstGeom>
            <a:solidFill>
              <a:srgbClr val="AFDEF8"/>
            </a:solidFill>
            <a:ln w="3810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68538" y="3310224"/>
              <a:ext cx="2390842" cy="2505075"/>
            </a:xfrm>
            <a:prstGeom prst="rect">
              <a:avLst/>
            </a:prstGeom>
          </p:spPr>
        </p:pic>
      </p:grpSp>
      <p:grpSp>
        <p:nvGrpSpPr>
          <p:cNvPr id="8" name="Group 7"/>
          <p:cNvGrpSpPr/>
          <p:nvPr/>
        </p:nvGrpSpPr>
        <p:grpSpPr>
          <a:xfrm>
            <a:off x="659980" y="2918189"/>
            <a:ext cx="1683197" cy="1683197"/>
            <a:chOff x="2727307" y="3476747"/>
            <a:chExt cx="2730517" cy="2730517"/>
          </a:xfrm>
        </p:grpSpPr>
        <p:sp>
          <p:nvSpPr>
            <p:cNvPr id="36" name="Oval 35"/>
            <p:cNvSpPr/>
            <p:nvPr/>
          </p:nvSpPr>
          <p:spPr>
            <a:xfrm>
              <a:off x="2727307" y="3476747"/>
              <a:ext cx="2730517" cy="2730517"/>
            </a:xfrm>
            <a:prstGeom prst="ellipse">
              <a:avLst/>
            </a:prstGeom>
            <a:solidFill>
              <a:srgbClr val="AFDEF8"/>
            </a:solidFill>
            <a:ln w="3810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77350" y="4270181"/>
              <a:ext cx="2357697" cy="1308410"/>
            </a:xfrm>
            <a:prstGeom prst="rect">
              <a:avLst/>
            </a:prstGeom>
          </p:spPr>
        </p:pic>
      </p:grpSp>
      <p:pic>
        <p:nvPicPr>
          <p:cNvPr id="9" name="Picture 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129995" y="2918189"/>
            <a:ext cx="2931061" cy="2931061"/>
          </a:xfrm>
          <a:prstGeom prst="ellipse">
            <a:avLst/>
          </a:prstGeom>
          <a:ln w="38100">
            <a:solidFill>
              <a:srgbClr val="0175B0"/>
            </a:solidFill>
          </a:ln>
        </p:spPr>
      </p:pic>
      <p:pic>
        <p:nvPicPr>
          <p:cNvPr id="49" name="Picture 4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366015" flipH="1">
            <a:off x="2443322" y="3067448"/>
            <a:ext cx="906611" cy="196590"/>
          </a:xfrm>
          <a:prstGeom prst="rect">
            <a:avLst/>
          </a:prstGeom>
        </p:spPr>
      </p:pic>
      <p:pic>
        <p:nvPicPr>
          <p:cNvPr id="50" name="Picture 4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1111164">
            <a:off x="5857527" y="3014017"/>
            <a:ext cx="948158" cy="205600"/>
          </a:xfrm>
          <a:prstGeom prst="rect">
            <a:avLst/>
          </a:prstGeom>
        </p:spPr>
      </p:pic>
      <p:pic>
        <p:nvPicPr>
          <p:cNvPr id="54" name="Picture 5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8652244" flipH="1">
            <a:off x="2281821" y="4049881"/>
            <a:ext cx="906611" cy="196590"/>
          </a:xfrm>
          <a:prstGeom prst="rect">
            <a:avLst/>
          </a:prstGeom>
        </p:spPr>
      </p:pic>
      <p:pic>
        <p:nvPicPr>
          <p:cNvPr id="55" name="Picture 5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379876">
            <a:off x="6093221" y="4155683"/>
            <a:ext cx="948158" cy="205600"/>
          </a:xfrm>
          <a:prstGeom prst="rect">
            <a:avLst/>
          </a:prstGeom>
        </p:spPr>
      </p:pic>
      <p:grpSp>
        <p:nvGrpSpPr>
          <p:cNvPr id="11" name="Group 10"/>
          <p:cNvGrpSpPr/>
          <p:nvPr/>
        </p:nvGrpSpPr>
        <p:grpSpPr>
          <a:xfrm>
            <a:off x="1446798" y="4588023"/>
            <a:ext cx="1683197" cy="1683197"/>
            <a:chOff x="1446798" y="4588023"/>
            <a:chExt cx="1683197" cy="1683197"/>
          </a:xfrm>
        </p:grpSpPr>
        <p:sp>
          <p:nvSpPr>
            <p:cNvPr id="52" name="Oval 51"/>
            <p:cNvSpPr/>
            <p:nvPr/>
          </p:nvSpPr>
          <p:spPr>
            <a:xfrm>
              <a:off x="1446798" y="4588023"/>
              <a:ext cx="1683197" cy="1683197"/>
            </a:xfrm>
            <a:prstGeom prst="ellipse">
              <a:avLst/>
            </a:prstGeom>
            <a:solidFill>
              <a:srgbClr val="AFDEF8"/>
            </a:solidFill>
            <a:ln w="3810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566965" y="4708241"/>
              <a:ext cx="1456124" cy="1456124"/>
            </a:xfrm>
            <a:prstGeom prst="rect">
              <a:avLst/>
            </a:prstGeom>
          </p:spPr>
        </p:pic>
      </p:grpSp>
      <p:grpSp>
        <p:nvGrpSpPr>
          <p:cNvPr id="17" name="Group 16"/>
          <p:cNvGrpSpPr/>
          <p:nvPr/>
        </p:nvGrpSpPr>
        <p:grpSpPr>
          <a:xfrm>
            <a:off x="6610067" y="4651868"/>
            <a:ext cx="1622024" cy="1622024"/>
            <a:chOff x="6610067" y="4515971"/>
            <a:chExt cx="1622024" cy="1622024"/>
          </a:xfrm>
        </p:grpSpPr>
        <p:sp>
          <p:nvSpPr>
            <p:cNvPr id="60" name="Oval 59"/>
            <p:cNvSpPr/>
            <p:nvPr/>
          </p:nvSpPr>
          <p:spPr>
            <a:xfrm>
              <a:off x="6610067" y="4515971"/>
              <a:ext cx="1622024" cy="1622024"/>
            </a:xfrm>
            <a:prstGeom prst="ellipse">
              <a:avLst/>
            </a:prstGeom>
            <a:solidFill>
              <a:srgbClr val="AFDEF8"/>
            </a:solidFill>
            <a:ln w="3810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 name="Group 15"/>
            <p:cNvGrpSpPr/>
            <p:nvPr/>
          </p:nvGrpSpPr>
          <p:grpSpPr>
            <a:xfrm>
              <a:off x="6857399" y="4709569"/>
              <a:ext cx="1198945" cy="1351508"/>
              <a:chOff x="1856192" y="1536922"/>
              <a:chExt cx="2270789" cy="2559743"/>
            </a:xfrm>
          </p:grpSpPr>
          <p:pic>
            <p:nvPicPr>
              <p:cNvPr id="14" name="Picture 13"/>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856192" y="1805464"/>
                <a:ext cx="1687433" cy="2136396"/>
              </a:xfrm>
              <a:prstGeom prst="rect">
                <a:avLst/>
              </a:prstGeom>
            </p:spPr>
          </p:pic>
          <p:pic>
            <p:nvPicPr>
              <p:cNvPr id="15" name="Picture 1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1038268">
                <a:off x="2934640" y="1536922"/>
                <a:ext cx="193450" cy="2559743"/>
              </a:xfrm>
              <a:prstGeom prst="rect">
                <a:avLst/>
              </a:prstGeom>
            </p:spPr>
          </p:pic>
          <p:pic>
            <p:nvPicPr>
              <p:cNvPr id="13" name="Picture 1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20978913">
                <a:off x="2189800" y="1735693"/>
                <a:ext cx="1937181" cy="2261631"/>
              </a:xfrm>
              <a:prstGeom prst="rect">
                <a:avLst/>
              </a:prstGeom>
            </p:spPr>
          </p:pic>
        </p:grpSp>
      </p:grpSp>
      <p:grpSp>
        <p:nvGrpSpPr>
          <p:cNvPr id="5" name="Group 4"/>
          <p:cNvGrpSpPr/>
          <p:nvPr/>
        </p:nvGrpSpPr>
        <p:grpSpPr>
          <a:xfrm>
            <a:off x="4912608" y="1298069"/>
            <a:ext cx="798334" cy="798334"/>
            <a:chOff x="4833972" y="1399171"/>
            <a:chExt cx="955606" cy="955606"/>
          </a:xfrm>
        </p:grpSpPr>
        <p:sp>
          <p:nvSpPr>
            <p:cNvPr id="31" name="Oval 30"/>
            <p:cNvSpPr/>
            <p:nvPr/>
          </p:nvSpPr>
          <p:spPr>
            <a:xfrm>
              <a:off x="4833972" y="1399171"/>
              <a:ext cx="955606" cy="955606"/>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4996542" y="1562236"/>
              <a:ext cx="651726" cy="675880"/>
            </a:xfrm>
            <a:prstGeom prst="rect">
              <a:avLst/>
            </a:prstGeom>
          </p:spPr>
        </p:pic>
      </p:grpSp>
      <p:sp>
        <p:nvSpPr>
          <p:cNvPr id="32" name="Rectangle 31"/>
          <p:cNvSpPr/>
          <p:nvPr/>
        </p:nvSpPr>
        <p:spPr>
          <a:xfrm>
            <a:off x="2705358" y="2195152"/>
            <a:ext cx="5898892" cy="553998"/>
          </a:xfrm>
          <a:prstGeom prst="rect">
            <a:avLst/>
          </a:prstGeom>
        </p:spPr>
        <p:txBody>
          <a:bodyPr wrap="square" lIns="0" tIns="0" rIns="0" bIns="0">
            <a:spAutoFit/>
          </a:bodyPr>
          <a:lstStyle/>
          <a:p>
            <a:r>
              <a:rPr lang="en-US" dirty="0">
                <a:cs typeface="Twinkl"/>
              </a:rPr>
              <a:t>When a person eats a prawn which has swallowed plastic, that person has also eaten some of the plastic.  </a:t>
            </a:r>
          </a:p>
        </p:txBody>
      </p:sp>
      <p:grpSp>
        <p:nvGrpSpPr>
          <p:cNvPr id="18" name="Group 17"/>
          <p:cNvGrpSpPr/>
          <p:nvPr/>
        </p:nvGrpSpPr>
        <p:grpSpPr>
          <a:xfrm>
            <a:off x="5829520" y="1319691"/>
            <a:ext cx="798334" cy="798334"/>
            <a:chOff x="6200745" y="1319691"/>
            <a:chExt cx="798334" cy="798334"/>
          </a:xfrm>
        </p:grpSpPr>
        <p:sp>
          <p:nvSpPr>
            <p:cNvPr id="33" name="Oval 32"/>
            <p:cNvSpPr/>
            <p:nvPr/>
          </p:nvSpPr>
          <p:spPr>
            <a:xfrm>
              <a:off x="6200745" y="1319691"/>
              <a:ext cx="798334" cy="798334"/>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283430" y="1528385"/>
              <a:ext cx="632964" cy="377348"/>
            </a:xfrm>
            <a:prstGeom prst="rect">
              <a:avLst/>
            </a:prstGeom>
          </p:spPr>
        </p:pic>
      </p:grpSp>
      <p:grpSp>
        <p:nvGrpSpPr>
          <p:cNvPr id="22" name="Group 21"/>
          <p:cNvGrpSpPr/>
          <p:nvPr/>
        </p:nvGrpSpPr>
        <p:grpSpPr>
          <a:xfrm>
            <a:off x="7591558" y="1319691"/>
            <a:ext cx="798518" cy="798334"/>
            <a:chOff x="7591558" y="1319691"/>
            <a:chExt cx="798518" cy="798334"/>
          </a:xfrm>
        </p:grpSpPr>
        <p:sp>
          <p:nvSpPr>
            <p:cNvPr id="38" name="Oval 37"/>
            <p:cNvSpPr/>
            <p:nvPr/>
          </p:nvSpPr>
          <p:spPr>
            <a:xfrm>
              <a:off x="7591558" y="1319691"/>
              <a:ext cx="798334" cy="798334"/>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rotWithShape="1">
            <a:blip r:embed="rId13" cstate="screen">
              <a:extLst>
                <a:ext uri="{28A0092B-C50C-407E-A947-70E740481C1C}">
                  <a14:useLocalDpi xmlns:a14="http://schemas.microsoft.com/office/drawing/2010/main"/>
                </a:ext>
              </a:extLst>
            </a:blip>
            <a:srcRect t="-8182"/>
            <a:stretch/>
          </p:blipFill>
          <p:spPr>
            <a:xfrm>
              <a:off x="7601030" y="1322096"/>
              <a:ext cx="789046" cy="789046"/>
            </a:xfrm>
            <a:prstGeom prst="ellipse">
              <a:avLst/>
            </a:prstGeom>
          </p:spPr>
        </p:pic>
      </p:grpSp>
      <p:grpSp>
        <p:nvGrpSpPr>
          <p:cNvPr id="24" name="Group 23"/>
          <p:cNvGrpSpPr/>
          <p:nvPr/>
        </p:nvGrpSpPr>
        <p:grpSpPr>
          <a:xfrm>
            <a:off x="6710539" y="1319691"/>
            <a:ext cx="798334" cy="798334"/>
            <a:chOff x="6710539" y="1319691"/>
            <a:chExt cx="798334" cy="798334"/>
          </a:xfrm>
        </p:grpSpPr>
        <p:sp>
          <p:nvSpPr>
            <p:cNvPr id="35" name="Oval 34"/>
            <p:cNvSpPr/>
            <p:nvPr/>
          </p:nvSpPr>
          <p:spPr>
            <a:xfrm>
              <a:off x="6710539" y="1319691"/>
              <a:ext cx="798334" cy="798334"/>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6773711" y="1580892"/>
              <a:ext cx="671989" cy="224332"/>
            </a:xfrm>
            <a:prstGeom prst="rect">
              <a:avLst/>
            </a:prstGeom>
          </p:spPr>
        </p:pic>
      </p:grpSp>
      <p:pic>
        <p:nvPicPr>
          <p:cNvPr id="44" name="Picture 43"/>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6554110" y="1597133"/>
            <a:ext cx="515510" cy="568092"/>
          </a:xfrm>
          <a:prstGeom prst="rect">
            <a:avLst/>
          </a:prstGeom>
        </p:spPr>
      </p:pic>
    </p:spTree>
    <p:extLst>
      <p:ext uri="{BB962C8B-B14F-4D97-AF65-F5344CB8AC3E}">
        <p14:creationId xmlns:p14="http://schemas.microsoft.com/office/powerpoint/2010/main" val="3851784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7">
                                            <p:txEl>
                                              <p:pRg st="0" end="0"/>
                                            </p:txEl>
                                          </p:spTgt>
                                        </p:tgtEl>
                                        <p:attrNameLst>
                                          <p:attrName>style.visibility</p:attrName>
                                        </p:attrNameLst>
                                      </p:cBhvr>
                                      <p:to>
                                        <p:strVal val="visible"/>
                                      </p:to>
                                    </p:set>
                                    <p:animEffect transition="in" filter="wipe(left)">
                                      <p:cBhvr>
                                        <p:cTn id="7" dur="500"/>
                                        <p:tgtEl>
                                          <p:spTgt spid="27">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xEl>
                                              <p:pRg st="1" end="1"/>
                                            </p:txEl>
                                          </p:spTgt>
                                        </p:tgtEl>
                                        <p:attrNameLst>
                                          <p:attrName>style.visibility</p:attrName>
                                        </p:attrNameLst>
                                      </p:cBhvr>
                                      <p:to>
                                        <p:strVal val="visible"/>
                                      </p:to>
                                    </p:set>
                                    <p:animEffect transition="in" filter="fade">
                                      <p:cBhvr>
                                        <p:cTn id="11" dur="500"/>
                                        <p:tgtEl>
                                          <p:spTgt spid="27">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400"/>
                                        <p:tgtEl>
                                          <p:spTgt spid="4"/>
                                        </p:tgtEl>
                                      </p:cBhvr>
                                    </p:animEffect>
                                  </p:childTnLst>
                                </p:cTn>
                              </p:par>
                            </p:childTnLst>
                          </p:cTn>
                        </p:par>
                        <p:par>
                          <p:cTn id="16" fill="hold">
                            <p:stCondLst>
                              <p:cond delay="1400"/>
                            </p:stCondLst>
                            <p:childTnLst>
                              <p:par>
                                <p:cTn id="17" presetID="10"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1900"/>
                            </p:stCondLst>
                            <p:childTnLst>
                              <p:par>
                                <p:cTn id="21" presetID="10" presetClass="entr" presetSubtype="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2400"/>
                            </p:stCondLst>
                            <p:childTnLst>
                              <p:par>
                                <p:cTn id="25" presetID="10"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childTnLst>
                          </p:cTn>
                        </p:par>
                        <p:par>
                          <p:cTn id="28" fill="hold">
                            <p:stCondLst>
                              <p:cond delay="2900"/>
                            </p:stCondLst>
                            <p:childTnLst>
                              <p:par>
                                <p:cTn id="29" presetID="10" presetClass="entr" presetSubtype="0"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par>
                          <p:cTn id="32" fill="hold">
                            <p:stCondLst>
                              <p:cond delay="3400"/>
                            </p:stCondLst>
                            <p:childTnLst>
                              <p:par>
                                <p:cTn id="33" presetID="10" presetClass="entr" presetSubtype="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3900"/>
                            </p:stCondLst>
                            <p:childTnLst>
                              <p:par>
                                <p:cTn id="37" presetID="10" presetClass="entr" presetSubtype="0" fill="hold" nodeType="afterEffect">
                                  <p:stCondLst>
                                    <p:cond delay="0"/>
                                  </p:stCondLst>
                                  <p:childTnLst>
                                    <p:set>
                                      <p:cBhvr>
                                        <p:cTn id="38" dur="1" fill="hold">
                                          <p:stCondLst>
                                            <p:cond delay="0"/>
                                          </p:stCondLst>
                                        </p:cTn>
                                        <p:tgtEl>
                                          <p:spTgt spid="32">
                                            <p:txEl>
                                              <p:pRg st="0" end="0"/>
                                            </p:txEl>
                                          </p:spTgt>
                                        </p:tgtEl>
                                        <p:attrNameLst>
                                          <p:attrName>style.visibility</p:attrName>
                                        </p:attrNameLst>
                                      </p:cBhvr>
                                      <p:to>
                                        <p:strVal val="visible"/>
                                      </p:to>
                                    </p:set>
                                    <p:animEffect transition="in" filter="fade">
                                      <p:cBhvr>
                                        <p:cTn id="39" dur="500"/>
                                        <p:tgtEl>
                                          <p:spTgt spid="32">
                                            <p:txEl>
                                              <p:pRg st="0" end="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500"/>
                                        <p:tgtEl>
                                          <p:spTgt spid="25"/>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8">
                                            <p:txEl>
                                              <p:pRg st="0" end="0"/>
                                            </p:txEl>
                                          </p:spTgt>
                                        </p:tgtEl>
                                        <p:attrNameLst>
                                          <p:attrName>style.visibility</p:attrName>
                                        </p:attrNameLst>
                                      </p:cBhvr>
                                      <p:to>
                                        <p:strVal val="visible"/>
                                      </p:to>
                                    </p:set>
                                    <p:animEffect transition="in" filter="fade">
                                      <p:cBhvr>
                                        <p:cTn id="49" dur="500"/>
                                        <p:tgtEl>
                                          <p:spTgt spid="28">
                                            <p:txEl>
                                              <p:pRg st="0" end="0"/>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28">
                                            <p:txEl>
                                              <p:pRg st="1" end="1"/>
                                            </p:txEl>
                                          </p:spTgt>
                                        </p:tgtEl>
                                        <p:attrNameLst>
                                          <p:attrName>style.visibility</p:attrName>
                                        </p:attrNameLst>
                                      </p:cBhvr>
                                      <p:to>
                                        <p:strVal val="visible"/>
                                      </p:to>
                                    </p:set>
                                    <p:animEffect transition="in" filter="fade">
                                      <p:cBhvr>
                                        <p:cTn id="54" dur="500"/>
                                        <p:tgtEl>
                                          <p:spTgt spid="28">
                                            <p:txEl>
                                              <p:pRg st="1" end="1"/>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8">
                                            <p:txEl>
                                              <p:pRg st="2" end="2"/>
                                            </p:txEl>
                                          </p:spTgt>
                                        </p:tgtEl>
                                        <p:attrNameLst>
                                          <p:attrName>style.visibility</p:attrName>
                                        </p:attrNameLst>
                                      </p:cBhvr>
                                      <p:to>
                                        <p:strVal val="visible"/>
                                      </p:to>
                                    </p:set>
                                    <p:animEffect transition="in" filter="fade">
                                      <p:cBhvr>
                                        <p:cTn id="59" dur="500"/>
                                        <p:tgtEl>
                                          <p:spTgt spid="28">
                                            <p:txEl>
                                              <p:pRg st="2" end="2"/>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28">
                                            <p:txEl>
                                              <p:pRg st="3" end="3"/>
                                            </p:txEl>
                                          </p:spTgt>
                                        </p:tgtEl>
                                        <p:attrNameLst>
                                          <p:attrName>style.visibility</p:attrName>
                                        </p:attrNameLst>
                                      </p:cBhvr>
                                      <p:to>
                                        <p:strVal val="visible"/>
                                      </p:to>
                                    </p:set>
                                    <p:animEffect transition="in" filter="fade">
                                      <p:cBhvr>
                                        <p:cTn id="64" dur="500"/>
                                        <p:tgtEl>
                                          <p:spTgt spid="28">
                                            <p:txEl>
                                              <p:pRg st="3" end="3"/>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xit" presetSubtype="0" fill="hold" grpId="0" nodeType="clickEffect">
                                  <p:stCondLst>
                                    <p:cond delay="0"/>
                                  </p:stCondLst>
                                  <p:childTnLst>
                                    <p:animEffect transition="out" filter="fade">
                                      <p:cBhvr>
                                        <p:cTn id="68" dur="500"/>
                                        <p:tgtEl>
                                          <p:spTgt spid="28">
                                            <p:txEl>
                                              <p:pRg st="0" end="0"/>
                                            </p:txEl>
                                          </p:spTgt>
                                        </p:tgtEl>
                                      </p:cBhvr>
                                    </p:animEffect>
                                    <p:set>
                                      <p:cBhvr>
                                        <p:cTn id="69" dur="1" fill="hold">
                                          <p:stCondLst>
                                            <p:cond delay="499"/>
                                          </p:stCondLst>
                                        </p:cTn>
                                        <p:tgtEl>
                                          <p:spTgt spid="28">
                                            <p:txEl>
                                              <p:pRg st="0" end="0"/>
                                            </p:txEl>
                                          </p:spTgt>
                                        </p:tgtEl>
                                        <p:attrNameLst>
                                          <p:attrName>style.visibility</p:attrName>
                                        </p:attrNameLst>
                                      </p:cBhvr>
                                      <p:to>
                                        <p:strVal val="hidden"/>
                                      </p:to>
                                    </p:set>
                                  </p:childTnLst>
                                </p:cTn>
                              </p:par>
                              <p:par>
                                <p:cTn id="70" presetID="10" presetClass="exit" presetSubtype="0" fill="hold" grpId="0" nodeType="withEffect">
                                  <p:stCondLst>
                                    <p:cond delay="0"/>
                                  </p:stCondLst>
                                  <p:childTnLst>
                                    <p:animEffect transition="out" filter="fade">
                                      <p:cBhvr>
                                        <p:cTn id="71" dur="500"/>
                                        <p:tgtEl>
                                          <p:spTgt spid="28">
                                            <p:txEl>
                                              <p:pRg st="1" end="1"/>
                                            </p:txEl>
                                          </p:spTgt>
                                        </p:tgtEl>
                                      </p:cBhvr>
                                    </p:animEffect>
                                    <p:set>
                                      <p:cBhvr>
                                        <p:cTn id="72" dur="1" fill="hold">
                                          <p:stCondLst>
                                            <p:cond delay="499"/>
                                          </p:stCondLst>
                                        </p:cTn>
                                        <p:tgtEl>
                                          <p:spTgt spid="28">
                                            <p:txEl>
                                              <p:pRg st="1" end="1"/>
                                            </p:txEl>
                                          </p:spTgt>
                                        </p:tgtEl>
                                        <p:attrNameLst>
                                          <p:attrName>style.visibility</p:attrName>
                                        </p:attrNameLst>
                                      </p:cBhvr>
                                      <p:to>
                                        <p:strVal val="hidden"/>
                                      </p:to>
                                    </p:set>
                                  </p:childTnLst>
                                </p:cTn>
                              </p:par>
                              <p:par>
                                <p:cTn id="73" presetID="10" presetClass="exit" presetSubtype="0" fill="hold" grpId="0" nodeType="withEffect">
                                  <p:stCondLst>
                                    <p:cond delay="0"/>
                                  </p:stCondLst>
                                  <p:childTnLst>
                                    <p:animEffect transition="out" filter="fade">
                                      <p:cBhvr>
                                        <p:cTn id="74" dur="500"/>
                                        <p:tgtEl>
                                          <p:spTgt spid="28">
                                            <p:txEl>
                                              <p:pRg st="2" end="2"/>
                                            </p:txEl>
                                          </p:spTgt>
                                        </p:tgtEl>
                                      </p:cBhvr>
                                    </p:animEffect>
                                    <p:set>
                                      <p:cBhvr>
                                        <p:cTn id="75" dur="1" fill="hold">
                                          <p:stCondLst>
                                            <p:cond delay="499"/>
                                          </p:stCondLst>
                                        </p:cTn>
                                        <p:tgtEl>
                                          <p:spTgt spid="28">
                                            <p:txEl>
                                              <p:pRg st="2" end="2"/>
                                            </p:txEl>
                                          </p:spTgt>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28">
                                            <p:txEl>
                                              <p:pRg st="3" end="3"/>
                                            </p:txEl>
                                          </p:spTgt>
                                        </p:tgtEl>
                                      </p:cBhvr>
                                    </p:animEffect>
                                    <p:set>
                                      <p:cBhvr>
                                        <p:cTn id="78" dur="1" fill="hold">
                                          <p:stCondLst>
                                            <p:cond delay="499"/>
                                          </p:stCondLst>
                                        </p:cTn>
                                        <p:tgtEl>
                                          <p:spTgt spid="28">
                                            <p:txEl>
                                              <p:pRg st="3" end="3"/>
                                            </p:txEl>
                                          </p:spTgt>
                                        </p:tgtEl>
                                        <p:attrNameLst>
                                          <p:attrName>style.visibility</p:attrName>
                                        </p:attrNameLst>
                                      </p:cBhvr>
                                      <p:to>
                                        <p:strVal val="hidden"/>
                                      </p:to>
                                    </p:set>
                                  </p:childTnLst>
                                </p:cTn>
                              </p:par>
                            </p:childTnLst>
                          </p:cTn>
                        </p:par>
                        <p:par>
                          <p:cTn id="79" fill="hold">
                            <p:stCondLst>
                              <p:cond delay="500"/>
                            </p:stCondLst>
                            <p:childTnLst>
                              <p:par>
                                <p:cTn id="80" presetID="10" presetClass="entr" presetSubtype="0" fill="hold" nodeType="after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fade">
                                      <p:cBhvr>
                                        <p:cTn id="82" dur="500"/>
                                        <p:tgtEl>
                                          <p:spTgt spid="9"/>
                                        </p:tgtEl>
                                      </p:cBhvr>
                                    </p:animEffect>
                                  </p:childTnLst>
                                </p:cTn>
                              </p:par>
                            </p:childTnLst>
                          </p:cTn>
                        </p:par>
                        <p:par>
                          <p:cTn id="83" fill="hold">
                            <p:stCondLst>
                              <p:cond delay="1000"/>
                            </p:stCondLst>
                            <p:childTnLst>
                              <p:par>
                                <p:cTn id="84" presetID="22" presetClass="entr" presetSubtype="2" fill="hold" nodeType="afterEffect">
                                  <p:stCondLst>
                                    <p:cond delay="0"/>
                                  </p:stCondLst>
                                  <p:childTnLst>
                                    <p:set>
                                      <p:cBhvr>
                                        <p:cTn id="85" dur="1" fill="hold">
                                          <p:stCondLst>
                                            <p:cond delay="0"/>
                                          </p:stCondLst>
                                        </p:cTn>
                                        <p:tgtEl>
                                          <p:spTgt spid="49"/>
                                        </p:tgtEl>
                                        <p:attrNameLst>
                                          <p:attrName>style.visibility</p:attrName>
                                        </p:attrNameLst>
                                      </p:cBhvr>
                                      <p:to>
                                        <p:strVal val="visible"/>
                                      </p:to>
                                    </p:set>
                                    <p:animEffect transition="in" filter="wipe(right)">
                                      <p:cBhvr>
                                        <p:cTn id="86" dur="400"/>
                                        <p:tgtEl>
                                          <p:spTgt spid="49"/>
                                        </p:tgtEl>
                                      </p:cBhvr>
                                    </p:animEffect>
                                  </p:childTnLst>
                                </p:cTn>
                              </p:par>
                            </p:childTnLst>
                          </p:cTn>
                        </p:par>
                        <p:par>
                          <p:cTn id="87" fill="hold">
                            <p:stCondLst>
                              <p:cond delay="1400"/>
                            </p:stCondLst>
                            <p:childTnLst>
                              <p:par>
                                <p:cTn id="88" presetID="10" presetClass="entr" presetSubtype="0" fill="hold" nodeType="afterEffect">
                                  <p:stCondLst>
                                    <p:cond delay="0"/>
                                  </p:stCondLst>
                                  <p:childTnLst>
                                    <p:set>
                                      <p:cBhvr>
                                        <p:cTn id="89" dur="1" fill="hold">
                                          <p:stCondLst>
                                            <p:cond delay="0"/>
                                          </p:stCondLst>
                                        </p:cTn>
                                        <p:tgtEl>
                                          <p:spTgt spid="8"/>
                                        </p:tgtEl>
                                        <p:attrNameLst>
                                          <p:attrName>style.visibility</p:attrName>
                                        </p:attrNameLst>
                                      </p:cBhvr>
                                      <p:to>
                                        <p:strVal val="visible"/>
                                      </p:to>
                                    </p:set>
                                    <p:animEffect transition="in" filter="fade">
                                      <p:cBhvr>
                                        <p:cTn id="90" dur="500"/>
                                        <p:tgtEl>
                                          <p:spTgt spid="8"/>
                                        </p:tgtEl>
                                      </p:cBhvr>
                                    </p:animEffect>
                                  </p:childTnLst>
                                </p:cTn>
                              </p:par>
                            </p:childTnLst>
                          </p:cTn>
                        </p:par>
                        <p:par>
                          <p:cTn id="91" fill="hold">
                            <p:stCondLst>
                              <p:cond delay="1900"/>
                            </p:stCondLst>
                            <p:childTnLst>
                              <p:par>
                                <p:cTn id="92" presetID="22" presetClass="entr" presetSubtype="8" fill="hold" nodeType="after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wipe(left)">
                                      <p:cBhvr>
                                        <p:cTn id="94" dur="400"/>
                                        <p:tgtEl>
                                          <p:spTgt spid="50"/>
                                        </p:tgtEl>
                                      </p:cBhvr>
                                    </p:animEffect>
                                  </p:childTnLst>
                                </p:cTn>
                              </p:par>
                            </p:childTnLst>
                          </p:cTn>
                        </p:par>
                        <p:par>
                          <p:cTn id="95" fill="hold">
                            <p:stCondLst>
                              <p:cond delay="2300"/>
                            </p:stCondLst>
                            <p:childTnLst>
                              <p:par>
                                <p:cTn id="96" presetID="10" presetClass="entr" presetSubtype="0" fill="hold" nodeType="after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fade">
                                      <p:cBhvr>
                                        <p:cTn id="98" dur="500"/>
                                        <p:tgtEl>
                                          <p:spTgt spid="6"/>
                                        </p:tgtEl>
                                      </p:cBhvr>
                                    </p:animEffect>
                                  </p:childTnLst>
                                </p:cTn>
                              </p:par>
                            </p:childTnLst>
                          </p:cTn>
                        </p:par>
                        <p:par>
                          <p:cTn id="99" fill="hold">
                            <p:stCondLst>
                              <p:cond delay="2800"/>
                            </p:stCondLst>
                            <p:childTnLst>
                              <p:par>
                                <p:cTn id="100" presetID="22" presetClass="entr" presetSubtype="2" fill="hold" nodeType="afterEffect">
                                  <p:stCondLst>
                                    <p:cond delay="0"/>
                                  </p:stCondLst>
                                  <p:childTnLst>
                                    <p:set>
                                      <p:cBhvr>
                                        <p:cTn id="101" dur="1" fill="hold">
                                          <p:stCondLst>
                                            <p:cond delay="0"/>
                                          </p:stCondLst>
                                        </p:cTn>
                                        <p:tgtEl>
                                          <p:spTgt spid="54"/>
                                        </p:tgtEl>
                                        <p:attrNameLst>
                                          <p:attrName>style.visibility</p:attrName>
                                        </p:attrNameLst>
                                      </p:cBhvr>
                                      <p:to>
                                        <p:strVal val="visible"/>
                                      </p:to>
                                    </p:set>
                                    <p:animEffect transition="in" filter="wipe(right)">
                                      <p:cBhvr>
                                        <p:cTn id="102" dur="400"/>
                                        <p:tgtEl>
                                          <p:spTgt spid="54"/>
                                        </p:tgtEl>
                                      </p:cBhvr>
                                    </p:animEffect>
                                  </p:childTnLst>
                                </p:cTn>
                              </p:par>
                            </p:childTnLst>
                          </p:cTn>
                        </p:par>
                        <p:par>
                          <p:cTn id="103" fill="hold">
                            <p:stCondLst>
                              <p:cond delay="3200"/>
                            </p:stCondLst>
                            <p:childTnLst>
                              <p:par>
                                <p:cTn id="104" presetID="10" presetClass="entr" presetSubtype="0" fill="hold" nodeType="after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fade">
                                      <p:cBhvr>
                                        <p:cTn id="106" dur="500"/>
                                        <p:tgtEl>
                                          <p:spTgt spid="11"/>
                                        </p:tgtEl>
                                      </p:cBhvr>
                                    </p:animEffect>
                                  </p:childTnLst>
                                </p:cTn>
                              </p:par>
                            </p:childTnLst>
                          </p:cTn>
                        </p:par>
                        <p:par>
                          <p:cTn id="107" fill="hold">
                            <p:stCondLst>
                              <p:cond delay="3700"/>
                            </p:stCondLst>
                            <p:childTnLst>
                              <p:par>
                                <p:cTn id="108" presetID="22" presetClass="entr" presetSubtype="8" fill="hold" nodeType="afterEffect">
                                  <p:stCondLst>
                                    <p:cond delay="0"/>
                                  </p:stCondLst>
                                  <p:childTnLst>
                                    <p:set>
                                      <p:cBhvr>
                                        <p:cTn id="109" dur="1" fill="hold">
                                          <p:stCondLst>
                                            <p:cond delay="0"/>
                                          </p:stCondLst>
                                        </p:cTn>
                                        <p:tgtEl>
                                          <p:spTgt spid="55"/>
                                        </p:tgtEl>
                                        <p:attrNameLst>
                                          <p:attrName>style.visibility</p:attrName>
                                        </p:attrNameLst>
                                      </p:cBhvr>
                                      <p:to>
                                        <p:strVal val="visible"/>
                                      </p:to>
                                    </p:set>
                                    <p:animEffect transition="in" filter="wipe(left)">
                                      <p:cBhvr>
                                        <p:cTn id="110" dur="400"/>
                                        <p:tgtEl>
                                          <p:spTgt spid="55"/>
                                        </p:tgtEl>
                                      </p:cBhvr>
                                    </p:animEffect>
                                  </p:childTnLst>
                                </p:cTn>
                              </p:par>
                            </p:childTnLst>
                          </p:cTn>
                        </p:par>
                        <p:par>
                          <p:cTn id="111" fill="hold">
                            <p:stCondLst>
                              <p:cond delay="4100"/>
                            </p:stCondLst>
                            <p:childTnLst>
                              <p:par>
                                <p:cTn id="112" presetID="10" presetClass="entr" presetSubtype="0" fill="hold" nodeType="afterEffect">
                                  <p:stCondLst>
                                    <p:cond delay="0"/>
                                  </p:stCondLst>
                                  <p:childTnLst>
                                    <p:set>
                                      <p:cBhvr>
                                        <p:cTn id="113" dur="1" fill="hold">
                                          <p:stCondLst>
                                            <p:cond delay="0"/>
                                          </p:stCondLst>
                                        </p:cTn>
                                        <p:tgtEl>
                                          <p:spTgt spid="17"/>
                                        </p:tgtEl>
                                        <p:attrNameLst>
                                          <p:attrName>style.visibility</p:attrName>
                                        </p:attrNameLst>
                                      </p:cBhvr>
                                      <p:to>
                                        <p:strVal val="visible"/>
                                      </p:to>
                                    </p:set>
                                    <p:animEffect transition="in" filter="fade">
                                      <p:cBhvr>
                                        <p:cTn id="11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8"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175B0"/>
                </a:solidFill>
                <a:latin typeface="+mn-lt"/>
              </a:rPr>
              <a:t>We Need to Stop!</a:t>
            </a:r>
          </a:p>
        </p:txBody>
      </p:sp>
      <p:sp>
        <p:nvSpPr>
          <p:cNvPr id="5" name="Rectangle 4"/>
          <p:cNvSpPr/>
          <p:nvPr/>
        </p:nvSpPr>
        <p:spPr>
          <a:xfrm>
            <a:off x="755650" y="1338992"/>
            <a:ext cx="7632700" cy="1046440"/>
          </a:xfrm>
          <a:prstGeom prst="rect">
            <a:avLst/>
          </a:prstGeom>
        </p:spPr>
        <p:txBody>
          <a:bodyPr wrap="square" lIns="0" tIns="0" rIns="0" bIns="0">
            <a:spAutoFit/>
          </a:bodyPr>
          <a:lstStyle/>
          <a:p>
            <a:r>
              <a:rPr lang="en-GB" sz="1700" dirty="0"/>
              <a:t>People are causing lots of harm to our oceans and their living things. This means that our weather, or climate, is changing. Harmful gases are very damaging to our </a:t>
            </a:r>
            <a:r>
              <a:rPr lang="en-GB" sz="1700" b="1" dirty="0"/>
              <a:t>climate</a:t>
            </a:r>
            <a:r>
              <a:rPr lang="en-GB" sz="1700" dirty="0"/>
              <a:t>. These gases are produced by cars, vehicles and the factories that make some of our toys. </a:t>
            </a:r>
          </a:p>
        </p:txBody>
      </p:sp>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28307" y="2747601"/>
            <a:ext cx="7087386" cy="4110399"/>
          </a:xfrm>
          <a:prstGeom prst="rect">
            <a:avLst/>
          </a:prstGeom>
        </p:spPr>
      </p:pic>
      <p:sp>
        <p:nvSpPr>
          <p:cNvPr id="23" name="Rectangle 22"/>
          <p:cNvSpPr/>
          <p:nvPr/>
        </p:nvSpPr>
        <p:spPr>
          <a:xfrm>
            <a:off x="755650" y="1338992"/>
            <a:ext cx="7632700" cy="1046440"/>
          </a:xfrm>
          <a:prstGeom prst="rect">
            <a:avLst/>
          </a:prstGeom>
        </p:spPr>
        <p:txBody>
          <a:bodyPr wrap="square" lIns="0" tIns="0" rIns="0" bIns="0">
            <a:spAutoFit/>
          </a:bodyPr>
          <a:lstStyle/>
          <a:p>
            <a:r>
              <a:rPr lang="en-US" sz="1700" dirty="0">
                <a:cs typeface="Twinkl"/>
              </a:rPr>
              <a:t>When these harmful gases rise up into the air, they get trapped in the layer protecting our Earth from the Sun (called the </a:t>
            </a:r>
            <a:r>
              <a:rPr lang="en-US" sz="1700" b="1" dirty="0">
                <a:cs typeface="Twinkl"/>
              </a:rPr>
              <a:t>atmosphere</a:t>
            </a:r>
            <a:r>
              <a:rPr lang="en-US" sz="1700" dirty="0">
                <a:cs typeface="Twinkl"/>
              </a:rPr>
              <a:t>). When the Sun shines onto the layer of gases, they get hotter and hotter and heat up our Earth too much. This is called </a:t>
            </a:r>
            <a:r>
              <a:rPr lang="en-US" sz="1700" b="1" dirty="0">
                <a:cs typeface="Twinkl"/>
              </a:rPr>
              <a:t>global warming</a:t>
            </a:r>
            <a:r>
              <a:rPr lang="en-US" sz="1700" dirty="0">
                <a:cs typeface="Twinkl"/>
              </a:rPr>
              <a:t>. </a:t>
            </a:r>
          </a:p>
        </p:txBody>
      </p:sp>
      <p:grpSp>
        <p:nvGrpSpPr>
          <p:cNvPr id="7" name="Group 6"/>
          <p:cNvGrpSpPr/>
          <p:nvPr/>
        </p:nvGrpSpPr>
        <p:grpSpPr>
          <a:xfrm>
            <a:off x="2166675" y="2515147"/>
            <a:ext cx="4810650" cy="3682454"/>
            <a:chOff x="2004018" y="2747601"/>
            <a:chExt cx="5138400" cy="3933340"/>
          </a:xfrm>
        </p:grpSpPr>
        <p:pic>
          <p:nvPicPr>
            <p:cNvPr id="29" name="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04018" y="2747601"/>
              <a:ext cx="5138400" cy="3933340"/>
            </a:xfrm>
            <a:prstGeom prst="rect">
              <a:avLst/>
            </a:prstGeom>
          </p:spPr>
        </p:pic>
        <p:pic>
          <p:nvPicPr>
            <p:cNvPr id="32" name="Picture 3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75396" y="2883789"/>
              <a:ext cx="4793208" cy="3568658"/>
            </a:xfrm>
            <a:prstGeom prst="rect">
              <a:avLst/>
            </a:prstGeom>
          </p:spPr>
        </p:pic>
      </p:grpSp>
    </p:spTree>
    <p:extLst>
      <p:ext uri="{BB962C8B-B14F-4D97-AF65-F5344CB8AC3E}">
        <p14:creationId xmlns:p14="http://schemas.microsoft.com/office/powerpoint/2010/main" val="318309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5">
                                            <p:txEl>
                                              <p:pRg st="0" end="0"/>
                                            </p:txEl>
                                          </p:spTgt>
                                        </p:tgtEl>
                                      </p:cBhvr>
                                    </p:animEffect>
                                    <p:set>
                                      <p:cBhvr>
                                        <p:cTn id="7" dur="1" fill="hold">
                                          <p:stCondLst>
                                            <p:cond delay="499"/>
                                          </p:stCondLst>
                                        </p:cTn>
                                        <p:tgtEl>
                                          <p:spTgt spid="5">
                                            <p:txEl>
                                              <p:pRg st="0" end="0"/>
                                            </p:txEl>
                                          </p:spTgt>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23">
                                            <p:txEl>
                                              <p:pRg st="0" end="0"/>
                                            </p:txEl>
                                          </p:spTgt>
                                        </p:tgtEl>
                                        <p:attrNameLst>
                                          <p:attrName>style.visibility</p:attrName>
                                        </p:attrNameLst>
                                      </p:cBhvr>
                                      <p:to>
                                        <p:strVal val="visible"/>
                                      </p:to>
                                    </p:set>
                                    <p:animEffect transition="in" filter="fade">
                                      <p:cBhvr>
                                        <p:cTn id="10" dur="500"/>
                                        <p:tgtEl>
                                          <p:spTgt spid="23">
                                            <p:txEl>
                                              <p:pRg st="0" end="0"/>
                                            </p:txEl>
                                          </p:spTgt>
                                        </p:tgtEl>
                                      </p:cBhvr>
                                    </p:animEffect>
                                  </p:childTnLst>
                                </p:cTn>
                              </p:par>
                              <p:par>
                                <p:cTn id="11" presetID="1" presetClass="exit" presetSubtype="0" fill="hold" nodeType="withEffect">
                                  <p:stCondLst>
                                    <p:cond delay="0"/>
                                  </p:stCondLst>
                                  <p:childTnLst>
                                    <p:set>
                                      <p:cBhvr>
                                        <p:cTn id="12" dur="1" fill="hold">
                                          <p:stCondLst>
                                            <p:cond delay="0"/>
                                          </p:stCondLst>
                                        </p:cTn>
                                        <p:tgtEl>
                                          <p:spTgt spid="2"/>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175B0"/>
                </a:solidFill>
                <a:latin typeface="+mn-lt"/>
              </a:rPr>
              <a:t>We Need to Stop!</a:t>
            </a:r>
          </a:p>
        </p:txBody>
      </p:sp>
      <p:sp>
        <p:nvSpPr>
          <p:cNvPr id="5" name="Rectangle 4"/>
          <p:cNvSpPr/>
          <p:nvPr/>
        </p:nvSpPr>
        <p:spPr>
          <a:xfrm>
            <a:off x="1010536" y="1730629"/>
            <a:ext cx="5695063" cy="784830"/>
          </a:xfrm>
          <a:prstGeom prst="rect">
            <a:avLst/>
          </a:prstGeom>
        </p:spPr>
        <p:txBody>
          <a:bodyPr wrap="square" lIns="0" tIns="0" rIns="0" bIns="0">
            <a:spAutoFit/>
          </a:bodyPr>
          <a:lstStyle/>
          <a:p>
            <a:r>
              <a:rPr lang="en-GB" sz="1700" dirty="0"/>
              <a:t>Global warming isn’t good for our Earth as it heats everything up. It causes ice to melt in the Antarctic and sometimes this causes floods in other parts of the world.</a:t>
            </a:r>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497927" y="1047404"/>
            <a:ext cx="1890423" cy="1890423"/>
          </a:xfrm>
          <a:prstGeom prst="ellipse">
            <a:avLst/>
          </a:prstGeom>
        </p:spPr>
      </p:pic>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913829">
            <a:off x="5640136" y="1365632"/>
            <a:ext cx="908199" cy="241637"/>
          </a:xfrm>
          <a:prstGeom prst="rect">
            <a:avLst/>
          </a:prstGeom>
        </p:spPr>
      </p:pic>
      <p:sp>
        <p:nvSpPr>
          <p:cNvPr id="12" name="Rectangle 11"/>
          <p:cNvSpPr/>
          <p:nvPr/>
        </p:nvSpPr>
        <p:spPr>
          <a:xfrm>
            <a:off x="1010536" y="2683378"/>
            <a:ext cx="5198468" cy="1046440"/>
          </a:xfrm>
          <a:prstGeom prst="rect">
            <a:avLst/>
          </a:prstGeom>
        </p:spPr>
        <p:txBody>
          <a:bodyPr wrap="square" lIns="0" tIns="0" rIns="0" bIns="0">
            <a:spAutoFit/>
          </a:bodyPr>
          <a:lstStyle/>
          <a:p>
            <a:r>
              <a:rPr lang="en-GB" sz="1700" dirty="0"/>
              <a:t>Flooding and rising sea levels means that beaches become smaller. This poses a danger to many animals, such as the loggerhead sea turtle, which lays its eggs in a nest on the beach.</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692722" flipV="1">
            <a:off x="184808" y="2249384"/>
            <a:ext cx="1018313" cy="222631"/>
          </a:xfrm>
          <a:prstGeom prst="rect">
            <a:avLst/>
          </a:prstGeom>
        </p:spPr>
      </p:pic>
      <p:pic>
        <p:nvPicPr>
          <p:cNvPr id="17" name="Pictur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692722" flipV="1">
            <a:off x="184808" y="3806787"/>
            <a:ext cx="1018313" cy="222631"/>
          </a:xfrm>
          <a:prstGeom prst="rect">
            <a:avLst/>
          </a:prstGeom>
        </p:spPr>
      </p:pic>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497927" y="3096852"/>
            <a:ext cx="1890423" cy="1890423"/>
          </a:xfrm>
          <a:prstGeom prst="ellipse">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502445" y="4247748"/>
            <a:ext cx="3101805" cy="1947833"/>
          </a:xfrm>
          <a:prstGeom prst="rect">
            <a:avLst/>
          </a:prstGeom>
        </p:spPr>
      </p:pic>
      <p:pic>
        <p:nvPicPr>
          <p:cNvPr id="24" name="Picture 2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795259" flipV="1">
            <a:off x="5360384" y="3741408"/>
            <a:ext cx="955828" cy="254308"/>
          </a:xfrm>
          <a:prstGeom prst="rect">
            <a:avLst/>
          </a:prstGeom>
        </p:spPr>
      </p:pic>
      <p:sp>
        <p:nvSpPr>
          <p:cNvPr id="25" name="Rectangle 24"/>
          <p:cNvSpPr/>
          <p:nvPr/>
        </p:nvSpPr>
        <p:spPr>
          <a:xfrm>
            <a:off x="1010536" y="3955057"/>
            <a:ext cx="4614660" cy="1831271"/>
          </a:xfrm>
          <a:prstGeom prst="rect">
            <a:avLst/>
          </a:prstGeom>
        </p:spPr>
        <p:txBody>
          <a:bodyPr wrap="square" lIns="0" tIns="0" rIns="0" bIns="0">
            <a:spAutoFit/>
          </a:bodyPr>
          <a:lstStyle/>
          <a:p>
            <a:r>
              <a:rPr lang="en-GB" sz="1700" dirty="0"/>
              <a:t>Additionally, the nests need to be the perfect temperature, as this affects whether the turtles will grow to become male or female. If the temperature keeps rising, more female turtles will be born than males. This increases the risk of this wonderful, already vulnerable species, becoming extinct.</a:t>
            </a:r>
          </a:p>
        </p:txBody>
      </p:sp>
      <p:pic>
        <p:nvPicPr>
          <p:cNvPr id="2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795259" flipV="1">
            <a:off x="4501776" y="5692401"/>
            <a:ext cx="955828" cy="254308"/>
          </a:xfrm>
          <a:prstGeom prst="rect">
            <a:avLst/>
          </a:prstGeom>
        </p:spPr>
      </p:pic>
    </p:spTree>
    <p:extLst>
      <p:ext uri="{BB962C8B-B14F-4D97-AF65-F5344CB8AC3E}">
        <p14:creationId xmlns:p14="http://schemas.microsoft.com/office/powerpoint/2010/main" val="2483459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400"/>
                                        <p:tgtEl>
                                          <p:spTgt spid="11"/>
                                        </p:tgtEl>
                                      </p:cBhvr>
                                    </p:animEffect>
                                  </p:childTnLst>
                                </p:cTn>
                              </p:par>
                            </p:childTnLst>
                          </p:cTn>
                        </p:par>
                        <p:par>
                          <p:cTn id="12" fill="hold">
                            <p:stCondLst>
                              <p:cond delay="9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up)">
                                      <p:cBhvr>
                                        <p:cTn id="20" dur="400"/>
                                        <p:tgtEl>
                                          <p:spTgt spid="16"/>
                                        </p:tgtEl>
                                      </p:cBhvr>
                                    </p:animEffect>
                                  </p:childTnLst>
                                </p:cTn>
                              </p:par>
                            </p:childTnLst>
                          </p:cTn>
                        </p:par>
                        <p:par>
                          <p:cTn id="21" fill="hold">
                            <p:stCondLst>
                              <p:cond delay="40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900"/>
                            </p:stCondLst>
                            <p:childTnLst>
                              <p:par>
                                <p:cTn id="26" presetID="22" presetClass="entr" presetSubtype="8"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left)">
                                      <p:cBhvr>
                                        <p:cTn id="28" dur="400"/>
                                        <p:tgtEl>
                                          <p:spTgt spid="24"/>
                                        </p:tgtEl>
                                      </p:cBhvr>
                                    </p:animEffect>
                                  </p:childTnLst>
                                </p:cTn>
                              </p:par>
                            </p:childTnLst>
                          </p:cTn>
                        </p:par>
                        <p:par>
                          <p:cTn id="29" fill="hold">
                            <p:stCondLst>
                              <p:cond delay="1300"/>
                            </p:stCondLst>
                            <p:childTnLst>
                              <p:par>
                                <p:cTn id="30" presetID="10"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up)">
                                      <p:cBhvr>
                                        <p:cTn id="37" dur="400"/>
                                        <p:tgtEl>
                                          <p:spTgt spid="17"/>
                                        </p:tgtEl>
                                      </p:cBhvr>
                                    </p:animEffect>
                                  </p:childTnLst>
                                </p:cTn>
                              </p:par>
                            </p:childTnLst>
                          </p:cTn>
                        </p:par>
                        <p:par>
                          <p:cTn id="38" fill="hold">
                            <p:stCondLst>
                              <p:cond delay="400"/>
                            </p:stCondLst>
                            <p:childTnLst>
                              <p:par>
                                <p:cTn id="39" presetID="10" presetClass="entr" presetSubtype="0"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childTnLst>
                          </p:cTn>
                        </p:par>
                        <p:par>
                          <p:cTn id="42" fill="hold">
                            <p:stCondLst>
                              <p:cond delay="900"/>
                            </p:stCondLst>
                            <p:childTnLst>
                              <p:par>
                                <p:cTn id="43" presetID="22" presetClass="entr" presetSubtype="8" fill="hold"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left)">
                                      <p:cBhvr>
                                        <p:cTn id="45" dur="400"/>
                                        <p:tgtEl>
                                          <p:spTgt spid="26"/>
                                        </p:tgtEl>
                                      </p:cBhvr>
                                    </p:animEffect>
                                  </p:childTnLst>
                                </p:cTn>
                              </p:par>
                              <p:par>
                                <p:cTn id="46" presetID="10" presetClass="entr" presetSubtype="0"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fade">
                                      <p:cBhvr>
                                        <p:cTn id="4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175B0"/>
                </a:solidFill>
                <a:latin typeface="+mn-lt"/>
              </a:rPr>
              <a:t>How Can You Help?</a:t>
            </a:r>
          </a:p>
        </p:txBody>
      </p:sp>
      <p:sp>
        <p:nvSpPr>
          <p:cNvPr id="5" name="Rectangle 4"/>
          <p:cNvSpPr/>
          <p:nvPr/>
        </p:nvSpPr>
        <p:spPr>
          <a:xfrm>
            <a:off x="755650" y="1338992"/>
            <a:ext cx="7632700" cy="261610"/>
          </a:xfrm>
          <a:prstGeom prst="rect">
            <a:avLst/>
          </a:prstGeom>
        </p:spPr>
        <p:txBody>
          <a:bodyPr wrap="square" lIns="0" tIns="0" rIns="0" bIns="0">
            <a:spAutoFit/>
          </a:bodyPr>
          <a:lstStyle/>
          <a:p>
            <a:r>
              <a:rPr lang="en-GB" sz="1700" dirty="0"/>
              <a:t>There are lots of ways we can help protect our beautiful blue planet:</a:t>
            </a:r>
          </a:p>
        </p:txBody>
      </p:sp>
      <p:pic>
        <p:nvPicPr>
          <p:cNvPr id="26" name="Picture 2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1703088" flipH="1" flipV="1">
            <a:off x="2465921" y="1800741"/>
            <a:ext cx="906611" cy="198210"/>
          </a:xfrm>
          <a:prstGeom prst="rect">
            <a:avLst/>
          </a:prstGeom>
        </p:spPr>
      </p:pic>
      <p:sp>
        <p:nvSpPr>
          <p:cNvPr id="23" name="Rectangle 22"/>
          <p:cNvSpPr/>
          <p:nvPr/>
        </p:nvSpPr>
        <p:spPr>
          <a:xfrm>
            <a:off x="2455736" y="2199089"/>
            <a:ext cx="2435225" cy="523220"/>
          </a:xfrm>
          <a:prstGeom prst="rect">
            <a:avLst/>
          </a:prstGeom>
        </p:spPr>
        <p:txBody>
          <a:bodyPr wrap="square" lIns="0" tIns="0" rIns="0" bIns="0">
            <a:spAutoFit/>
          </a:bodyPr>
          <a:lstStyle/>
          <a:p>
            <a:pPr algn="ctr"/>
            <a:r>
              <a:rPr lang="en-GB" sz="1700" b="1" dirty="0"/>
              <a:t>Recycle things, rather than throw them away.</a:t>
            </a:r>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6257" y="1674944"/>
            <a:ext cx="1440543" cy="1776591"/>
          </a:xfrm>
          <a:prstGeom prst="rect">
            <a:avLst/>
          </a:prstGeom>
        </p:spPr>
      </p:pic>
      <p:pic>
        <p:nvPicPr>
          <p:cNvPr id="27" name="Picture 2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9977040" flipH="1" flipV="1">
            <a:off x="3378201" y="4421635"/>
            <a:ext cx="906611" cy="198210"/>
          </a:xfrm>
          <a:prstGeom prst="rect">
            <a:avLst/>
          </a:prstGeom>
        </p:spPr>
      </p:pic>
      <p:sp>
        <p:nvSpPr>
          <p:cNvPr id="29" name="Rectangle 28"/>
          <p:cNvSpPr/>
          <p:nvPr/>
        </p:nvSpPr>
        <p:spPr>
          <a:xfrm>
            <a:off x="755650" y="3687737"/>
            <a:ext cx="2735389" cy="1046440"/>
          </a:xfrm>
          <a:prstGeom prst="rect">
            <a:avLst/>
          </a:prstGeom>
        </p:spPr>
        <p:txBody>
          <a:bodyPr wrap="square" lIns="0" tIns="0" rIns="0" bIns="0">
            <a:spAutoFit/>
          </a:bodyPr>
          <a:lstStyle/>
          <a:p>
            <a:pPr algn="ctr"/>
            <a:r>
              <a:rPr lang="en-GB" sz="1700" b="1" dirty="0"/>
              <a:t>Eat sustainable fish (that means fish that isn’t allowed to be overfished, so we don’t run out). </a:t>
            </a:r>
          </a:p>
        </p:txBody>
      </p:sp>
      <p:pic>
        <p:nvPicPr>
          <p:cNvPr id="8" name="Pictur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46239" y="2808129"/>
            <a:ext cx="1876425" cy="1345213"/>
          </a:xfrm>
          <a:prstGeom prst="rect">
            <a:avLst/>
          </a:prstGeom>
        </p:spPr>
      </p:pic>
      <p:pic>
        <p:nvPicPr>
          <p:cNvPr id="32" name="Picture 3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5719783" flipH="1" flipV="1">
            <a:off x="7398692" y="2709024"/>
            <a:ext cx="906611" cy="198210"/>
          </a:xfrm>
          <a:prstGeom prst="rect">
            <a:avLst/>
          </a:prstGeom>
        </p:spPr>
      </p:pic>
      <p:sp>
        <p:nvSpPr>
          <p:cNvPr id="36" name="Rectangle 35"/>
          <p:cNvSpPr/>
          <p:nvPr/>
        </p:nvSpPr>
        <p:spPr>
          <a:xfrm>
            <a:off x="5694236" y="3302129"/>
            <a:ext cx="2409069" cy="1308050"/>
          </a:xfrm>
          <a:prstGeom prst="rect">
            <a:avLst/>
          </a:prstGeom>
        </p:spPr>
        <p:txBody>
          <a:bodyPr wrap="square" lIns="0" tIns="0" rIns="0" bIns="0">
            <a:spAutoFit/>
          </a:bodyPr>
          <a:lstStyle/>
          <a:p>
            <a:pPr algn="ctr"/>
            <a:r>
              <a:rPr lang="en-GB" sz="1700" b="1" dirty="0"/>
              <a:t>Stop using lots of plastics that could end up in the seas (even wet wipes can contain small amounts of plastic).</a:t>
            </a:r>
          </a:p>
        </p:txBody>
      </p:sp>
      <p:grpSp>
        <p:nvGrpSpPr>
          <p:cNvPr id="13" name="Group 12"/>
          <p:cNvGrpSpPr/>
          <p:nvPr/>
        </p:nvGrpSpPr>
        <p:grpSpPr>
          <a:xfrm>
            <a:off x="5686776" y="1686655"/>
            <a:ext cx="2276002" cy="1494556"/>
            <a:chOff x="5686776" y="1686655"/>
            <a:chExt cx="2276002" cy="1494556"/>
          </a:xfrm>
        </p:grpSpPr>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97056" y="1723332"/>
              <a:ext cx="1065722" cy="1244215"/>
            </a:xfrm>
            <a:prstGeom prst="rect">
              <a:avLst/>
            </a:prstGeom>
          </p:spPr>
        </p:pic>
        <p:pic>
          <p:nvPicPr>
            <p:cNvPr id="10" name="Picture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781037">
              <a:off x="6746661" y="1686655"/>
              <a:ext cx="112950" cy="1494556"/>
            </a:xfrm>
            <a:prstGeom prst="rect">
              <a:avLst/>
            </a:prstGeom>
          </p:spPr>
        </p:pic>
        <p:pic>
          <p:nvPicPr>
            <p:cNvPr id="11" name="Picture 10"/>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86776" y="1945146"/>
              <a:ext cx="953265" cy="1206893"/>
            </a:xfrm>
            <a:prstGeom prst="rect">
              <a:avLst/>
            </a:prstGeom>
          </p:spPr>
        </p:pic>
      </p:grpSp>
      <p:pic>
        <p:nvPicPr>
          <p:cNvPr id="37" name="Picture 3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1109298" flipH="1" flipV="1">
            <a:off x="4907877" y="4831541"/>
            <a:ext cx="906611" cy="198210"/>
          </a:xfrm>
          <a:prstGeom prst="rect">
            <a:avLst/>
          </a:prstGeom>
        </p:spPr>
      </p:pic>
      <p:sp>
        <p:nvSpPr>
          <p:cNvPr id="43" name="Rectangle 42"/>
          <p:cNvSpPr/>
          <p:nvPr/>
        </p:nvSpPr>
        <p:spPr>
          <a:xfrm>
            <a:off x="5252242" y="5187591"/>
            <a:ext cx="2735389" cy="784830"/>
          </a:xfrm>
          <a:prstGeom prst="rect">
            <a:avLst/>
          </a:prstGeom>
        </p:spPr>
        <p:txBody>
          <a:bodyPr wrap="square" lIns="0" tIns="0" rIns="0" bIns="0">
            <a:spAutoFit/>
          </a:bodyPr>
          <a:lstStyle/>
          <a:p>
            <a:pPr algn="ctr"/>
            <a:r>
              <a:rPr lang="en-GB" sz="1700" b="1" dirty="0"/>
              <a:t>Help spread the message about looking after our oceans and recycling.</a:t>
            </a:r>
          </a:p>
        </p:txBody>
      </p:sp>
      <p:grpSp>
        <p:nvGrpSpPr>
          <p:cNvPr id="51" name="Group 50"/>
          <p:cNvGrpSpPr/>
          <p:nvPr/>
        </p:nvGrpSpPr>
        <p:grpSpPr>
          <a:xfrm>
            <a:off x="2123344" y="4934764"/>
            <a:ext cx="3162784" cy="1218667"/>
            <a:chOff x="1401032" y="4934764"/>
            <a:chExt cx="3162784" cy="1218667"/>
          </a:xfrm>
        </p:grpSpPr>
        <p:pic>
          <p:nvPicPr>
            <p:cNvPr id="15" name="Picture 14"/>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flipH="1">
              <a:off x="1401032" y="4934764"/>
              <a:ext cx="3162784" cy="1218667"/>
            </a:xfrm>
            <a:prstGeom prst="rect">
              <a:avLst/>
            </a:prstGeom>
          </p:spPr>
        </p:pic>
        <p:pic>
          <p:nvPicPr>
            <p:cNvPr id="16" name="Picture 15"/>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656509" y="5328015"/>
              <a:ext cx="517710" cy="503982"/>
            </a:xfrm>
            <a:prstGeom prst="rect">
              <a:avLst/>
            </a:prstGeom>
          </p:spPr>
        </p:pic>
        <p:pic>
          <p:nvPicPr>
            <p:cNvPr id="17" name="Picture 16"/>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169745" y="5006581"/>
              <a:ext cx="620155" cy="489596"/>
            </a:xfrm>
            <a:prstGeom prst="rect">
              <a:avLst/>
            </a:prstGeom>
          </p:spPr>
        </p:pic>
        <p:grpSp>
          <p:nvGrpSpPr>
            <p:cNvPr id="44" name="Group 43"/>
            <p:cNvGrpSpPr/>
            <p:nvPr/>
          </p:nvGrpSpPr>
          <p:grpSpPr>
            <a:xfrm>
              <a:off x="2221031" y="5444135"/>
              <a:ext cx="909640" cy="597323"/>
              <a:chOff x="5686776" y="1686655"/>
              <a:chExt cx="2276002" cy="1494556"/>
            </a:xfrm>
          </p:grpSpPr>
          <p:pic>
            <p:nvPicPr>
              <p:cNvPr id="45" name="Picture 44"/>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897056" y="1723332"/>
                <a:ext cx="1065722" cy="1244215"/>
              </a:xfrm>
              <a:prstGeom prst="rect">
                <a:avLst/>
              </a:prstGeom>
            </p:spPr>
          </p:pic>
          <p:pic>
            <p:nvPicPr>
              <p:cNvPr id="46" name="Picture 45"/>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781037">
                <a:off x="6746661" y="1686655"/>
                <a:ext cx="112950" cy="1494556"/>
              </a:xfrm>
              <a:prstGeom prst="rect">
                <a:avLst/>
              </a:prstGeom>
            </p:spPr>
          </p:pic>
          <p:pic>
            <p:nvPicPr>
              <p:cNvPr id="47" name="Picture 46"/>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686776" y="1945146"/>
                <a:ext cx="953265" cy="1206893"/>
              </a:xfrm>
              <a:prstGeom prst="rect">
                <a:avLst/>
              </a:prstGeom>
            </p:spPr>
          </p:pic>
        </p:grpSp>
        <p:pic>
          <p:nvPicPr>
            <p:cNvPr id="48" name="Picture 47"/>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2815002" y="5032950"/>
              <a:ext cx="1110837" cy="370831"/>
            </a:xfrm>
            <a:prstGeom prst="rect">
              <a:avLst/>
            </a:prstGeom>
          </p:spPr>
        </p:pic>
        <p:pic>
          <p:nvPicPr>
            <p:cNvPr id="50" name="Picture 49"/>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flipH="1">
              <a:off x="2917704" y="5403781"/>
              <a:ext cx="1572306" cy="632139"/>
            </a:xfrm>
            <a:prstGeom prst="rect">
              <a:avLst/>
            </a:prstGeom>
          </p:spPr>
        </p:pic>
      </p:grpSp>
    </p:spTree>
    <p:extLst>
      <p:ext uri="{BB962C8B-B14F-4D97-AF65-F5344CB8AC3E}">
        <p14:creationId xmlns:p14="http://schemas.microsoft.com/office/powerpoint/2010/main" val="581485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400"/>
                                        <p:tgtEl>
                                          <p:spTgt spid="26"/>
                                        </p:tgtEl>
                                      </p:cBhvr>
                                    </p:animEffect>
                                  </p:childTnLst>
                                </p:cTn>
                              </p:par>
                            </p:childTnLst>
                          </p:cTn>
                        </p:par>
                        <p:par>
                          <p:cTn id="12" fill="hold">
                            <p:stCondLst>
                              <p:cond delay="900"/>
                            </p:stCondLst>
                            <p:childTnLst>
                              <p:par>
                                <p:cTn id="13" presetID="10" presetClass="entr" presetSubtype="0"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par>
                          <p:cTn id="21" fill="hold">
                            <p:stCondLst>
                              <p:cond delay="500"/>
                            </p:stCondLst>
                            <p:childTnLst>
                              <p:par>
                                <p:cTn id="22" presetID="22" presetClass="entr" presetSubtype="2"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right)">
                                      <p:cBhvr>
                                        <p:cTn id="24" dur="400"/>
                                        <p:tgtEl>
                                          <p:spTgt spid="27"/>
                                        </p:tgtEl>
                                      </p:cBhvr>
                                    </p:animEffect>
                                  </p:childTnLst>
                                </p:cTn>
                              </p:par>
                            </p:childTnLst>
                          </p:cTn>
                        </p:par>
                        <p:par>
                          <p:cTn id="25" fill="hold">
                            <p:stCondLst>
                              <p:cond delay="900"/>
                            </p:stCondLst>
                            <p:childTnLst>
                              <p:par>
                                <p:cTn id="26" presetID="10" presetClass="entr" presetSubtype="0"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2" presetClass="entr" presetSubtype="1"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up)">
                                      <p:cBhvr>
                                        <p:cTn id="37" dur="400"/>
                                        <p:tgtEl>
                                          <p:spTgt spid="32"/>
                                        </p:tgtEl>
                                      </p:cBhvr>
                                    </p:animEffect>
                                  </p:childTnLst>
                                </p:cTn>
                              </p:par>
                            </p:childTnLst>
                          </p:cTn>
                        </p:par>
                        <p:par>
                          <p:cTn id="38" fill="hold">
                            <p:stCondLst>
                              <p:cond delay="900"/>
                            </p:stCondLst>
                            <p:childTnLst>
                              <p:par>
                                <p:cTn id="39" presetID="10" presetClass="entr" presetSubtype="0"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fade">
                                      <p:cBhvr>
                                        <p:cTn id="41" dur="500"/>
                                        <p:tgtEl>
                                          <p:spTgt spid="36"/>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fade">
                                      <p:cBhvr>
                                        <p:cTn id="46" dur="500"/>
                                        <p:tgtEl>
                                          <p:spTgt spid="51"/>
                                        </p:tgtEl>
                                      </p:cBhvr>
                                    </p:animEffect>
                                  </p:childTnLst>
                                </p:cTn>
                              </p:par>
                            </p:childTnLst>
                          </p:cTn>
                        </p:par>
                        <p:par>
                          <p:cTn id="47" fill="hold">
                            <p:stCondLst>
                              <p:cond delay="500"/>
                            </p:stCondLst>
                            <p:childTnLst>
                              <p:par>
                                <p:cTn id="48" presetID="22" presetClass="entr" presetSubtype="8" fill="hold"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wipe(left)">
                                      <p:cBhvr>
                                        <p:cTn id="50" dur="400"/>
                                        <p:tgtEl>
                                          <p:spTgt spid="37"/>
                                        </p:tgtEl>
                                      </p:cBhvr>
                                    </p:animEffect>
                                  </p:childTnLst>
                                </p:cTn>
                              </p:par>
                            </p:childTnLst>
                          </p:cTn>
                        </p:par>
                        <p:par>
                          <p:cTn id="51" fill="hold">
                            <p:stCondLst>
                              <p:cond delay="900"/>
                            </p:stCondLst>
                            <p:childTnLst>
                              <p:par>
                                <p:cTn id="52" presetID="10" presetClass="entr" presetSubtype="0"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fade">
                                      <p:cBhvr>
                                        <p:cTn id="5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36"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386</TotalTime>
  <Words>786</Words>
  <Application>Microsoft Office PowerPoint</Application>
  <PresentationFormat>On-screen Show (4:3)</PresentationFormat>
  <Paragraphs>38</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Twinkl</vt:lpstr>
      <vt:lpstr>Arial</vt:lpstr>
      <vt:lpstr>Calibri</vt:lpstr>
      <vt:lpstr>Office Theme</vt:lpstr>
      <vt:lpstr>PowerPoint Presentation</vt:lpstr>
      <vt:lpstr>Our Beautiful Blue Planet</vt:lpstr>
      <vt:lpstr>What Are We Doing?</vt:lpstr>
      <vt:lpstr>What Are We Doing?</vt:lpstr>
      <vt:lpstr>We Need to Stop!</vt:lpstr>
      <vt:lpstr>We Need to Stop!</vt:lpstr>
      <vt:lpstr>How Can You Help?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Georgia Chappell</dc:creator>
  <cp:lastModifiedBy>Debbie Scrivener</cp:lastModifiedBy>
  <cp:revision>35</cp:revision>
  <dcterms:created xsi:type="dcterms:W3CDTF">2019-03-13T08:20:25Z</dcterms:created>
  <dcterms:modified xsi:type="dcterms:W3CDTF">2020-05-24T09:53:57Z</dcterms:modified>
</cp:coreProperties>
</file>