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8"/>
  </p:notesMasterIdLst>
  <p:handoutMasterIdLst>
    <p:handoutMasterId r:id="rId29"/>
  </p:handoutMasterIdLst>
  <p:sldIdLst>
    <p:sldId id="258" r:id="rId2"/>
    <p:sldId id="294" r:id="rId3"/>
    <p:sldId id="305" r:id="rId4"/>
    <p:sldId id="310" r:id="rId5"/>
    <p:sldId id="311" r:id="rId6"/>
    <p:sldId id="312" r:id="rId7"/>
    <p:sldId id="313" r:id="rId8"/>
    <p:sldId id="314" r:id="rId9"/>
    <p:sldId id="315" r:id="rId10"/>
    <p:sldId id="316" r:id="rId11"/>
    <p:sldId id="317" r:id="rId12"/>
    <p:sldId id="306" r:id="rId13"/>
    <p:sldId id="321" r:id="rId14"/>
    <p:sldId id="318" r:id="rId15"/>
    <p:sldId id="322" r:id="rId16"/>
    <p:sldId id="323" r:id="rId17"/>
    <p:sldId id="324" r:id="rId18"/>
    <p:sldId id="325" r:id="rId19"/>
    <p:sldId id="326" r:id="rId20"/>
    <p:sldId id="327" r:id="rId21"/>
    <p:sldId id="309" r:id="rId22"/>
    <p:sldId id="328" r:id="rId23"/>
    <p:sldId id="329" r:id="rId24"/>
    <p:sldId id="330" r:id="rId25"/>
    <p:sldId id="308" r:id="rId26"/>
    <p:sldId id="267" r:id="rId27"/>
  </p:sldIdLst>
  <p:sldSz cx="9144000" cy="6858000" type="screen4x3"/>
  <p:notesSz cx="6858000" cy="9144000"/>
  <p:embeddedFontLst>
    <p:embeddedFont>
      <p:font typeface="Tuffy-TTF" panose="020B0603060100000000" pitchFamily="34" charset="0"/>
      <p:regular r:id="rId30"/>
      <p:bold r:id="rId31"/>
      <p:italic r:id="rId32"/>
      <p:boldItalic r:id="rId33"/>
    </p:embeddedFont>
    <p:embeddedFont>
      <p:font typeface="Twinkl" pitchFamily="2" charset="0"/>
      <p:regular r:id="rId34"/>
      <p:bold r:id="rId35"/>
    </p:embeddedFont>
    <p:embeddedFont>
      <p:font typeface="Twinkl SemiBold" pitchFamily="2" charset="0"/>
      <p:bold r:id="rId36"/>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2233"/>
    <a:srgbClr val="3E7C71"/>
    <a:srgbClr val="1C2F43"/>
    <a:srgbClr val="DE1E5A"/>
    <a:srgbClr val="AEE9EC"/>
    <a:srgbClr val="D83A5E"/>
    <a:srgbClr val="2DB6BC"/>
    <a:srgbClr val="F5CFD8"/>
    <a:srgbClr val="FAB001"/>
    <a:srgbClr val="8D35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113" d="100"/>
          <a:sy n="113" d="100"/>
        </p:scale>
        <p:origin x="1590" y="102"/>
      </p:cViewPr>
      <p:guideLst>
        <p:guide orient="horz" pos="2160"/>
        <p:guide pos="2880"/>
      </p:guideLst>
    </p:cSldViewPr>
  </p:slideViewPr>
  <p:notesTextViewPr>
    <p:cViewPr>
      <p:scale>
        <a:sx n="1" d="1"/>
        <a:sy n="1" d="1"/>
      </p:scale>
      <p:origin x="0" y="0"/>
    </p:cViewPr>
  </p:notesText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28/09/2018</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28/09/2018</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6701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3318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smtClean="0"/>
              <a:t>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p:timing>
    <p:tnLst>
      <p:par>
        <p:cTn id="1" dur="indefinite" restart="never" nodeType="tmRoot"/>
      </p:par>
    </p:tnLst>
  </p:timing>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16.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1"/>
          </a:solidFill>
        </p:grpSpPr>
        <p:sp>
          <p:nvSpPr>
            <p:cNvPr id="5" name="Oval 4"/>
            <p:cNvSpPr/>
            <p:nvPr/>
          </p:nvSpPr>
          <p:spPr>
            <a:xfrm>
              <a:off x="6696236" y="1700808"/>
              <a:ext cx="504056" cy="50405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Revisit and Review</a:t>
              </a:r>
            </a:p>
          </p:txBody>
        </p:sp>
      </p:grpSp>
      <p:sp>
        <p:nvSpPr>
          <p:cNvPr id="7" name="background">
            <a:extLst>
              <a:ext uri="{FF2B5EF4-FFF2-40B4-BE49-F238E27FC236}">
                <a16:creationId xmlns:a16="http://schemas.microsoft.com/office/drawing/2014/main" xmlns="" id="{195B132C-E542-486E-A93D-CCF8219CB987}"/>
              </a:ext>
            </a:extLst>
          </p:cNvPr>
          <p:cNvSpPr/>
          <p:nvPr/>
        </p:nvSpPr>
        <p:spPr>
          <a:xfrm>
            <a:off x="3020529" y="2164701"/>
            <a:ext cx="2238846" cy="3424539"/>
          </a:xfrm>
          <a:prstGeom prst="roundRect">
            <a:avLst>
              <a:gd name="adj" fmla="val 9850"/>
            </a:avLst>
          </a:prstGeom>
          <a:solidFill>
            <a:schemeClr val="bg1"/>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endParaRPr lang="en-GB" sz="1050" dirty="0">
              <a:solidFill>
                <a:schemeClr val="tx1"/>
              </a:solidFill>
            </a:endParaRPr>
          </a:p>
        </p:txBody>
      </p:sp>
      <p:sp>
        <p:nvSpPr>
          <p:cNvPr id="9" name="Speech Bubble">
            <a:extLst>
              <a:ext uri="{FF2B5EF4-FFF2-40B4-BE49-F238E27FC236}">
                <a16:creationId xmlns:a16="http://schemas.microsoft.com/office/drawing/2014/main" xmlns="" id="{AB6F159F-735F-465C-A86F-7DB4A3AA22C9}"/>
              </a:ext>
            </a:extLst>
          </p:cNvPr>
          <p:cNvSpPr/>
          <p:nvPr/>
        </p:nvSpPr>
        <p:spPr>
          <a:xfrm>
            <a:off x="1863180" y="1017498"/>
            <a:ext cx="6262587" cy="571590"/>
          </a:xfrm>
          <a:prstGeom prst="wedgeRoundRectCallout">
            <a:avLst>
              <a:gd name="adj1" fmla="val -47129"/>
              <a:gd name="adj2" fmla="val 12520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Let’s practise Sam’s Sounds and Common Exception Words!</a:t>
            </a:r>
          </a:p>
        </p:txBody>
      </p:sp>
      <p:pic>
        <p:nvPicPr>
          <p:cNvPr id="10" name="Picture 8">
            <a:extLst>
              <a:ext uri="{FF2B5EF4-FFF2-40B4-BE49-F238E27FC236}">
                <a16:creationId xmlns:a16="http://schemas.microsoft.com/office/drawing/2014/main" xmlns="" id="{2B29C963-2E35-476D-A945-C532D94E77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773238"/>
            <a:ext cx="1296988"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background 2">
            <a:extLst>
              <a:ext uri="{FF2B5EF4-FFF2-40B4-BE49-F238E27FC236}">
                <a16:creationId xmlns:a16="http://schemas.microsoft.com/office/drawing/2014/main" xmlns="" id="{3F416E1C-3AC5-4872-92A0-041CA215F787}"/>
              </a:ext>
            </a:extLst>
          </p:cNvPr>
          <p:cNvSpPr/>
          <p:nvPr/>
        </p:nvSpPr>
        <p:spPr>
          <a:xfrm>
            <a:off x="6003925" y="2165350"/>
            <a:ext cx="2238375" cy="3424238"/>
          </a:xfrm>
          <a:prstGeom prst="roundRect">
            <a:avLst>
              <a:gd name="adj" fmla="val 9850"/>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12" name="PLAY 2">
            <a:extLst>
              <a:ext uri="{FF2B5EF4-FFF2-40B4-BE49-F238E27FC236}">
                <a16:creationId xmlns:a16="http://schemas.microsoft.com/office/drawing/2014/main" xmlns="" id="{60353E7B-729B-4183-98FF-53EC18C8ADD4}"/>
              </a:ext>
            </a:extLst>
          </p:cNvPr>
          <p:cNvGrpSpPr>
            <a:grpSpLocks/>
          </p:cNvGrpSpPr>
          <p:nvPr/>
        </p:nvGrpSpPr>
        <p:grpSpPr bwMode="auto">
          <a:xfrm>
            <a:off x="6773863" y="5357813"/>
            <a:ext cx="735012" cy="735012"/>
            <a:chOff x="6300192" y="2204864"/>
            <a:chExt cx="900100" cy="900100"/>
          </a:xfrm>
        </p:grpSpPr>
        <p:sp>
          <p:nvSpPr>
            <p:cNvPr id="13" name="Oval 12">
              <a:extLst>
                <a:ext uri="{FF2B5EF4-FFF2-40B4-BE49-F238E27FC236}">
                  <a16:creationId xmlns:a16="http://schemas.microsoft.com/office/drawing/2014/main" xmlns="" id="{C33B5522-B25C-4681-8EF6-42E6548273CB}"/>
                </a:ext>
              </a:extLst>
            </p:cNvPr>
            <p:cNvSpPr/>
            <p:nvPr/>
          </p:nvSpPr>
          <p:spPr>
            <a:xfrm>
              <a:off x="6300192" y="2204864"/>
              <a:ext cx="900100" cy="900100"/>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4" name="Isosceles Triangle 13">
              <a:extLst>
                <a:ext uri="{FF2B5EF4-FFF2-40B4-BE49-F238E27FC236}">
                  <a16:creationId xmlns:a16="http://schemas.microsoft.com/office/drawing/2014/main" xmlns="" id="{A94B022F-F24E-4554-B00C-C6EAA9054204}"/>
                </a:ext>
              </a:extLst>
            </p:cNvPr>
            <p:cNvSpPr/>
            <p:nvPr/>
          </p:nvSpPr>
          <p:spPr>
            <a:xfrm rot="5400000">
              <a:off x="6559724" y="2417738"/>
              <a:ext cx="550169" cy="474351"/>
            </a:xfrm>
            <a:prstGeom prst="triangle">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
        <p:nvSpPr>
          <p:cNvPr id="16" name="could">
            <a:extLst>
              <a:ext uri="{FF2B5EF4-FFF2-40B4-BE49-F238E27FC236}">
                <a16:creationId xmlns:a16="http://schemas.microsoft.com/office/drawing/2014/main" xmlns="" id="{873D4AEE-76DB-4D94-AC96-244C208832C3}"/>
              </a:ext>
            </a:extLst>
          </p:cNvPr>
          <p:cNvSpPr txBox="1">
            <a:spLocks noChangeArrowheads="1"/>
          </p:cNvSpPr>
          <p:nvPr/>
        </p:nvSpPr>
        <p:spPr bwMode="auto">
          <a:xfrm>
            <a:off x="6167275" y="3360845"/>
            <a:ext cx="201622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could</a:t>
            </a:r>
          </a:p>
        </p:txBody>
      </p:sp>
      <p:sp>
        <p:nvSpPr>
          <p:cNvPr id="15" name="should">
            <a:extLst>
              <a:ext uri="{FF2B5EF4-FFF2-40B4-BE49-F238E27FC236}">
                <a16:creationId xmlns:a16="http://schemas.microsoft.com/office/drawing/2014/main" xmlns="" id="{873D4AEE-76DB-4D94-AC96-244C208832C3}"/>
              </a:ext>
            </a:extLst>
          </p:cNvPr>
          <p:cNvSpPr txBox="1">
            <a:spLocks noChangeArrowheads="1"/>
          </p:cNvSpPr>
          <p:nvPr/>
        </p:nvSpPr>
        <p:spPr bwMode="auto">
          <a:xfrm>
            <a:off x="6167275" y="3360845"/>
            <a:ext cx="201622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should</a:t>
            </a:r>
          </a:p>
        </p:txBody>
      </p:sp>
      <p:sp>
        <p:nvSpPr>
          <p:cNvPr id="17" name="would">
            <a:extLst>
              <a:ext uri="{FF2B5EF4-FFF2-40B4-BE49-F238E27FC236}">
                <a16:creationId xmlns:a16="http://schemas.microsoft.com/office/drawing/2014/main" xmlns="" id="{873D4AEE-76DB-4D94-AC96-244C208832C3}"/>
              </a:ext>
            </a:extLst>
          </p:cNvPr>
          <p:cNvSpPr txBox="1">
            <a:spLocks noChangeArrowheads="1"/>
          </p:cNvSpPr>
          <p:nvPr/>
        </p:nvSpPr>
        <p:spPr bwMode="auto">
          <a:xfrm>
            <a:off x="6202313" y="3365120"/>
            <a:ext cx="201622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would</a:t>
            </a:r>
          </a:p>
        </p:txBody>
      </p:sp>
      <p:sp>
        <p:nvSpPr>
          <p:cNvPr id="18" name="two">
            <a:extLst>
              <a:ext uri="{FF2B5EF4-FFF2-40B4-BE49-F238E27FC236}">
                <a16:creationId xmlns:a16="http://schemas.microsoft.com/office/drawing/2014/main" xmlns="" id="{873D4AEE-76DB-4D94-AC96-244C208832C3}"/>
              </a:ext>
            </a:extLst>
          </p:cNvPr>
          <p:cNvSpPr txBox="1">
            <a:spLocks noChangeArrowheads="1"/>
          </p:cNvSpPr>
          <p:nvPr/>
        </p:nvSpPr>
        <p:spPr bwMode="auto">
          <a:xfrm>
            <a:off x="6167275" y="3339176"/>
            <a:ext cx="201622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smtClean="0">
                <a:solidFill>
                  <a:schemeClr val="tx1"/>
                </a:solidFill>
              </a:rPr>
              <a:t>two</a:t>
            </a:r>
            <a:endParaRPr lang="en-GB" altLang="en-US" sz="4000" b="1" dirty="0">
              <a:solidFill>
                <a:schemeClr val="tx1"/>
              </a:solidFill>
            </a:endParaRPr>
          </a:p>
        </p:txBody>
      </p:sp>
      <p:sp>
        <p:nvSpPr>
          <p:cNvPr id="19" name="oh">
            <a:extLst>
              <a:ext uri="{FF2B5EF4-FFF2-40B4-BE49-F238E27FC236}">
                <a16:creationId xmlns:a16="http://schemas.microsoft.com/office/drawing/2014/main" xmlns="" id="{873D4AEE-76DB-4D94-AC96-244C208832C3}"/>
              </a:ext>
            </a:extLst>
          </p:cNvPr>
          <p:cNvSpPr txBox="1">
            <a:spLocks noChangeArrowheads="1"/>
          </p:cNvSpPr>
          <p:nvPr/>
        </p:nvSpPr>
        <p:spPr bwMode="auto">
          <a:xfrm>
            <a:off x="6143512" y="3365120"/>
            <a:ext cx="201622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oh</a:t>
            </a:r>
          </a:p>
        </p:txBody>
      </p:sp>
      <p:sp>
        <p:nvSpPr>
          <p:cNvPr id="20" name="their">
            <a:extLst>
              <a:ext uri="{FF2B5EF4-FFF2-40B4-BE49-F238E27FC236}">
                <a16:creationId xmlns:a16="http://schemas.microsoft.com/office/drawing/2014/main" xmlns="" id="{873D4AEE-76DB-4D94-AC96-244C208832C3}"/>
              </a:ext>
            </a:extLst>
          </p:cNvPr>
          <p:cNvSpPr txBox="1">
            <a:spLocks noChangeArrowheads="1"/>
          </p:cNvSpPr>
          <p:nvPr/>
        </p:nvSpPr>
        <p:spPr bwMode="auto">
          <a:xfrm>
            <a:off x="6191038" y="3356570"/>
            <a:ext cx="201622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their</a:t>
            </a:r>
          </a:p>
        </p:txBody>
      </p:sp>
      <p:sp>
        <p:nvSpPr>
          <p:cNvPr id="28" name="Mr">
            <a:extLst>
              <a:ext uri="{FF2B5EF4-FFF2-40B4-BE49-F238E27FC236}">
                <a16:creationId xmlns:a16="http://schemas.microsoft.com/office/drawing/2014/main" xmlns="" id="{873D4AEE-76DB-4D94-AC96-244C208832C3}"/>
              </a:ext>
            </a:extLst>
          </p:cNvPr>
          <p:cNvSpPr txBox="1">
            <a:spLocks noChangeArrowheads="1"/>
          </p:cNvSpPr>
          <p:nvPr/>
        </p:nvSpPr>
        <p:spPr bwMode="auto">
          <a:xfrm>
            <a:off x="6154787" y="3365120"/>
            <a:ext cx="201622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smtClean="0">
                <a:solidFill>
                  <a:schemeClr val="tx1"/>
                </a:solidFill>
              </a:rPr>
              <a:t>Mr</a:t>
            </a:r>
            <a:endParaRPr lang="en-GB" altLang="en-US" sz="4000" b="1" dirty="0">
              <a:solidFill>
                <a:schemeClr val="tx1"/>
              </a:solidFill>
            </a:endParaRPr>
          </a:p>
        </p:txBody>
      </p:sp>
      <p:grpSp>
        <p:nvGrpSpPr>
          <p:cNvPr id="21" name="PLAY 1">
            <a:extLst>
              <a:ext uri="{FF2B5EF4-FFF2-40B4-BE49-F238E27FC236}">
                <a16:creationId xmlns:a16="http://schemas.microsoft.com/office/drawing/2014/main" xmlns="" id="{2AC94F17-F28E-4807-9FA5-0B852EEDAEE4}"/>
              </a:ext>
            </a:extLst>
          </p:cNvPr>
          <p:cNvGrpSpPr/>
          <p:nvPr/>
        </p:nvGrpSpPr>
        <p:grpSpPr>
          <a:xfrm>
            <a:off x="3764623" y="5357927"/>
            <a:ext cx="735369" cy="735369"/>
            <a:chOff x="6300192" y="2204864"/>
            <a:chExt cx="900100" cy="900100"/>
          </a:xfrm>
        </p:grpSpPr>
        <p:sp>
          <p:nvSpPr>
            <p:cNvPr id="22" name="Oval 21">
              <a:extLst>
                <a:ext uri="{FF2B5EF4-FFF2-40B4-BE49-F238E27FC236}">
                  <a16:creationId xmlns:a16="http://schemas.microsoft.com/office/drawing/2014/main" xmlns="" id="{24307427-9DFF-4EEE-A590-29CCF3870E3B}"/>
                </a:ext>
              </a:extLst>
            </p:cNvPr>
            <p:cNvSpPr/>
            <p:nvPr/>
          </p:nvSpPr>
          <p:spPr>
            <a:xfrm>
              <a:off x="6300192" y="2204864"/>
              <a:ext cx="900100" cy="900100"/>
            </a:xfrm>
            <a:prstGeom prst="ellipse">
              <a:avLst/>
            </a:prstGeom>
            <a:solidFill>
              <a:schemeClr val="bg1"/>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Isosceles Triangle 22">
              <a:extLst>
                <a:ext uri="{FF2B5EF4-FFF2-40B4-BE49-F238E27FC236}">
                  <a16:creationId xmlns:a16="http://schemas.microsoft.com/office/drawing/2014/main" xmlns="" id="{648AADF8-919D-4DF6-95CC-230B3A82689A}"/>
                </a:ext>
              </a:extLst>
            </p:cNvPr>
            <p:cNvSpPr/>
            <p:nvPr/>
          </p:nvSpPr>
          <p:spPr>
            <a:xfrm rot="5400000">
              <a:off x="6559621" y="2417784"/>
              <a:ext cx="550141" cy="474260"/>
            </a:xfrm>
            <a:prstGeom prst="triangle">
              <a:avLst/>
            </a:prstGeom>
            <a:solidFill>
              <a:schemeClr val="accent5"/>
            </a:solidFill>
            <a:ln>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9" name="Mrs">
            <a:extLst>
              <a:ext uri="{FF2B5EF4-FFF2-40B4-BE49-F238E27FC236}">
                <a16:creationId xmlns:a16="http://schemas.microsoft.com/office/drawing/2014/main" xmlns="" id="{873D4AEE-76DB-4D94-AC96-244C208832C3}"/>
              </a:ext>
            </a:extLst>
          </p:cNvPr>
          <p:cNvSpPr txBox="1">
            <a:spLocks noChangeArrowheads="1"/>
          </p:cNvSpPr>
          <p:nvPr/>
        </p:nvSpPr>
        <p:spPr bwMode="auto">
          <a:xfrm>
            <a:off x="6167374" y="3339176"/>
            <a:ext cx="201622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smtClean="0">
                <a:solidFill>
                  <a:schemeClr val="tx1"/>
                </a:solidFill>
              </a:rPr>
              <a:t>Mrs</a:t>
            </a:r>
            <a:endParaRPr lang="en-GB" altLang="en-US" sz="4000" b="1" dirty="0">
              <a:solidFill>
                <a:schemeClr val="tx1"/>
              </a:solidFill>
            </a:endParaRPr>
          </a:p>
        </p:txBody>
      </p:sp>
      <p:grpSp>
        <p:nvGrpSpPr>
          <p:cNvPr id="3" name="ea"/>
          <p:cNvGrpSpPr/>
          <p:nvPr/>
        </p:nvGrpSpPr>
        <p:grpSpPr>
          <a:xfrm>
            <a:off x="3330637" y="3017507"/>
            <a:ext cx="1490752" cy="2122275"/>
            <a:chOff x="3330637" y="3017507"/>
            <a:chExt cx="1490752" cy="2122275"/>
          </a:xfrm>
        </p:grpSpPr>
        <p:sp>
          <p:nvSpPr>
            <p:cNvPr id="26" name="ea">
              <a:extLst>
                <a:ext uri="{FF2B5EF4-FFF2-40B4-BE49-F238E27FC236}">
                  <a16:creationId xmlns:a16="http://schemas.microsoft.com/office/drawing/2014/main" xmlns="" id="{BB6FA850-8F52-4C6A-B8C8-0F02945C74DD}"/>
                </a:ext>
              </a:extLst>
            </p:cNvPr>
            <p:cNvSpPr txBox="1">
              <a:spLocks noChangeArrowheads="1"/>
            </p:cNvSpPr>
            <p:nvPr/>
          </p:nvSpPr>
          <p:spPr bwMode="auto">
            <a:xfrm>
              <a:off x="3458515" y="3693232"/>
              <a:ext cx="1362874"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8800" b="1" dirty="0" err="1" smtClean="0"/>
                <a:t>ea</a:t>
              </a:r>
              <a:endParaRPr lang="en-GB" altLang="en-US" sz="13800" b="1"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529127">
              <a:off x="3330637" y="3017507"/>
              <a:ext cx="1490752" cy="695226"/>
            </a:xfrm>
            <a:prstGeom prst="rect">
              <a:avLst/>
            </a:prstGeom>
          </p:spPr>
        </p:pic>
      </p:grpSp>
      <p:grpSp>
        <p:nvGrpSpPr>
          <p:cNvPr id="30" name="ie"/>
          <p:cNvGrpSpPr/>
          <p:nvPr/>
        </p:nvGrpSpPr>
        <p:grpSpPr>
          <a:xfrm>
            <a:off x="3514526" y="2364595"/>
            <a:ext cx="1071127" cy="3136093"/>
            <a:chOff x="1829412" y="2444676"/>
            <a:chExt cx="1071127" cy="3136093"/>
          </a:xfrm>
        </p:grpSpPr>
        <p:sp>
          <p:nvSpPr>
            <p:cNvPr id="25" name="ie">
              <a:extLst>
                <a:ext uri="{FF2B5EF4-FFF2-40B4-BE49-F238E27FC236}">
                  <a16:creationId xmlns:a16="http://schemas.microsoft.com/office/drawing/2014/main" xmlns="" id="{BB6FA850-8F52-4C6A-B8C8-0F02945C74DD}"/>
                </a:ext>
              </a:extLst>
            </p:cNvPr>
            <p:cNvSpPr txBox="1">
              <a:spLocks noChangeArrowheads="1"/>
            </p:cNvSpPr>
            <p:nvPr/>
          </p:nvSpPr>
          <p:spPr bwMode="auto">
            <a:xfrm>
              <a:off x="1829412" y="4134219"/>
              <a:ext cx="1071127"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8800" b="1" dirty="0" err="1" smtClean="0"/>
                <a:t>ie</a:t>
              </a:r>
              <a:endParaRPr lang="en-GB" altLang="en-US" sz="13800" b="1" dirty="0"/>
            </a:p>
          </p:txBody>
        </p:sp>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13551" y="2444676"/>
              <a:ext cx="546035" cy="1953735"/>
            </a:xfrm>
            <a:prstGeom prst="rect">
              <a:avLst/>
            </a:prstGeom>
          </p:spPr>
        </p:pic>
      </p:grpSp>
      <p:grpSp>
        <p:nvGrpSpPr>
          <p:cNvPr id="32" name="ay"/>
          <p:cNvGrpSpPr/>
          <p:nvPr/>
        </p:nvGrpSpPr>
        <p:grpSpPr>
          <a:xfrm>
            <a:off x="3395401" y="2364400"/>
            <a:ext cx="1415250" cy="2720709"/>
            <a:chOff x="1768273" y="2793640"/>
            <a:chExt cx="1548173" cy="2976244"/>
          </a:xfrm>
        </p:grpSpPr>
        <p:sp>
          <p:nvSpPr>
            <p:cNvPr id="24" name="ay">
              <a:extLst>
                <a:ext uri="{FF2B5EF4-FFF2-40B4-BE49-F238E27FC236}">
                  <a16:creationId xmlns:a16="http://schemas.microsoft.com/office/drawing/2014/main" xmlns="" id="{BB6FA850-8F52-4C6A-B8C8-0F02945C74DD}"/>
                </a:ext>
              </a:extLst>
            </p:cNvPr>
            <p:cNvSpPr txBox="1">
              <a:spLocks noChangeArrowheads="1"/>
            </p:cNvSpPr>
            <p:nvPr/>
          </p:nvSpPr>
          <p:spPr bwMode="auto">
            <a:xfrm>
              <a:off x="1771107" y="4323334"/>
              <a:ext cx="1454244"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8800" b="1" dirty="0"/>
                <a:t>ay</a:t>
              </a:r>
              <a:endParaRPr lang="en-GB" altLang="en-US" sz="13800" b="1" dirty="0"/>
            </a:p>
          </p:txBody>
        </p:sp>
        <p:pic>
          <p:nvPicPr>
            <p:cNvPr id="31" name="Picture 3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68273" y="2793640"/>
              <a:ext cx="1548173" cy="1693794"/>
            </a:xfrm>
            <a:prstGeom prst="rect">
              <a:avLst/>
            </a:prstGeom>
          </p:spPr>
        </p:pic>
      </p:grpSp>
      <p:grpSp>
        <p:nvGrpSpPr>
          <p:cNvPr id="34" name="oy"/>
          <p:cNvGrpSpPr/>
          <p:nvPr/>
        </p:nvGrpSpPr>
        <p:grpSpPr>
          <a:xfrm>
            <a:off x="3335563" y="2351604"/>
            <a:ext cx="1454244" cy="2829456"/>
            <a:chOff x="1713647" y="2528357"/>
            <a:chExt cx="1454244" cy="2829456"/>
          </a:xfrm>
        </p:grpSpPr>
        <p:sp>
          <p:nvSpPr>
            <p:cNvPr id="8" name="oy">
              <a:extLst>
                <a:ext uri="{FF2B5EF4-FFF2-40B4-BE49-F238E27FC236}">
                  <a16:creationId xmlns:a16="http://schemas.microsoft.com/office/drawing/2014/main" xmlns="" id="{BB6FA850-8F52-4C6A-B8C8-0F02945C74DD}"/>
                </a:ext>
              </a:extLst>
            </p:cNvPr>
            <p:cNvSpPr txBox="1">
              <a:spLocks noChangeArrowheads="1"/>
            </p:cNvSpPr>
            <p:nvPr/>
          </p:nvSpPr>
          <p:spPr bwMode="auto">
            <a:xfrm>
              <a:off x="1713647" y="3911263"/>
              <a:ext cx="1454244"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8800" b="1" dirty="0"/>
                <a:t>oy</a:t>
              </a:r>
              <a:endParaRPr lang="en-GB" altLang="en-US" sz="13800" b="1" dirty="0"/>
            </a:p>
          </p:txBody>
        </p:sp>
        <p:pic>
          <p:nvPicPr>
            <p:cNvPr id="33" name="Picture 3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48268" y="2528357"/>
              <a:ext cx="629680" cy="1775556"/>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1" nodeType="afterEffect">
                                  <p:stCondLst>
                                    <p:cond delay="0"/>
                                  </p:stCondLst>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1500"/>
                                        <p:tgtEl>
                                          <p:spTgt spid="16"/>
                                        </p:tgtEl>
                                      </p:cBhvr>
                                    </p:animEffect>
                                  </p:childTnLst>
                                </p:cTn>
                              </p:par>
                            </p:childTnLst>
                          </p:cTn>
                        </p:par>
                        <p:par>
                          <p:cTn id="12" fill="hold">
                            <p:stCondLst>
                              <p:cond delay="2000"/>
                            </p:stCondLst>
                            <p:childTnLst>
                              <p:par>
                                <p:cTn id="13" presetID="10" presetClass="exit" presetSubtype="0" fill="hold" grpId="1" nodeType="afterEffect">
                                  <p:stCondLst>
                                    <p:cond delay="0"/>
                                  </p:stCondLst>
                                  <p:childTnLst>
                                    <p:animEffect transition="out" filter="fade">
                                      <p:cBhvr>
                                        <p:cTn id="14" dur="500"/>
                                        <p:tgtEl>
                                          <p:spTgt spid="16"/>
                                        </p:tgtEl>
                                      </p:cBhvr>
                                    </p:animEffect>
                                    <p:set>
                                      <p:cBhvr>
                                        <p:cTn id="15" dur="1" fill="hold">
                                          <p:stCondLst>
                                            <p:cond delay="499"/>
                                          </p:stCondLst>
                                        </p:cTn>
                                        <p:tgtEl>
                                          <p:spTgt spid="16"/>
                                        </p:tgtEl>
                                        <p:attrNameLst>
                                          <p:attrName>style.visibility</p:attrName>
                                        </p:attrNameLst>
                                      </p:cBhvr>
                                      <p:to>
                                        <p:strVal val="hidden"/>
                                      </p:to>
                                    </p:se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500"/>
                                        <p:tgtEl>
                                          <p:spTgt spid="17"/>
                                        </p:tgtEl>
                                      </p:cBhvr>
                                    </p:animEffect>
                                  </p:childTnLst>
                                </p:cTn>
                              </p:par>
                            </p:childTnLst>
                          </p:cTn>
                        </p:par>
                        <p:par>
                          <p:cTn id="20" fill="hold">
                            <p:stCondLst>
                              <p:cond delay="4000"/>
                            </p:stCondLst>
                            <p:childTnLst>
                              <p:par>
                                <p:cTn id="21" presetID="10" presetClass="exit" presetSubtype="0" fill="hold" grpId="1" nodeType="afterEffect">
                                  <p:stCondLst>
                                    <p:cond delay="0"/>
                                  </p:stCondLst>
                                  <p:childTnLst>
                                    <p:animEffect transition="out" filter="fade">
                                      <p:cBhvr>
                                        <p:cTn id="22" dur="500"/>
                                        <p:tgtEl>
                                          <p:spTgt spid="17"/>
                                        </p:tgtEl>
                                      </p:cBhvr>
                                    </p:animEffect>
                                    <p:set>
                                      <p:cBhvr>
                                        <p:cTn id="23" dur="1" fill="hold">
                                          <p:stCondLst>
                                            <p:cond delay="499"/>
                                          </p:stCondLst>
                                        </p:cTn>
                                        <p:tgtEl>
                                          <p:spTgt spid="17"/>
                                        </p:tgtEl>
                                        <p:attrNameLst>
                                          <p:attrName>style.visibility</p:attrName>
                                        </p:attrNameLst>
                                      </p:cBhvr>
                                      <p:to>
                                        <p:strVal val="hidden"/>
                                      </p:to>
                                    </p:set>
                                  </p:childTnLst>
                                </p:cTn>
                              </p:par>
                            </p:childTnLst>
                          </p:cTn>
                        </p:par>
                        <p:par>
                          <p:cTn id="24" fill="hold">
                            <p:stCondLst>
                              <p:cond delay="4500"/>
                            </p:stCondLst>
                            <p:childTnLst>
                              <p:par>
                                <p:cTn id="25" presetID="10"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500"/>
                                        <p:tgtEl>
                                          <p:spTgt spid="18"/>
                                        </p:tgtEl>
                                      </p:cBhvr>
                                    </p:animEffect>
                                  </p:childTnLst>
                                </p:cTn>
                              </p:par>
                            </p:childTnLst>
                          </p:cTn>
                        </p:par>
                        <p:par>
                          <p:cTn id="28" fill="hold">
                            <p:stCondLst>
                              <p:cond delay="6000"/>
                            </p:stCondLst>
                            <p:childTnLst>
                              <p:par>
                                <p:cTn id="29" presetID="10" presetClass="exit" presetSubtype="0" fill="hold" grpId="1" nodeType="afterEffect">
                                  <p:stCondLst>
                                    <p:cond delay="0"/>
                                  </p:stCondLst>
                                  <p:childTnLst>
                                    <p:animEffect transition="out" filter="fade">
                                      <p:cBhvr>
                                        <p:cTn id="30" dur="500"/>
                                        <p:tgtEl>
                                          <p:spTgt spid="18"/>
                                        </p:tgtEl>
                                      </p:cBhvr>
                                    </p:animEffect>
                                    <p:set>
                                      <p:cBhvr>
                                        <p:cTn id="31" dur="1" fill="hold">
                                          <p:stCondLst>
                                            <p:cond delay="499"/>
                                          </p:stCondLst>
                                        </p:cTn>
                                        <p:tgtEl>
                                          <p:spTgt spid="18"/>
                                        </p:tgtEl>
                                        <p:attrNameLst>
                                          <p:attrName>style.visibility</p:attrName>
                                        </p:attrNameLst>
                                      </p:cBhvr>
                                      <p:to>
                                        <p:strVal val="hidden"/>
                                      </p:to>
                                    </p:set>
                                  </p:childTnLst>
                                </p:cTn>
                              </p:par>
                            </p:childTnLst>
                          </p:cTn>
                        </p:par>
                        <p:par>
                          <p:cTn id="32" fill="hold">
                            <p:stCondLst>
                              <p:cond delay="6500"/>
                            </p:stCondLst>
                            <p:childTnLst>
                              <p:par>
                                <p:cTn id="33" presetID="10" presetClass="entr" presetSubtype="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1500"/>
                                        <p:tgtEl>
                                          <p:spTgt spid="19"/>
                                        </p:tgtEl>
                                      </p:cBhvr>
                                    </p:animEffect>
                                  </p:childTnLst>
                                </p:cTn>
                              </p:par>
                            </p:childTnLst>
                          </p:cTn>
                        </p:par>
                        <p:par>
                          <p:cTn id="36" fill="hold">
                            <p:stCondLst>
                              <p:cond delay="8000"/>
                            </p:stCondLst>
                            <p:childTnLst>
                              <p:par>
                                <p:cTn id="37" presetID="10" presetClass="exit" presetSubtype="0" fill="hold" grpId="1" nodeType="afterEffect">
                                  <p:stCondLst>
                                    <p:cond delay="0"/>
                                  </p:stCondLst>
                                  <p:childTnLst>
                                    <p:animEffect transition="out" filter="fade">
                                      <p:cBhvr>
                                        <p:cTn id="38" dur="500"/>
                                        <p:tgtEl>
                                          <p:spTgt spid="19"/>
                                        </p:tgtEl>
                                      </p:cBhvr>
                                    </p:animEffect>
                                    <p:set>
                                      <p:cBhvr>
                                        <p:cTn id="39" dur="1" fill="hold">
                                          <p:stCondLst>
                                            <p:cond delay="499"/>
                                          </p:stCondLst>
                                        </p:cTn>
                                        <p:tgtEl>
                                          <p:spTgt spid="19"/>
                                        </p:tgtEl>
                                        <p:attrNameLst>
                                          <p:attrName>style.visibility</p:attrName>
                                        </p:attrNameLst>
                                      </p:cBhvr>
                                      <p:to>
                                        <p:strVal val="hidden"/>
                                      </p:to>
                                    </p:set>
                                  </p:childTnLst>
                                </p:cTn>
                              </p:par>
                            </p:childTnLst>
                          </p:cTn>
                        </p:par>
                        <p:par>
                          <p:cTn id="40" fill="hold">
                            <p:stCondLst>
                              <p:cond delay="8500"/>
                            </p:stCondLst>
                            <p:childTnLst>
                              <p:par>
                                <p:cTn id="41" presetID="10" presetClass="entr" presetSubtype="0"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1500"/>
                                        <p:tgtEl>
                                          <p:spTgt spid="20"/>
                                        </p:tgtEl>
                                      </p:cBhvr>
                                    </p:animEffect>
                                  </p:childTnLst>
                                </p:cTn>
                              </p:par>
                            </p:childTnLst>
                          </p:cTn>
                        </p:par>
                        <p:par>
                          <p:cTn id="44" fill="hold">
                            <p:stCondLst>
                              <p:cond delay="10000"/>
                            </p:stCondLst>
                            <p:childTnLst>
                              <p:par>
                                <p:cTn id="45" presetID="10" presetClass="exit" presetSubtype="0" fill="hold" grpId="1" nodeType="afterEffect">
                                  <p:stCondLst>
                                    <p:cond delay="0"/>
                                  </p:stCondLst>
                                  <p:childTnLst>
                                    <p:animEffect transition="out" filter="fade">
                                      <p:cBhvr>
                                        <p:cTn id="46" dur="500"/>
                                        <p:tgtEl>
                                          <p:spTgt spid="20"/>
                                        </p:tgtEl>
                                      </p:cBhvr>
                                    </p:animEffect>
                                    <p:set>
                                      <p:cBhvr>
                                        <p:cTn id="47" dur="1" fill="hold">
                                          <p:stCondLst>
                                            <p:cond delay="499"/>
                                          </p:stCondLst>
                                        </p:cTn>
                                        <p:tgtEl>
                                          <p:spTgt spid="20"/>
                                        </p:tgtEl>
                                        <p:attrNameLst>
                                          <p:attrName>style.visibility</p:attrName>
                                        </p:attrNameLst>
                                      </p:cBhvr>
                                      <p:to>
                                        <p:strVal val="hidden"/>
                                      </p:to>
                                    </p:set>
                                  </p:childTnLst>
                                </p:cTn>
                              </p:par>
                            </p:childTnLst>
                          </p:cTn>
                        </p:par>
                        <p:par>
                          <p:cTn id="48" fill="hold">
                            <p:stCondLst>
                              <p:cond delay="10500"/>
                            </p:stCondLst>
                            <p:childTnLst>
                              <p:par>
                                <p:cTn id="49" presetID="10" presetClass="entr" presetSubtype="0" fill="hold" grpId="0"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1500"/>
                                        <p:tgtEl>
                                          <p:spTgt spid="28"/>
                                        </p:tgtEl>
                                      </p:cBhvr>
                                    </p:animEffect>
                                  </p:childTnLst>
                                </p:cTn>
                              </p:par>
                            </p:childTnLst>
                          </p:cTn>
                        </p:par>
                        <p:par>
                          <p:cTn id="52" fill="hold">
                            <p:stCondLst>
                              <p:cond delay="12000"/>
                            </p:stCondLst>
                            <p:childTnLst>
                              <p:par>
                                <p:cTn id="53" presetID="10" presetClass="exit" presetSubtype="0" fill="hold" grpId="1" nodeType="afterEffect">
                                  <p:stCondLst>
                                    <p:cond delay="0"/>
                                  </p:stCondLst>
                                  <p:childTnLst>
                                    <p:animEffect transition="out" filter="fade">
                                      <p:cBhvr>
                                        <p:cTn id="54" dur="500"/>
                                        <p:tgtEl>
                                          <p:spTgt spid="28"/>
                                        </p:tgtEl>
                                      </p:cBhvr>
                                    </p:animEffect>
                                    <p:set>
                                      <p:cBhvr>
                                        <p:cTn id="55" dur="1" fill="hold">
                                          <p:stCondLst>
                                            <p:cond delay="499"/>
                                          </p:stCondLst>
                                        </p:cTn>
                                        <p:tgtEl>
                                          <p:spTgt spid="28"/>
                                        </p:tgtEl>
                                        <p:attrNameLst>
                                          <p:attrName>style.visibility</p:attrName>
                                        </p:attrNameLst>
                                      </p:cBhvr>
                                      <p:to>
                                        <p:strVal val="hidden"/>
                                      </p:to>
                                    </p:set>
                                  </p:childTnLst>
                                </p:cTn>
                              </p:par>
                            </p:childTnLst>
                          </p:cTn>
                        </p:par>
                        <p:par>
                          <p:cTn id="56" fill="hold">
                            <p:stCondLst>
                              <p:cond delay="12500"/>
                            </p:stCondLst>
                            <p:childTnLst>
                              <p:par>
                                <p:cTn id="57" presetID="10" presetClass="entr" presetSubtype="0" fill="hold" grpId="0"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fade">
                                      <p:cBhvr>
                                        <p:cTn id="59" dur="1500"/>
                                        <p:tgtEl>
                                          <p:spTgt spid="29"/>
                                        </p:tgtEl>
                                      </p:cBhvr>
                                    </p:animEffect>
                                  </p:childTnLst>
                                </p:cTn>
                              </p:par>
                            </p:childTnLst>
                          </p:cTn>
                        </p:par>
                        <p:par>
                          <p:cTn id="60" fill="hold">
                            <p:stCondLst>
                              <p:cond delay="14000"/>
                            </p:stCondLst>
                            <p:childTnLst>
                              <p:par>
                                <p:cTn id="61" presetID="10" presetClass="exit" presetSubtype="0" fill="hold" grpId="1" nodeType="afterEffect">
                                  <p:stCondLst>
                                    <p:cond delay="0"/>
                                  </p:stCondLst>
                                  <p:childTnLst>
                                    <p:animEffect transition="out" filter="fade">
                                      <p:cBhvr>
                                        <p:cTn id="62" dur="500"/>
                                        <p:tgtEl>
                                          <p:spTgt spid="29"/>
                                        </p:tgtEl>
                                      </p:cBhvr>
                                    </p:animEffect>
                                    <p:set>
                                      <p:cBhvr>
                                        <p:cTn id="63" dur="1" fill="hold">
                                          <p:stCondLst>
                                            <p:cond delay="499"/>
                                          </p:stCondLst>
                                        </p:cTn>
                                        <p:tgtEl>
                                          <p:spTgt spid="29"/>
                                        </p:tgtEl>
                                        <p:attrNameLst>
                                          <p:attrName>style.visibility</p:attrName>
                                        </p:attrNameLst>
                                      </p:cBhvr>
                                      <p:to>
                                        <p:strVal val="hidden"/>
                                      </p:to>
                                    </p:set>
                                  </p:childTnLst>
                                </p:cTn>
                              </p:par>
                            </p:childTnLst>
                          </p:cTn>
                        </p:par>
                        <p:par>
                          <p:cTn id="64" fill="hold">
                            <p:stCondLst>
                              <p:cond delay="14500"/>
                            </p:stCondLst>
                            <p:childTnLst>
                              <p:par>
                                <p:cTn id="65" presetID="10"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1500"/>
                                        <p:tgtEl>
                                          <p:spTgt spid="15"/>
                                        </p:tgtEl>
                                      </p:cBhvr>
                                    </p:animEffect>
                                  </p:childTnLst>
                                </p:cTn>
                              </p:par>
                            </p:childTnLst>
                          </p:cTn>
                        </p:par>
                      </p:childTnLst>
                    </p:cTn>
                  </p:par>
                </p:childTnLst>
              </p:cTn>
              <p:nextCondLst>
                <p:cond evt="onClick" delay="0">
                  <p:tgtEl>
                    <p:spTgt spid="12"/>
                  </p:tgtEl>
                </p:cond>
              </p:nextCondLst>
            </p:seq>
            <p:seq concurrent="1" nextAc="seek">
              <p:cTn id="68" restart="whenNotActive" fill="hold" evtFilter="cancelBubble" nodeType="interactiveSeq">
                <p:stCondLst>
                  <p:cond evt="onClick" delay="0">
                    <p:tgtEl>
                      <p:spTgt spid="21"/>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nodeType="afterEffect">
                                  <p:stCondLst>
                                    <p:cond delay="0"/>
                                  </p:stCondLst>
                                  <p:childTnLst>
                                    <p:animEffect transition="out" filter="fade">
                                      <p:cBhvr>
                                        <p:cTn id="72" dur="500"/>
                                        <p:tgtEl>
                                          <p:spTgt spid="34"/>
                                        </p:tgtEl>
                                      </p:cBhvr>
                                    </p:animEffect>
                                    <p:set>
                                      <p:cBhvr>
                                        <p:cTn id="73" dur="1" fill="hold">
                                          <p:stCondLst>
                                            <p:cond delay="499"/>
                                          </p:stCondLst>
                                        </p:cTn>
                                        <p:tgtEl>
                                          <p:spTgt spid="34"/>
                                        </p:tgtEl>
                                        <p:attrNameLst>
                                          <p:attrName>style.visibility</p:attrName>
                                        </p:attrNameLst>
                                      </p:cBhvr>
                                      <p:to>
                                        <p:strVal val="hidden"/>
                                      </p:to>
                                    </p:set>
                                  </p:childTnLst>
                                </p:cTn>
                              </p:par>
                            </p:childTnLst>
                          </p:cTn>
                        </p:par>
                        <p:par>
                          <p:cTn id="74" fill="hold">
                            <p:stCondLst>
                              <p:cond delay="500"/>
                            </p:stCondLst>
                            <p:childTnLst>
                              <p:par>
                                <p:cTn id="75" presetID="10" presetClass="entr" presetSubtype="0" fill="hold" nodeType="after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2750"/>
                                        <p:tgtEl>
                                          <p:spTgt spid="32"/>
                                        </p:tgtEl>
                                      </p:cBhvr>
                                    </p:animEffect>
                                  </p:childTnLst>
                                </p:cTn>
                              </p:par>
                            </p:childTnLst>
                          </p:cTn>
                        </p:par>
                        <p:par>
                          <p:cTn id="78" fill="hold">
                            <p:stCondLst>
                              <p:cond delay="3250"/>
                            </p:stCondLst>
                            <p:childTnLst>
                              <p:par>
                                <p:cTn id="79" presetID="10" presetClass="exit" presetSubtype="0" fill="hold" nodeType="afterEffect">
                                  <p:stCondLst>
                                    <p:cond delay="0"/>
                                  </p:stCondLst>
                                  <p:childTnLst>
                                    <p:animEffect transition="out" filter="fade">
                                      <p:cBhvr>
                                        <p:cTn id="80" dur="500"/>
                                        <p:tgtEl>
                                          <p:spTgt spid="32"/>
                                        </p:tgtEl>
                                      </p:cBhvr>
                                    </p:animEffect>
                                    <p:set>
                                      <p:cBhvr>
                                        <p:cTn id="81" dur="1" fill="hold">
                                          <p:stCondLst>
                                            <p:cond delay="499"/>
                                          </p:stCondLst>
                                        </p:cTn>
                                        <p:tgtEl>
                                          <p:spTgt spid="32"/>
                                        </p:tgtEl>
                                        <p:attrNameLst>
                                          <p:attrName>style.visibility</p:attrName>
                                        </p:attrNameLst>
                                      </p:cBhvr>
                                      <p:to>
                                        <p:strVal val="hidden"/>
                                      </p:to>
                                    </p:set>
                                  </p:childTnLst>
                                </p:cTn>
                              </p:par>
                            </p:childTnLst>
                          </p:cTn>
                        </p:par>
                        <p:par>
                          <p:cTn id="82" fill="hold">
                            <p:stCondLst>
                              <p:cond delay="3750"/>
                            </p:stCondLst>
                            <p:childTnLst>
                              <p:par>
                                <p:cTn id="83" presetID="10" presetClass="entr" presetSubtype="0" fill="hold" nodeType="after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fade">
                                      <p:cBhvr>
                                        <p:cTn id="85" dur="2750"/>
                                        <p:tgtEl>
                                          <p:spTgt spid="30"/>
                                        </p:tgtEl>
                                      </p:cBhvr>
                                    </p:animEffect>
                                  </p:childTnLst>
                                </p:cTn>
                              </p:par>
                            </p:childTnLst>
                          </p:cTn>
                        </p:par>
                        <p:par>
                          <p:cTn id="86" fill="hold">
                            <p:stCondLst>
                              <p:cond delay="6500"/>
                            </p:stCondLst>
                            <p:childTnLst>
                              <p:par>
                                <p:cTn id="87" presetID="10" presetClass="exit" presetSubtype="0" fill="hold" nodeType="afterEffect">
                                  <p:stCondLst>
                                    <p:cond delay="0"/>
                                  </p:stCondLst>
                                  <p:childTnLst>
                                    <p:animEffect transition="out" filter="fade">
                                      <p:cBhvr>
                                        <p:cTn id="88" dur="500"/>
                                        <p:tgtEl>
                                          <p:spTgt spid="30"/>
                                        </p:tgtEl>
                                      </p:cBhvr>
                                    </p:animEffect>
                                    <p:set>
                                      <p:cBhvr>
                                        <p:cTn id="89" dur="1" fill="hold">
                                          <p:stCondLst>
                                            <p:cond delay="499"/>
                                          </p:stCondLst>
                                        </p:cTn>
                                        <p:tgtEl>
                                          <p:spTgt spid="30"/>
                                        </p:tgtEl>
                                        <p:attrNameLst>
                                          <p:attrName>style.visibility</p:attrName>
                                        </p:attrNameLst>
                                      </p:cBhvr>
                                      <p:to>
                                        <p:strVal val="hidden"/>
                                      </p:to>
                                    </p:set>
                                  </p:childTnLst>
                                </p:cTn>
                              </p:par>
                            </p:childTnLst>
                          </p:cTn>
                        </p:par>
                        <p:par>
                          <p:cTn id="90" fill="hold">
                            <p:stCondLst>
                              <p:cond delay="7000"/>
                            </p:stCondLst>
                            <p:childTnLst>
                              <p:par>
                                <p:cTn id="91" presetID="10" presetClass="entr" presetSubtype="0" fill="hold" nodeType="afterEffect">
                                  <p:stCondLst>
                                    <p:cond delay="0"/>
                                  </p:stCondLst>
                                  <p:childTnLst>
                                    <p:set>
                                      <p:cBhvr>
                                        <p:cTn id="92" dur="1" fill="hold">
                                          <p:stCondLst>
                                            <p:cond delay="0"/>
                                          </p:stCondLst>
                                        </p:cTn>
                                        <p:tgtEl>
                                          <p:spTgt spid="3"/>
                                        </p:tgtEl>
                                        <p:attrNameLst>
                                          <p:attrName>style.visibility</p:attrName>
                                        </p:attrNameLst>
                                      </p:cBhvr>
                                      <p:to>
                                        <p:strVal val="visible"/>
                                      </p:to>
                                    </p:set>
                                    <p:animEffect transition="in" filter="fade">
                                      <p:cBhvr>
                                        <p:cTn id="93" dur="2750"/>
                                        <p:tgtEl>
                                          <p:spTgt spid="3"/>
                                        </p:tgtEl>
                                      </p:cBhvr>
                                    </p:animEffect>
                                  </p:childTnLst>
                                </p:cTn>
                              </p:par>
                            </p:childTnLst>
                          </p:cTn>
                        </p:par>
                        <p:par>
                          <p:cTn id="94" fill="hold">
                            <p:stCondLst>
                              <p:cond delay="9750"/>
                            </p:stCondLst>
                            <p:childTnLst>
                              <p:par>
                                <p:cTn id="95" presetID="10" presetClass="exit" presetSubtype="0" fill="hold" nodeType="afterEffect">
                                  <p:stCondLst>
                                    <p:cond delay="0"/>
                                  </p:stCondLst>
                                  <p:childTnLst>
                                    <p:animEffect transition="out" filter="fade">
                                      <p:cBhvr>
                                        <p:cTn id="96" dur="500"/>
                                        <p:tgtEl>
                                          <p:spTgt spid="3"/>
                                        </p:tgtEl>
                                      </p:cBhvr>
                                    </p:animEffect>
                                    <p:set>
                                      <p:cBhvr>
                                        <p:cTn id="97" dur="1" fill="hold">
                                          <p:stCondLst>
                                            <p:cond delay="499"/>
                                          </p:stCondLst>
                                        </p:cTn>
                                        <p:tgtEl>
                                          <p:spTgt spid="3"/>
                                        </p:tgtEl>
                                        <p:attrNameLst>
                                          <p:attrName>style.visibility</p:attrName>
                                        </p:attrNameLst>
                                      </p:cBhvr>
                                      <p:to>
                                        <p:strVal val="hidden"/>
                                      </p:to>
                                    </p:set>
                                  </p:childTnLst>
                                </p:cTn>
                              </p:par>
                            </p:childTnLst>
                          </p:cTn>
                        </p:par>
                        <p:par>
                          <p:cTn id="98" fill="hold">
                            <p:stCondLst>
                              <p:cond delay="10250"/>
                            </p:stCondLst>
                            <p:childTnLst>
                              <p:par>
                                <p:cTn id="99" presetID="10" presetClass="entr" presetSubtype="0" fill="hold" nodeType="afterEffect">
                                  <p:stCondLst>
                                    <p:cond delay="0"/>
                                  </p:stCondLst>
                                  <p:childTnLst>
                                    <p:set>
                                      <p:cBhvr>
                                        <p:cTn id="100" dur="1" fill="hold">
                                          <p:stCondLst>
                                            <p:cond delay="0"/>
                                          </p:stCondLst>
                                        </p:cTn>
                                        <p:tgtEl>
                                          <p:spTgt spid="34"/>
                                        </p:tgtEl>
                                        <p:attrNameLst>
                                          <p:attrName>style.visibility</p:attrName>
                                        </p:attrNameLst>
                                      </p:cBhvr>
                                      <p:to>
                                        <p:strVal val="visible"/>
                                      </p:to>
                                    </p:set>
                                    <p:animEffect transition="in" filter="fade">
                                      <p:cBhvr>
                                        <p:cTn id="101" dur="2750"/>
                                        <p:tgtEl>
                                          <p:spTgt spid="34"/>
                                        </p:tgtEl>
                                      </p:cBhvr>
                                    </p:animEffect>
                                  </p:childTnLst>
                                </p:cTn>
                              </p:par>
                            </p:childTnLst>
                          </p:cTn>
                        </p:par>
                      </p:childTnLst>
                    </p:cTn>
                  </p:par>
                </p:childTnLst>
              </p:cTn>
              <p:nextCondLst>
                <p:cond evt="onClick" delay="0">
                  <p:tgtEl>
                    <p:spTgt spid="21"/>
                  </p:tgtEl>
                </p:cond>
              </p:nextCondLst>
            </p:seq>
          </p:childTnLst>
        </p:cTn>
      </p:par>
    </p:tnLst>
    <p:bldLst>
      <p:bldP spid="16" grpId="0"/>
      <p:bldP spid="16" grpId="1"/>
      <p:bldP spid="15" grpId="0"/>
      <p:bldP spid="15" grpId="1"/>
      <p:bldP spid="17" grpId="0"/>
      <p:bldP spid="17" grpId="1"/>
      <p:bldP spid="18" grpId="0"/>
      <p:bldP spid="18" grpId="1"/>
      <p:bldP spid="19" grpId="0"/>
      <p:bldP spid="19" grpId="1"/>
      <p:bldP spid="20" grpId="0"/>
      <p:bldP spid="20" grpId="1"/>
      <p:bldP spid="28" grpId="0"/>
      <p:bldP spid="28" grpId="1"/>
      <p:bldP spid="29" grpId="0"/>
      <p:bldP spid="29"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7" name="Speech Bubble">
            <a:extLst>
              <a:ext uri="{FF2B5EF4-FFF2-40B4-BE49-F238E27FC236}">
                <a16:creationId xmlns:a16="http://schemas.microsoft.com/office/drawing/2014/main" xmlns="" id="{0E10026E-3ED8-459E-B0A7-7CE5E6CA08FD}"/>
              </a:ext>
            </a:extLst>
          </p:cNvPr>
          <p:cNvSpPr/>
          <p:nvPr/>
        </p:nvSpPr>
        <p:spPr>
          <a:xfrm>
            <a:off x="971600" y="731453"/>
            <a:ext cx="5182467" cy="1761443"/>
          </a:xfrm>
          <a:prstGeom prst="wedgeRoundRectCallout">
            <a:avLst>
              <a:gd name="adj1" fmla="val 63558"/>
              <a:gd name="adj2" fmla="val 4431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This week we are learning to spell the common exception words </a:t>
            </a:r>
            <a:r>
              <a:rPr lang="en-GB" dirty="0" smtClean="0">
                <a:solidFill>
                  <a:srgbClr val="DE1E5A"/>
                </a:solidFill>
                <a:latin typeface="Twinkl" pitchFamily="50" charset="0"/>
              </a:rPr>
              <a:t>were</a:t>
            </a:r>
            <a:r>
              <a:rPr lang="en-GB" dirty="0" smtClean="0">
                <a:solidFill>
                  <a:schemeClr val="tx1"/>
                </a:solidFill>
                <a:latin typeface="Twinkl" pitchFamily="50" charset="0"/>
              </a:rPr>
              <a:t> </a:t>
            </a:r>
            <a:r>
              <a:rPr lang="en-GB" dirty="0">
                <a:solidFill>
                  <a:schemeClr val="tx1"/>
                </a:solidFill>
                <a:latin typeface="Twinkl" pitchFamily="50" charset="0"/>
              </a:rPr>
              <a:t>and </a:t>
            </a:r>
            <a:r>
              <a:rPr lang="en-GB" dirty="0" smtClean="0">
                <a:solidFill>
                  <a:srgbClr val="DE1E5A"/>
                </a:solidFill>
                <a:latin typeface="Twinkl" pitchFamily="50" charset="0"/>
              </a:rPr>
              <a:t>there</a:t>
            </a:r>
            <a:r>
              <a:rPr lang="en-GB" dirty="0" smtClean="0">
                <a:solidFill>
                  <a:schemeClr val="tx1"/>
                </a:solidFill>
                <a:latin typeface="Twinkl" pitchFamily="50" charset="0"/>
              </a:rPr>
              <a:t>.</a:t>
            </a:r>
            <a:endParaRPr lang="en-GB" dirty="0">
              <a:solidFill>
                <a:schemeClr val="tx1"/>
              </a:solidFill>
              <a:latin typeface="Twinkl" pitchFamily="50" charset="0"/>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30421" y="1196752"/>
            <a:ext cx="1436922" cy="4875080"/>
          </a:xfrm>
          <a:prstGeom prst="rect">
            <a:avLst/>
          </a:prstGeom>
        </p:spPr>
      </p:pic>
      <p:sp>
        <p:nvSpPr>
          <p:cNvPr id="9" name="Speech Bubble">
            <a:extLst>
              <a:ext uri="{FF2B5EF4-FFF2-40B4-BE49-F238E27FC236}">
                <a16:creationId xmlns:a16="http://schemas.microsoft.com/office/drawing/2014/main" xmlns="" id="{0E10026E-3ED8-459E-B0A7-7CE5E6CA08FD}"/>
              </a:ext>
            </a:extLst>
          </p:cNvPr>
          <p:cNvSpPr/>
          <p:nvPr/>
        </p:nvSpPr>
        <p:spPr>
          <a:xfrm>
            <a:off x="971599" y="3933056"/>
            <a:ext cx="5182467" cy="792088"/>
          </a:xfrm>
          <a:prstGeom prst="wedgeRoundRectCallout">
            <a:avLst>
              <a:gd name="adj1" fmla="val 60944"/>
              <a:gd name="adj2" fmla="val -22308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Watch the magic pencil write the words. Can you join in?</a:t>
            </a:r>
          </a:p>
        </p:txBody>
      </p:sp>
    </p:spTree>
    <p:extLst>
      <p:ext uri="{BB962C8B-B14F-4D97-AF65-F5344CB8AC3E}">
        <p14:creationId xmlns:p14="http://schemas.microsoft.com/office/powerpoint/2010/main" val="3838656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0" name="TextBox 9">
            <a:extLst>
              <a:ext uri="{FF2B5EF4-FFF2-40B4-BE49-F238E27FC236}">
                <a16:creationId xmlns:a16="http://schemas.microsoft.com/office/drawing/2014/main" xmlns="" id="{FFF21931-038E-4846-96B4-054DB145BBBF}"/>
              </a:ext>
            </a:extLst>
          </p:cNvPr>
          <p:cNvSpPr txBox="1"/>
          <p:nvPr/>
        </p:nvSpPr>
        <p:spPr>
          <a:xfrm>
            <a:off x="1200366" y="980728"/>
            <a:ext cx="6726521" cy="3770263"/>
          </a:xfrm>
          <a:prstGeom prst="rect">
            <a:avLst/>
          </a:prstGeom>
          <a:noFill/>
        </p:spPr>
        <p:txBody>
          <a:bodyPr wrap="none" rtlCol="0">
            <a:spAutoFit/>
          </a:bodyPr>
          <a:lstStyle/>
          <a:p>
            <a:r>
              <a:rPr lang="en-GB" sz="23900" dirty="0" smtClean="0">
                <a:ln w="28575">
                  <a:solidFill>
                    <a:schemeClr val="tx1"/>
                  </a:solidFill>
                </a:ln>
                <a:solidFill>
                  <a:schemeClr val="bg1"/>
                </a:solidFill>
                <a:latin typeface="Twinkl SemiBold" pitchFamily="2" charset="0"/>
              </a:rPr>
              <a:t>were</a:t>
            </a:r>
            <a:endParaRPr lang="en-GB" sz="23900" dirty="0">
              <a:ln w="28575">
                <a:solidFill>
                  <a:schemeClr val="tx1"/>
                </a:solidFill>
              </a:ln>
              <a:solidFill>
                <a:schemeClr val="bg1"/>
              </a:solidFill>
              <a:latin typeface="Twinkl SemiBold" pitchFamily="2" charset="0"/>
            </a:endParaRPr>
          </a:p>
        </p:txBody>
      </p:sp>
      <p:grpSp>
        <p:nvGrpSpPr>
          <p:cNvPr id="11" name="Write Action">
            <a:extLst>
              <a:ext uri="{FF2B5EF4-FFF2-40B4-BE49-F238E27FC236}">
                <a16:creationId xmlns:a16="http://schemas.microsoft.com/office/drawing/2014/main" xmlns="" id="{59A4B36C-D4AD-4A28-8D66-C84181668F71}"/>
              </a:ext>
            </a:extLst>
          </p:cNvPr>
          <p:cNvGrpSpPr/>
          <p:nvPr/>
        </p:nvGrpSpPr>
        <p:grpSpPr>
          <a:xfrm>
            <a:off x="6914614" y="5517232"/>
            <a:ext cx="1545818" cy="720080"/>
            <a:chOff x="6914614" y="5517232"/>
            <a:chExt cx="1545818" cy="720080"/>
          </a:xfrm>
        </p:grpSpPr>
        <p:grpSp>
          <p:nvGrpSpPr>
            <p:cNvPr id="12" name="Write action">
              <a:extLst>
                <a:ext uri="{FF2B5EF4-FFF2-40B4-BE49-F238E27FC236}">
                  <a16:creationId xmlns:a16="http://schemas.microsoft.com/office/drawing/2014/main" xmlns="" id="{31557B25-6165-45BD-A3F4-FE271F6E7637}"/>
                </a:ext>
              </a:extLst>
            </p:cNvPr>
            <p:cNvGrpSpPr/>
            <p:nvPr/>
          </p:nvGrpSpPr>
          <p:grpSpPr>
            <a:xfrm>
              <a:off x="6914614" y="5517232"/>
              <a:ext cx="1545818" cy="720080"/>
              <a:chOff x="6914614" y="5517232"/>
              <a:chExt cx="1545818" cy="720080"/>
            </a:xfrm>
          </p:grpSpPr>
          <p:sp>
            <p:nvSpPr>
              <p:cNvPr id="14" name="Rectangle: Rounded Corners 12">
                <a:extLst>
                  <a:ext uri="{FF2B5EF4-FFF2-40B4-BE49-F238E27FC236}">
                    <a16:creationId xmlns:a16="http://schemas.microsoft.com/office/drawing/2014/main" xmlns="" id="{602A076B-8F29-4165-A4BA-BDAB268982F1}"/>
                  </a:ext>
                </a:extLst>
              </p:cNvPr>
              <p:cNvSpPr/>
              <p:nvPr/>
            </p:nvSpPr>
            <p:spPr>
              <a:xfrm>
                <a:off x="6914614" y="5650938"/>
                <a:ext cx="1099786" cy="432048"/>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Play</a:t>
                </a:r>
              </a:p>
            </p:txBody>
          </p:sp>
          <p:sp>
            <p:nvSpPr>
              <p:cNvPr id="15" name="Oval 14">
                <a:extLst>
                  <a:ext uri="{FF2B5EF4-FFF2-40B4-BE49-F238E27FC236}">
                    <a16:creationId xmlns:a16="http://schemas.microsoft.com/office/drawing/2014/main" xmlns="" id="{8AACD1DB-F3E2-48FF-A4D2-1D79EC5D1DD8}"/>
                  </a:ext>
                </a:extLst>
              </p:cNvPr>
              <p:cNvSpPr/>
              <p:nvPr/>
            </p:nvSpPr>
            <p:spPr>
              <a:xfrm>
                <a:off x="7740352" y="5517232"/>
                <a:ext cx="720080"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3" name="Picture 12">
              <a:extLst>
                <a:ext uri="{FF2B5EF4-FFF2-40B4-BE49-F238E27FC236}">
                  <a16:creationId xmlns:a16="http://schemas.microsoft.com/office/drawing/2014/main" xmlns="" id="{9C4B4860-B190-4D4F-9A93-6988FBF044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517232"/>
              <a:ext cx="504056" cy="502485"/>
            </a:xfrm>
            <a:prstGeom prst="rect">
              <a:avLst/>
            </a:prstGeom>
          </p:spPr>
        </p:pic>
      </p:grpSp>
      <p:pic>
        <p:nvPicPr>
          <p:cNvPr id="19" name="Picture 18">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0604" y="2348880"/>
            <a:ext cx="948930" cy="945973"/>
          </a:xfrm>
          <a:prstGeom prst="rect">
            <a:avLst/>
          </a:prstGeom>
        </p:spPr>
      </p:pic>
      <p:pic>
        <p:nvPicPr>
          <p:cNvPr id="20" name="Picture 19">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60" y="2348879"/>
            <a:ext cx="948930" cy="945973"/>
          </a:xfrm>
          <a:prstGeom prst="rect">
            <a:avLst/>
          </a:prstGeom>
        </p:spPr>
      </p:pic>
      <p:pic>
        <p:nvPicPr>
          <p:cNvPr id="21" name="Picture 20">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6856" y="1700808"/>
            <a:ext cx="948930" cy="945973"/>
          </a:xfrm>
          <a:prstGeom prst="rect">
            <a:avLst/>
          </a:prstGeom>
        </p:spPr>
      </p:pic>
      <p:pic>
        <p:nvPicPr>
          <p:cNvPr id="22" name="Picture 21">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1282" y="1700808"/>
            <a:ext cx="948930" cy="945973"/>
          </a:xfrm>
          <a:prstGeom prst="rect">
            <a:avLst/>
          </a:prstGeom>
        </p:spPr>
      </p:pic>
    </p:spTree>
    <p:extLst>
      <p:ext uri="{BB962C8B-B14F-4D97-AF65-F5344CB8AC3E}">
        <p14:creationId xmlns:p14="http://schemas.microsoft.com/office/powerpoint/2010/main" val="4174004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childTnLst>
                          </p:cTn>
                        </p:par>
                        <p:par>
                          <p:cTn id="14" fill="hold">
                            <p:stCondLst>
                              <p:cond delay="500"/>
                            </p:stCondLst>
                            <p:childTnLst>
                              <p:par>
                                <p:cTn id="15" presetID="0" presetClass="path" presetSubtype="0" accel="50000" decel="50000" fill="hold" nodeType="afterEffect">
                                  <p:stCondLst>
                                    <p:cond delay="0"/>
                                  </p:stCondLst>
                                  <p:childTnLst>
                                    <p:animMotion origin="layout" path="M -3.61111E-6 -7.40741E-7 L 0.03785 0.16898 C 0.04583 0.17037 0.04654 0.1713 0.05452 0.16898 C 0.05643 0.16852 0.06008 0.16667 0.06008 0.16667 L 0.11095 0.01111 L 0.1481 0.16296 C 0.14984 0.16574 0.1514 0.16921 0.15365 0.17153 C 0.15609 0.1743 0.16459 0.17176 0.16563 0.17153 C 0.17049 0.16944 0.16668 0.17176 0.17032 0.16782 C 0.17119 0.1669 0.1724 0.16667 0.1731 0.16528 C 0.17345 0.16481 0.1731 0.16366 0.1731 0.16296 L 0.21477 0.0037 " pathEditMode="relative" ptsTypes="AAAAAAAAAAAA">
                                      <p:cBhvr>
                                        <p:cTn id="16" dur="2750" fill="hold"/>
                                        <p:tgtEl>
                                          <p:spTgt spid="21"/>
                                        </p:tgtEl>
                                        <p:attrNameLst>
                                          <p:attrName>ppt_x</p:attrName>
                                          <p:attrName>ppt_y</p:attrName>
                                        </p:attrNameLst>
                                      </p:cBhvr>
                                    </p:animMotion>
                                  </p:childTnLst>
                                </p:cTn>
                              </p:par>
                            </p:childTnLst>
                          </p:cTn>
                        </p:par>
                        <p:par>
                          <p:cTn id="17" fill="hold">
                            <p:stCondLst>
                              <p:cond delay="3250"/>
                            </p:stCondLst>
                            <p:childTnLst>
                              <p:par>
                                <p:cTn id="18" presetID="10" presetClass="exit" presetSubtype="0" fill="hold" nodeType="afterEffect">
                                  <p:stCondLst>
                                    <p:cond delay="0"/>
                                  </p:stCondLst>
                                  <p:childTnLst>
                                    <p:animEffect transition="out" filter="fade">
                                      <p:cBhvr>
                                        <p:cTn id="19" dur="500"/>
                                        <p:tgtEl>
                                          <p:spTgt spid="21"/>
                                        </p:tgtEl>
                                      </p:cBhvr>
                                    </p:animEffect>
                                    <p:set>
                                      <p:cBhvr>
                                        <p:cTn id="20" dur="1" fill="hold">
                                          <p:stCondLst>
                                            <p:cond delay="499"/>
                                          </p:stCondLst>
                                        </p:cTn>
                                        <p:tgtEl>
                                          <p:spTgt spid="21"/>
                                        </p:tgtEl>
                                        <p:attrNameLst>
                                          <p:attrName>style.visibility</p:attrName>
                                        </p:attrNameLst>
                                      </p:cBhvr>
                                      <p:to>
                                        <p:strVal val="hidden"/>
                                      </p:to>
                                    </p:set>
                                  </p:childTnLst>
                                </p:cTn>
                              </p:par>
                            </p:childTnLst>
                          </p:cTn>
                        </p:par>
                        <p:par>
                          <p:cTn id="21" fill="hold">
                            <p:stCondLst>
                              <p:cond delay="3750"/>
                            </p:stCondLst>
                            <p:childTnLst>
                              <p:par>
                                <p:cTn id="22" presetID="10" presetClass="entr" presetSubtype="0"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par>
                          <p:cTn id="25" fill="hold">
                            <p:stCondLst>
                              <p:cond delay="4250"/>
                            </p:stCondLst>
                            <p:childTnLst>
                              <p:par>
                                <p:cTn id="26" presetID="0" presetClass="path" presetSubtype="0" accel="50000" decel="50000" fill="hold" nodeType="afterEffect">
                                  <p:stCondLst>
                                    <p:cond delay="0"/>
                                  </p:stCondLst>
                                  <p:childTnLst>
                                    <p:animMotion origin="layout" path="M -1.11022E-16 -2.59259E-6 L -1.11022E-16 0.00023 C 0.01615 -0.00139 0.01059 -0.00139 0.01667 -0.00139 L 0.04271 -0.0125 L 0.06771 -0.03333 L 0.07326 -0.0544 L 0.07413 -0.08287 L 0.06858 -0.1 L 0.05469 -0.1074 L 0.03438 -0.1074 L 0.0066 -0.09884 L -0.01111 -0.06551 L -0.02118 -0.02106 L -0.01944 0.01713 L -0.01285 0.05047 L 0.00747 0.07523 L 0.02969 0.08033 L 0.05191 0.07523 L 0.0816 0.05672 " pathEditMode="relative" rAng="0" ptsTypes="AAAAAAAAAAAAAAAAAAA">
                                      <p:cBhvr>
                                        <p:cTn id="27" dur="3000" fill="hold"/>
                                        <p:tgtEl>
                                          <p:spTgt spid="20"/>
                                        </p:tgtEl>
                                        <p:attrNameLst>
                                          <p:attrName>ppt_x</p:attrName>
                                          <p:attrName>ppt_y</p:attrName>
                                        </p:attrNameLst>
                                      </p:cBhvr>
                                      <p:rCtr x="3021" y="-1366"/>
                                    </p:animMotion>
                                  </p:childTnLst>
                                </p:cTn>
                              </p:par>
                            </p:childTnLst>
                          </p:cTn>
                        </p:par>
                        <p:par>
                          <p:cTn id="28" fill="hold">
                            <p:stCondLst>
                              <p:cond delay="7250"/>
                            </p:stCondLst>
                            <p:childTnLst>
                              <p:par>
                                <p:cTn id="29" presetID="10" presetClass="exit" presetSubtype="0" fill="hold" nodeType="afterEffect">
                                  <p:stCondLst>
                                    <p:cond delay="0"/>
                                  </p:stCondLst>
                                  <p:childTnLst>
                                    <p:animEffect transition="out" filter="fade">
                                      <p:cBhvr>
                                        <p:cTn id="30" dur="500"/>
                                        <p:tgtEl>
                                          <p:spTgt spid="20"/>
                                        </p:tgtEl>
                                      </p:cBhvr>
                                    </p:animEffect>
                                    <p:set>
                                      <p:cBhvr>
                                        <p:cTn id="31" dur="1" fill="hold">
                                          <p:stCondLst>
                                            <p:cond delay="499"/>
                                          </p:stCondLst>
                                        </p:cTn>
                                        <p:tgtEl>
                                          <p:spTgt spid="20"/>
                                        </p:tgtEl>
                                        <p:attrNameLst>
                                          <p:attrName>style.visibility</p:attrName>
                                        </p:attrNameLst>
                                      </p:cBhvr>
                                      <p:to>
                                        <p:strVal val="hidden"/>
                                      </p:to>
                                    </p:set>
                                  </p:childTnLst>
                                </p:cTn>
                              </p:par>
                            </p:childTnLst>
                          </p:cTn>
                        </p:par>
                        <p:par>
                          <p:cTn id="32" fill="hold">
                            <p:stCondLst>
                              <p:cond delay="7750"/>
                            </p:stCondLst>
                            <p:childTnLst>
                              <p:par>
                                <p:cTn id="33" presetID="10" presetClass="entr" presetSubtype="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par>
                          <p:cTn id="36" fill="hold">
                            <p:stCondLst>
                              <p:cond delay="8250"/>
                            </p:stCondLst>
                            <p:childTnLst>
                              <p:par>
                                <p:cTn id="37" presetID="0" presetClass="path" presetSubtype="0" accel="50000" decel="50000" fill="hold" nodeType="afterEffect">
                                  <p:stCondLst>
                                    <p:cond delay="0"/>
                                  </p:stCondLst>
                                  <p:childTnLst>
                                    <p:animMotion origin="layout" path="M -2.77778E-6 3.7037E-7 L -0.00173 0.17407 L 0.00643 0.04444 C 0.00834 0.04143 0.01007 0.03842 0.01198 0.03565 C 0.01285 0.03472 0.01389 0.03426 0.01476 0.03333 C 0.01546 0.03241 0.01598 0.03148 0.01667 0.03078 C 0.01789 0.0294 0.0191 0.02824 0.02032 0.02708 C 0.02136 0.02616 0.02223 0.02546 0.02309 0.02453 C 0.02605 0.02153 0.02396 0.02222 0.02778 0.01967 C 0.02865 0.01898 0.02969 0.01898 0.03056 0.01852 C 0.0316 0.01782 0.0323 0.01643 0.03334 0.01597 C 0.03507 0.01481 0.03698 0.01435 0.03889 0.01342 L 0.04167 0.01227 C 0.04254 0.0118 0.04341 0.01134 0.04445 0.01111 C 0.04601 0.01065 0.04757 0.00995 0.04914 0.00972 C 0.05209 0.00926 0.05521 0.00903 0.05834 0.00856 C 0.0665 0.00625 0.06129 0.00741 0.07414 0.00741 " pathEditMode="relative" ptsTypes="AAAAAAAAAAAAAAAAA">
                                      <p:cBhvr>
                                        <p:cTn id="38" dur="2500" fill="hold"/>
                                        <p:tgtEl>
                                          <p:spTgt spid="22"/>
                                        </p:tgtEl>
                                        <p:attrNameLst>
                                          <p:attrName>ppt_x</p:attrName>
                                          <p:attrName>ppt_y</p:attrName>
                                        </p:attrNameLst>
                                      </p:cBhvr>
                                    </p:animMotion>
                                  </p:childTnLst>
                                </p:cTn>
                              </p:par>
                            </p:childTnLst>
                          </p:cTn>
                        </p:par>
                        <p:par>
                          <p:cTn id="39" fill="hold">
                            <p:stCondLst>
                              <p:cond delay="10750"/>
                            </p:stCondLst>
                            <p:childTnLst>
                              <p:par>
                                <p:cTn id="40" presetID="10" presetClass="exit" presetSubtype="0" fill="hold" nodeType="afterEffect">
                                  <p:stCondLst>
                                    <p:cond delay="0"/>
                                  </p:stCondLst>
                                  <p:childTnLst>
                                    <p:animEffect transition="out" filter="fade">
                                      <p:cBhvr>
                                        <p:cTn id="41" dur="500"/>
                                        <p:tgtEl>
                                          <p:spTgt spid="22"/>
                                        </p:tgtEl>
                                      </p:cBhvr>
                                    </p:animEffect>
                                    <p:set>
                                      <p:cBhvr>
                                        <p:cTn id="42" dur="1" fill="hold">
                                          <p:stCondLst>
                                            <p:cond delay="499"/>
                                          </p:stCondLst>
                                        </p:cTn>
                                        <p:tgtEl>
                                          <p:spTgt spid="22"/>
                                        </p:tgtEl>
                                        <p:attrNameLst>
                                          <p:attrName>style.visibility</p:attrName>
                                        </p:attrNameLst>
                                      </p:cBhvr>
                                      <p:to>
                                        <p:strVal val="hidden"/>
                                      </p:to>
                                    </p:set>
                                  </p:childTnLst>
                                </p:cTn>
                              </p:par>
                            </p:childTnLst>
                          </p:cTn>
                        </p:par>
                        <p:par>
                          <p:cTn id="43" fill="hold">
                            <p:stCondLst>
                              <p:cond delay="11250"/>
                            </p:stCondLst>
                            <p:childTnLst>
                              <p:par>
                                <p:cTn id="44" presetID="10" presetClass="entr" presetSubtype="0" fill="hold"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par>
                          <p:cTn id="47" fill="hold">
                            <p:stCondLst>
                              <p:cond delay="11750"/>
                            </p:stCondLst>
                            <p:childTnLst>
                              <p:par>
                                <p:cTn id="48" presetID="0" presetClass="path" presetSubtype="0" accel="50000" decel="50000" fill="hold" nodeType="afterEffect">
                                  <p:stCondLst>
                                    <p:cond delay="0"/>
                                  </p:stCondLst>
                                  <p:childTnLst>
                                    <p:animMotion origin="layout" path="M -1.66667E-6 -2.59259E-6 L -1.66667E-6 0.00023 C 0.01615 -0.00139 0.01059 -0.00139 0.01667 -0.00139 L 0.04271 -0.0125 L 0.06771 -0.03333 L 0.07327 -0.0544 L 0.07413 -0.08287 L 0.06858 -0.1 L 0.05469 -0.1074 L 0.03438 -0.1074 L 0.0066 -0.09884 L -0.01111 -0.06551 L -0.02118 -0.02106 L -0.01944 0.01713 L -0.01285 0.05047 L 0.00747 0.07523 L 0.02969 0.08033 L 0.05191 0.07523 L 0.0816 0.05672 " pathEditMode="relative" rAng="0" ptsTypes="AAAAAAAAAAAAAAAAAAA">
                                      <p:cBhvr>
                                        <p:cTn id="49" dur="3000" fill="hold"/>
                                        <p:tgtEl>
                                          <p:spTgt spid="19"/>
                                        </p:tgtEl>
                                        <p:attrNameLst>
                                          <p:attrName>ppt_x</p:attrName>
                                          <p:attrName>ppt_y</p:attrName>
                                        </p:attrNameLst>
                                      </p:cBhvr>
                                      <p:rCtr x="3021" y="-1366"/>
                                    </p:animMotion>
                                  </p:childTnLst>
                                </p:cTn>
                              </p:par>
                            </p:childTnLst>
                          </p:cTn>
                        </p:par>
                        <p:par>
                          <p:cTn id="50" fill="hold">
                            <p:stCondLst>
                              <p:cond delay="14750"/>
                            </p:stCondLst>
                            <p:childTnLst>
                              <p:par>
                                <p:cTn id="51" presetID="10" presetClass="exit" presetSubtype="0" fill="hold" nodeType="afterEffect">
                                  <p:stCondLst>
                                    <p:cond delay="0"/>
                                  </p:stCondLst>
                                  <p:childTnLst>
                                    <p:animEffect transition="out" filter="fade">
                                      <p:cBhvr>
                                        <p:cTn id="52" dur="500"/>
                                        <p:tgtEl>
                                          <p:spTgt spid="19"/>
                                        </p:tgtEl>
                                      </p:cBhvr>
                                    </p:animEffect>
                                    <p:set>
                                      <p:cBhvr>
                                        <p:cTn id="53"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0" name="TextBox 9">
            <a:extLst>
              <a:ext uri="{FF2B5EF4-FFF2-40B4-BE49-F238E27FC236}">
                <a16:creationId xmlns:a16="http://schemas.microsoft.com/office/drawing/2014/main" xmlns="" id="{FFF21931-038E-4846-96B4-054DB145BBBF}"/>
              </a:ext>
            </a:extLst>
          </p:cNvPr>
          <p:cNvSpPr txBox="1"/>
          <p:nvPr/>
        </p:nvSpPr>
        <p:spPr>
          <a:xfrm>
            <a:off x="1200366" y="980728"/>
            <a:ext cx="7204216" cy="3770263"/>
          </a:xfrm>
          <a:prstGeom prst="rect">
            <a:avLst/>
          </a:prstGeom>
          <a:noFill/>
        </p:spPr>
        <p:txBody>
          <a:bodyPr wrap="none" rtlCol="0">
            <a:spAutoFit/>
          </a:bodyPr>
          <a:lstStyle/>
          <a:p>
            <a:r>
              <a:rPr lang="en-GB" sz="23900" dirty="0" smtClean="0">
                <a:ln w="28575">
                  <a:solidFill>
                    <a:schemeClr val="tx1"/>
                  </a:solidFill>
                </a:ln>
                <a:solidFill>
                  <a:schemeClr val="bg1"/>
                </a:solidFill>
                <a:latin typeface="Twinkl SemiBold" pitchFamily="2" charset="0"/>
              </a:rPr>
              <a:t>there</a:t>
            </a:r>
            <a:endParaRPr lang="en-GB" sz="23900" dirty="0">
              <a:ln w="28575">
                <a:solidFill>
                  <a:schemeClr val="tx1"/>
                </a:solidFill>
              </a:ln>
              <a:solidFill>
                <a:schemeClr val="bg1"/>
              </a:solidFill>
              <a:latin typeface="Twinkl SemiBold" pitchFamily="2" charset="0"/>
            </a:endParaRPr>
          </a:p>
        </p:txBody>
      </p:sp>
      <p:grpSp>
        <p:nvGrpSpPr>
          <p:cNvPr id="11" name="Write Action">
            <a:extLst>
              <a:ext uri="{FF2B5EF4-FFF2-40B4-BE49-F238E27FC236}">
                <a16:creationId xmlns:a16="http://schemas.microsoft.com/office/drawing/2014/main" xmlns="" id="{59A4B36C-D4AD-4A28-8D66-C84181668F71}"/>
              </a:ext>
            </a:extLst>
          </p:cNvPr>
          <p:cNvGrpSpPr/>
          <p:nvPr/>
        </p:nvGrpSpPr>
        <p:grpSpPr>
          <a:xfrm>
            <a:off x="6914614" y="5517232"/>
            <a:ext cx="1545818" cy="720080"/>
            <a:chOff x="6914614" y="5517232"/>
            <a:chExt cx="1545818" cy="720080"/>
          </a:xfrm>
        </p:grpSpPr>
        <p:grpSp>
          <p:nvGrpSpPr>
            <p:cNvPr id="12" name="Write action">
              <a:extLst>
                <a:ext uri="{FF2B5EF4-FFF2-40B4-BE49-F238E27FC236}">
                  <a16:creationId xmlns:a16="http://schemas.microsoft.com/office/drawing/2014/main" xmlns="" id="{31557B25-6165-45BD-A3F4-FE271F6E7637}"/>
                </a:ext>
              </a:extLst>
            </p:cNvPr>
            <p:cNvGrpSpPr/>
            <p:nvPr/>
          </p:nvGrpSpPr>
          <p:grpSpPr>
            <a:xfrm>
              <a:off x="6914614" y="5517232"/>
              <a:ext cx="1545818" cy="720080"/>
              <a:chOff x="6914614" y="5517232"/>
              <a:chExt cx="1545818" cy="720080"/>
            </a:xfrm>
          </p:grpSpPr>
          <p:sp>
            <p:nvSpPr>
              <p:cNvPr id="14" name="Rectangle: Rounded Corners 12">
                <a:extLst>
                  <a:ext uri="{FF2B5EF4-FFF2-40B4-BE49-F238E27FC236}">
                    <a16:creationId xmlns:a16="http://schemas.microsoft.com/office/drawing/2014/main" xmlns="" id="{602A076B-8F29-4165-A4BA-BDAB268982F1}"/>
                  </a:ext>
                </a:extLst>
              </p:cNvPr>
              <p:cNvSpPr/>
              <p:nvPr/>
            </p:nvSpPr>
            <p:spPr>
              <a:xfrm>
                <a:off x="6914614" y="5650938"/>
                <a:ext cx="1099786" cy="432048"/>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Play</a:t>
                </a:r>
              </a:p>
            </p:txBody>
          </p:sp>
          <p:sp>
            <p:nvSpPr>
              <p:cNvPr id="15" name="Oval 14">
                <a:extLst>
                  <a:ext uri="{FF2B5EF4-FFF2-40B4-BE49-F238E27FC236}">
                    <a16:creationId xmlns:a16="http://schemas.microsoft.com/office/drawing/2014/main" xmlns="" id="{8AACD1DB-F3E2-48FF-A4D2-1D79EC5D1DD8}"/>
                  </a:ext>
                </a:extLst>
              </p:cNvPr>
              <p:cNvSpPr/>
              <p:nvPr/>
            </p:nvSpPr>
            <p:spPr>
              <a:xfrm>
                <a:off x="7740352" y="5517232"/>
                <a:ext cx="720080"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3" name="Picture 12">
              <a:extLst>
                <a:ext uri="{FF2B5EF4-FFF2-40B4-BE49-F238E27FC236}">
                  <a16:creationId xmlns:a16="http://schemas.microsoft.com/office/drawing/2014/main" xmlns="" id="{9C4B4860-B190-4D4F-9A93-6988FBF044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517232"/>
              <a:ext cx="504056" cy="502485"/>
            </a:xfrm>
            <a:prstGeom prst="rect">
              <a:avLst/>
            </a:prstGeom>
          </p:spPr>
        </p:pic>
      </p:grpSp>
      <p:pic>
        <p:nvPicPr>
          <p:cNvPr id="19" name="Picture 18">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94743" y="2318443"/>
            <a:ext cx="948930" cy="945973"/>
          </a:xfrm>
          <a:prstGeom prst="rect">
            <a:avLst/>
          </a:prstGeom>
        </p:spPr>
      </p:pic>
      <p:pic>
        <p:nvPicPr>
          <p:cNvPr id="20" name="Picture 19">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82352" y="2348880"/>
            <a:ext cx="948930" cy="945973"/>
          </a:xfrm>
          <a:prstGeom prst="rect">
            <a:avLst/>
          </a:prstGeom>
        </p:spPr>
      </p:pic>
      <p:pic>
        <p:nvPicPr>
          <p:cNvPr id="21" name="Picture 20">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3688" y="1248368"/>
            <a:ext cx="948930" cy="945973"/>
          </a:xfrm>
          <a:prstGeom prst="rect">
            <a:avLst/>
          </a:prstGeom>
        </p:spPr>
      </p:pic>
      <p:pic>
        <p:nvPicPr>
          <p:cNvPr id="22" name="Picture 21">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12160" y="1721355"/>
            <a:ext cx="948930" cy="945973"/>
          </a:xfrm>
          <a:prstGeom prst="rect">
            <a:avLst/>
          </a:prstGeom>
        </p:spPr>
      </p:pic>
      <p:pic>
        <p:nvPicPr>
          <p:cNvPr id="16" name="Picture 15">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0035" y="1698341"/>
            <a:ext cx="948930" cy="945973"/>
          </a:xfrm>
          <a:prstGeom prst="rect">
            <a:avLst/>
          </a:prstGeom>
        </p:spPr>
      </p:pic>
      <p:pic>
        <p:nvPicPr>
          <p:cNvPr id="17" name="Picture 16">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59843" y="974975"/>
            <a:ext cx="948930" cy="945973"/>
          </a:xfrm>
          <a:prstGeom prst="rect">
            <a:avLst/>
          </a:prstGeom>
        </p:spPr>
      </p:pic>
    </p:spTree>
    <p:extLst>
      <p:ext uri="{BB962C8B-B14F-4D97-AF65-F5344CB8AC3E}">
        <p14:creationId xmlns:p14="http://schemas.microsoft.com/office/powerpoint/2010/main" val="315374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childTnLst>
                          </p:cTn>
                        </p:par>
                        <p:par>
                          <p:cTn id="14" fill="hold">
                            <p:stCondLst>
                              <p:cond delay="500"/>
                            </p:stCondLst>
                            <p:childTnLst>
                              <p:par>
                                <p:cTn id="15" presetID="0" presetClass="path" presetSubtype="0" accel="50000" decel="50000" fill="hold" nodeType="afterEffect">
                                  <p:stCondLst>
                                    <p:cond delay="0"/>
                                  </p:stCondLst>
                                  <p:childTnLst>
                                    <p:animMotion origin="layout" path="M -1.11111E-6 -2.59259E-6 L -0.00173 0.21713 C -0.00034 0.2206 0.00087 0.2243 0.00278 0.22708 C 0.00348 0.22801 0.00469 0.22778 0.00556 0.22824 C 0.01285 0.2331 0.00417 0.22893 0.01111 0.23217 L 0.04445 0.23079 C 0.05018 0.23055 0.04948 0.23055 0.05295 0.22824 " pathEditMode="relative" ptsTypes="AAAAAAA">
                                      <p:cBhvr>
                                        <p:cTn id="16" dur="2250" fill="hold"/>
                                        <p:tgtEl>
                                          <p:spTgt spid="21"/>
                                        </p:tgtEl>
                                        <p:attrNameLst>
                                          <p:attrName>ppt_x</p:attrName>
                                          <p:attrName>ppt_y</p:attrName>
                                        </p:attrNameLst>
                                      </p:cBhvr>
                                    </p:animMotion>
                                  </p:childTnLst>
                                </p:cTn>
                              </p:par>
                            </p:childTnLst>
                          </p:cTn>
                        </p:par>
                        <p:par>
                          <p:cTn id="17" fill="hold">
                            <p:stCondLst>
                              <p:cond delay="2750"/>
                            </p:stCondLst>
                            <p:childTnLst>
                              <p:par>
                                <p:cTn id="18" presetID="10" presetClass="exit" presetSubtype="0" fill="hold" nodeType="afterEffect">
                                  <p:stCondLst>
                                    <p:cond delay="0"/>
                                  </p:stCondLst>
                                  <p:childTnLst>
                                    <p:animEffect transition="out" filter="fade">
                                      <p:cBhvr>
                                        <p:cTn id="19" dur="500"/>
                                        <p:tgtEl>
                                          <p:spTgt spid="21"/>
                                        </p:tgtEl>
                                      </p:cBhvr>
                                    </p:animEffect>
                                    <p:set>
                                      <p:cBhvr>
                                        <p:cTn id="20" dur="1" fill="hold">
                                          <p:stCondLst>
                                            <p:cond delay="499"/>
                                          </p:stCondLst>
                                        </p:cTn>
                                        <p:tgtEl>
                                          <p:spTgt spid="21"/>
                                        </p:tgtEl>
                                        <p:attrNameLst>
                                          <p:attrName>style.visibility</p:attrName>
                                        </p:attrNameLst>
                                      </p:cBhvr>
                                      <p:to>
                                        <p:strVal val="hidden"/>
                                      </p:to>
                                    </p:set>
                                  </p:childTnLst>
                                </p:cTn>
                              </p:par>
                            </p:childTnLst>
                          </p:cTn>
                        </p:par>
                        <p:par>
                          <p:cTn id="21" fill="hold">
                            <p:stCondLst>
                              <p:cond delay="3250"/>
                            </p:stCondLst>
                            <p:childTnLst>
                              <p:par>
                                <p:cTn id="22" presetID="10" presetClass="entr" presetSubtype="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par>
                          <p:cTn id="25" fill="hold">
                            <p:stCondLst>
                              <p:cond delay="3750"/>
                            </p:stCondLst>
                            <p:childTnLst>
                              <p:par>
                                <p:cTn id="26" presetID="0" presetClass="path" presetSubtype="0" accel="50000" decel="50000" fill="hold" nodeType="afterEffect">
                                  <p:stCondLst>
                                    <p:cond delay="0"/>
                                  </p:stCondLst>
                                  <p:childTnLst>
                                    <p:animMotion origin="layout" path="M -3.33333E-6 3.33333E-6 L 0.08837 0.00324 " pathEditMode="relative" rAng="0" ptsTypes="AA">
                                      <p:cBhvr>
                                        <p:cTn id="27" dur="2000" fill="hold"/>
                                        <p:tgtEl>
                                          <p:spTgt spid="16"/>
                                        </p:tgtEl>
                                        <p:attrNameLst>
                                          <p:attrName>ppt_x</p:attrName>
                                          <p:attrName>ppt_y</p:attrName>
                                        </p:attrNameLst>
                                      </p:cBhvr>
                                      <p:rCtr x="4410" y="162"/>
                                    </p:animMotion>
                                  </p:childTnLst>
                                </p:cTn>
                              </p:par>
                            </p:childTnLst>
                          </p:cTn>
                        </p:par>
                        <p:par>
                          <p:cTn id="28" fill="hold">
                            <p:stCondLst>
                              <p:cond delay="5750"/>
                            </p:stCondLst>
                            <p:childTnLst>
                              <p:par>
                                <p:cTn id="29" presetID="10" presetClass="exit" presetSubtype="0" fill="hold" nodeType="afterEffect">
                                  <p:stCondLst>
                                    <p:cond delay="0"/>
                                  </p:stCondLst>
                                  <p:childTnLst>
                                    <p:animEffect transition="out" filter="fade">
                                      <p:cBhvr>
                                        <p:cTn id="30" dur="500"/>
                                        <p:tgtEl>
                                          <p:spTgt spid="16"/>
                                        </p:tgtEl>
                                      </p:cBhvr>
                                    </p:animEffect>
                                    <p:set>
                                      <p:cBhvr>
                                        <p:cTn id="31" dur="1" fill="hold">
                                          <p:stCondLst>
                                            <p:cond delay="499"/>
                                          </p:stCondLst>
                                        </p:cTn>
                                        <p:tgtEl>
                                          <p:spTgt spid="16"/>
                                        </p:tgtEl>
                                        <p:attrNameLst>
                                          <p:attrName>style.visibility</p:attrName>
                                        </p:attrNameLst>
                                      </p:cBhvr>
                                      <p:to>
                                        <p:strVal val="hidden"/>
                                      </p:to>
                                    </p:set>
                                  </p:childTnLst>
                                </p:cTn>
                              </p:par>
                            </p:childTnLst>
                          </p:cTn>
                        </p:par>
                        <p:par>
                          <p:cTn id="32" fill="hold">
                            <p:stCondLst>
                              <p:cond delay="6250"/>
                            </p:stCondLst>
                            <p:childTnLst>
                              <p:par>
                                <p:cTn id="33" presetID="10" presetClass="entr" presetSubtype="0"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par>
                          <p:cTn id="36" fill="hold">
                            <p:stCondLst>
                              <p:cond delay="6750"/>
                            </p:stCondLst>
                            <p:childTnLst>
                              <p:par>
                                <p:cTn id="37" presetID="0" presetClass="path" presetSubtype="0" accel="50000" decel="50000" fill="hold" nodeType="afterEffect">
                                  <p:stCondLst>
                                    <p:cond delay="0"/>
                                  </p:stCondLst>
                                  <p:childTnLst>
                                    <p:animMotion origin="layout" path="M 6.38889E-6 7.40741E-7 L -0.00364 0.28148 L 0.00278 0.16042 C 0.004 0.15718 0.00504 0.1537 0.00643 0.15046 C 0.00973 0.14329 0.00817 0.15602 0.01199 0.14074 C 0.01303 0.13681 0.01268 0.13657 0.01476 0.13333 C 0.0165 0.13032 0.01824 0.1294 0.02032 0.12708 C 0.02101 0.12639 0.02153 0.12523 0.02223 0.12454 C 0.0231 0.12384 0.02414 0.12384 0.02501 0.12338 C 0.02605 0.12269 0.02674 0.12153 0.02778 0.12083 C 0.0323 0.11829 0.03282 0.11875 0.03699 0.11713 C 0.04115 0.11551 0.04567 0.11296 0.05001 0.11227 L 0.05834 0.11111 C 0.06459 0.1081 0.06008 0.10972 0.07223 0.10972 L 0.09254 0.12083 L 0.09254 0.16667 C 0.09185 0.20208 0.09081 0.22431 0.09254 0.26042 C 0.09272 0.26227 0.09393 0.26366 0.09445 0.26528 C 0.09723 0.27477 0.09428 0.27107 0.09914 0.27523 C 0.104 0.27477 0.10903 0.27454 0.1139 0.27407 C 0.12362 0.27269 0.11355 0.27269 0.11754 0.27269 " pathEditMode="relative" ptsTypes="AAAAAAAAAAAAAAAAAAAAA">
                                      <p:cBhvr>
                                        <p:cTn id="38" dur="2750" fill="hold"/>
                                        <p:tgtEl>
                                          <p:spTgt spid="17"/>
                                        </p:tgtEl>
                                        <p:attrNameLst>
                                          <p:attrName>ppt_x</p:attrName>
                                          <p:attrName>ppt_y</p:attrName>
                                        </p:attrNameLst>
                                      </p:cBhvr>
                                    </p:animMotion>
                                  </p:childTnLst>
                                </p:cTn>
                              </p:par>
                            </p:childTnLst>
                          </p:cTn>
                        </p:par>
                        <p:par>
                          <p:cTn id="39" fill="hold">
                            <p:stCondLst>
                              <p:cond delay="9500"/>
                            </p:stCondLst>
                            <p:childTnLst>
                              <p:par>
                                <p:cTn id="40" presetID="10" presetClass="exit" presetSubtype="0" fill="hold" nodeType="afterEffect">
                                  <p:stCondLst>
                                    <p:cond delay="0"/>
                                  </p:stCondLst>
                                  <p:childTnLst>
                                    <p:animEffect transition="out" filter="fade">
                                      <p:cBhvr>
                                        <p:cTn id="41" dur="500"/>
                                        <p:tgtEl>
                                          <p:spTgt spid="17"/>
                                        </p:tgtEl>
                                      </p:cBhvr>
                                    </p:animEffect>
                                    <p:set>
                                      <p:cBhvr>
                                        <p:cTn id="42" dur="1" fill="hold">
                                          <p:stCondLst>
                                            <p:cond delay="499"/>
                                          </p:stCondLst>
                                        </p:cTn>
                                        <p:tgtEl>
                                          <p:spTgt spid="17"/>
                                        </p:tgtEl>
                                        <p:attrNameLst>
                                          <p:attrName>style.visibility</p:attrName>
                                        </p:attrNameLst>
                                      </p:cBhvr>
                                      <p:to>
                                        <p:strVal val="hidden"/>
                                      </p:to>
                                    </p:set>
                                  </p:childTnLst>
                                </p:cTn>
                              </p:par>
                            </p:childTnLst>
                          </p:cTn>
                        </p:par>
                        <p:par>
                          <p:cTn id="43" fill="hold">
                            <p:stCondLst>
                              <p:cond delay="10000"/>
                            </p:stCondLst>
                            <p:childTnLst>
                              <p:par>
                                <p:cTn id="44" presetID="10" presetClass="entr" presetSubtype="0" fill="hold"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par>
                          <p:cTn id="47" fill="hold">
                            <p:stCondLst>
                              <p:cond delay="10500"/>
                            </p:stCondLst>
                            <p:childTnLst>
                              <p:par>
                                <p:cTn id="48" presetID="0" presetClass="path" presetSubtype="0" accel="50000" decel="50000" fill="hold" nodeType="afterEffect">
                                  <p:stCondLst>
                                    <p:cond delay="0"/>
                                  </p:stCondLst>
                                  <p:childTnLst>
                                    <p:animMotion origin="layout" path="M -1.38889E-6 -2.59259E-6 L -1.38889E-6 0.00023 C 0.01615 -0.00139 0.01059 -0.00139 0.01667 -0.00139 L 0.04271 -0.0125 L 0.06771 -0.03333 L 0.07327 -0.0544 L 0.07413 -0.08287 L 0.06858 -0.1 L 0.05469 -0.1074 L 0.03438 -0.1074 L 0.0066 -0.09884 L -0.01111 -0.06551 L -0.02118 -0.02106 L -0.01944 0.01713 L -0.01285 0.05047 L 0.00747 0.07523 L 0.02969 0.08033 L 0.05191 0.07523 L 0.0816 0.05672 " pathEditMode="relative" rAng="0" ptsTypes="AAAAAAAAAAAAAAAAAAA">
                                      <p:cBhvr>
                                        <p:cTn id="49" dur="3000" fill="hold"/>
                                        <p:tgtEl>
                                          <p:spTgt spid="20"/>
                                        </p:tgtEl>
                                        <p:attrNameLst>
                                          <p:attrName>ppt_x</p:attrName>
                                          <p:attrName>ppt_y</p:attrName>
                                        </p:attrNameLst>
                                      </p:cBhvr>
                                      <p:rCtr x="3021" y="-1366"/>
                                    </p:animMotion>
                                  </p:childTnLst>
                                </p:cTn>
                              </p:par>
                            </p:childTnLst>
                          </p:cTn>
                        </p:par>
                        <p:par>
                          <p:cTn id="50" fill="hold">
                            <p:stCondLst>
                              <p:cond delay="13500"/>
                            </p:stCondLst>
                            <p:childTnLst>
                              <p:par>
                                <p:cTn id="51" presetID="10" presetClass="exit" presetSubtype="0" fill="hold" nodeType="afterEffect">
                                  <p:stCondLst>
                                    <p:cond delay="0"/>
                                  </p:stCondLst>
                                  <p:childTnLst>
                                    <p:animEffect transition="out" filter="fade">
                                      <p:cBhvr>
                                        <p:cTn id="52" dur="500"/>
                                        <p:tgtEl>
                                          <p:spTgt spid="20"/>
                                        </p:tgtEl>
                                      </p:cBhvr>
                                    </p:animEffect>
                                    <p:set>
                                      <p:cBhvr>
                                        <p:cTn id="53" dur="1" fill="hold">
                                          <p:stCondLst>
                                            <p:cond delay="499"/>
                                          </p:stCondLst>
                                        </p:cTn>
                                        <p:tgtEl>
                                          <p:spTgt spid="20"/>
                                        </p:tgtEl>
                                        <p:attrNameLst>
                                          <p:attrName>style.visibility</p:attrName>
                                        </p:attrNameLst>
                                      </p:cBhvr>
                                      <p:to>
                                        <p:strVal val="hidden"/>
                                      </p:to>
                                    </p:set>
                                  </p:childTnLst>
                                </p:cTn>
                              </p:par>
                            </p:childTnLst>
                          </p:cTn>
                        </p:par>
                        <p:par>
                          <p:cTn id="54" fill="hold">
                            <p:stCondLst>
                              <p:cond delay="14000"/>
                            </p:stCondLst>
                            <p:childTnLst>
                              <p:par>
                                <p:cTn id="55" presetID="10" presetClass="entr" presetSubtype="0" fill="hold" nodeType="after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500"/>
                                        <p:tgtEl>
                                          <p:spTgt spid="22"/>
                                        </p:tgtEl>
                                      </p:cBhvr>
                                    </p:animEffect>
                                  </p:childTnLst>
                                </p:cTn>
                              </p:par>
                            </p:childTnLst>
                          </p:cTn>
                        </p:par>
                        <p:par>
                          <p:cTn id="58" fill="hold">
                            <p:stCondLst>
                              <p:cond delay="14500"/>
                            </p:stCondLst>
                            <p:childTnLst>
                              <p:par>
                                <p:cTn id="59" presetID="0" presetClass="path" presetSubtype="0" accel="50000" decel="50000" fill="hold" nodeType="afterEffect">
                                  <p:stCondLst>
                                    <p:cond delay="0"/>
                                  </p:stCondLst>
                                  <p:childTnLst>
                                    <p:animMotion origin="layout" path="M 5E-6 2.59259E-6 L -0.00173 0.17407 L 0.00643 0.04444 C 0.00834 0.04143 0.01007 0.03842 0.01198 0.03565 C 0.01285 0.03472 0.01389 0.03426 0.01476 0.03333 C 0.01546 0.0324 0.01598 0.03148 0.01667 0.03078 C 0.01789 0.0294 0.0191 0.02824 0.02032 0.02708 C 0.02136 0.02615 0.02223 0.02546 0.0231 0.02453 C 0.02605 0.02153 0.02396 0.02222 0.02778 0.01967 C 0.02865 0.01898 0.02969 0.01898 0.03056 0.01852 C 0.0316 0.01782 0.0323 0.01643 0.03334 0.01597 C 0.03507 0.01481 0.03698 0.01435 0.03889 0.01342 L 0.04167 0.01227 C 0.04254 0.0118 0.04341 0.01134 0.04445 0.01111 C 0.04601 0.01065 0.04757 0.00995 0.04914 0.00972 C 0.05209 0.00926 0.05521 0.00903 0.05834 0.00856 C 0.0665 0.00625 0.06129 0.0074 0.07413 0.0074 " pathEditMode="relative" rAng="0" ptsTypes="AAAAAAAAAAAAAAAAA">
                                      <p:cBhvr>
                                        <p:cTn id="60" dur="2500" fill="hold"/>
                                        <p:tgtEl>
                                          <p:spTgt spid="22"/>
                                        </p:tgtEl>
                                        <p:attrNameLst>
                                          <p:attrName>ppt_x</p:attrName>
                                          <p:attrName>ppt_y</p:attrName>
                                        </p:attrNameLst>
                                      </p:cBhvr>
                                      <p:rCtr x="3611" y="8704"/>
                                    </p:animMotion>
                                  </p:childTnLst>
                                </p:cTn>
                              </p:par>
                            </p:childTnLst>
                          </p:cTn>
                        </p:par>
                        <p:par>
                          <p:cTn id="61" fill="hold">
                            <p:stCondLst>
                              <p:cond delay="17000"/>
                            </p:stCondLst>
                            <p:childTnLst>
                              <p:par>
                                <p:cTn id="62" presetID="10" presetClass="exit" presetSubtype="0" fill="hold" nodeType="afterEffect">
                                  <p:stCondLst>
                                    <p:cond delay="0"/>
                                  </p:stCondLst>
                                  <p:childTnLst>
                                    <p:animEffect transition="out" filter="fade">
                                      <p:cBhvr>
                                        <p:cTn id="63" dur="500"/>
                                        <p:tgtEl>
                                          <p:spTgt spid="22"/>
                                        </p:tgtEl>
                                      </p:cBhvr>
                                    </p:animEffect>
                                    <p:set>
                                      <p:cBhvr>
                                        <p:cTn id="64" dur="1" fill="hold">
                                          <p:stCondLst>
                                            <p:cond delay="499"/>
                                          </p:stCondLst>
                                        </p:cTn>
                                        <p:tgtEl>
                                          <p:spTgt spid="22"/>
                                        </p:tgtEl>
                                        <p:attrNameLst>
                                          <p:attrName>style.visibility</p:attrName>
                                        </p:attrNameLst>
                                      </p:cBhvr>
                                      <p:to>
                                        <p:strVal val="hidden"/>
                                      </p:to>
                                    </p:set>
                                  </p:childTnLst>
                                </p:cTn>
                              </p:par>
                            </p:childTnLst>
                          </p:cTn>
                        </p:par>
                        <p:par>
                          <p:cTn id="65" fill="hold">
                            <p:stCondLst>
                              <p:cond delay="17500"/>
                            </p:stCondLst>
                            <p:childTnLst>
                              <p:par>
                                <p:cTn id="66" presetID="10" presetClass="entr" presetSubtype="0" fill="hold" nodeType="after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500"/>
                                        <p:tgtEl>
                                          <p:spTgt spid="19"/>
                                        </p:tgtEl>
                                      </p:cBhvr>
                                    </p:animEffect>
                                  </p:childTnLst>
                                </p:cTn>
                              </p:par>
                            </p:childTnLst>
                          </p:cTn>
                        </p:par>
                        <p:par>
                          <p:cTn id="69" fill="hold">
                            <p:stCondLst>
                              <p:cond delay="18000"/>
                            </p:stCondLst>
                            <p:childTnLst>
                              <p:par>
                                <p:cTn id="70" presetID="0" presetClass="path" presetSubtype="0" accel="50000" decel="50000" fill="hold" nodeType="afterEffect">
                                  <p:stCondLst>
                                    <p:cond delay="0"/>
                                  </p:stCondLst>
                                  <p:childTnLst>
                                    <p:animMotion origin="layout" path="M -2.77778E-6 -4.44444E-6 L -2.77778E-6 0.00024 C 0.01615 -0.00138 0.01059 -0.00138 0.01667 -0.00138 L 0.04271 -0.0125 L 0.06771 -0.03333 L 0.07327 -0.05439 L 0.07413 -0.08287 L 0.06858 -0.1 L 0.05469 -0.1074 L 0.03438 -0.1074 L 0.0066 -0.09884 L -0.01111 -0.0655 L -0.02118 -0.02106 L -0.01944 0.01713 L -0.01284 0.05047 L 0.00747 0.07524 L 0.02969 0.08033 L 0.05191 0.07524 L 0.0816 0.05672 " pathEditMode="relative" rAng="0" ptsTypes="AAAAAAAAAAAAAAAAAAA">
                                      <p:cBhvr>
                                        <p:cTn id="71" dur="3000" fill="hold"/>
                                        <p:tgtEl>
                                          <p:spTgt spid="19"/>
                                        </p:tgtEl>
                                        <p:attrNameLst>
                                          <p:attrName>ppt_x</p:attrName>
                                          <p:attrName>ppt_y</p:attrName>
                                        </p:attrNameLst>
                                      </p:cBhvr>
                                      <p:rCtr x="3021" y="-1366"/>
                                    </p:animMotion>
                                  </p:childTnLst>
                                </p:cTn>
                              </p:par>
                            </p:childTnLst>
                          </p:cTn>
                        </p:par>
                        <p:par>
                          <p:cTn id="72" fill="hold">
                            <p:stCondLst>
                              <p:cond delay="21000"/>
                            </p:stCondLst>
                            <p:childTnLst>
                              <p:par>
                                <p:cTn id="73" presetID="10" presetClass="exit" presetSubtype="0" fill="hold" nodeType="afterEffect">
                                  <p:stCondLst>
                                    <p:cond delay="0"/>
                                  </p:stCondLst>
                                  <p:childTnLst>
                                    <p:animEffect transition="out" filter="fade">
                                      <p:cBhvr>
                                        <p:cTn id="74" dur="500"/>
                                        <p:tgtEl>
                                          <p:spTgt spid="19"/>
                                        </p:tgtEl>
                                      </p:cBhvr>
                                    </p:animEffect>
                                    <p:set>
                                      <p:cBhvr>
                                        <p:cTn id="75"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8" name="Rectangle: Rounded Corners 1">
            <a:extLst>
              <a:ext uri="{FF2B5EF4-FFF2-40B4-BE49-F238E27FC236}">
                <a16:creationId xmlns:a16="http://schemas.microsoft.com/office/drawing/2014/main" xmlns="" id="{98180F46-9B8E-4B29-A297-FEBFA2547EA8}"/>
              </a:ext>
            </a:extLst>
          </p:cNvPr>
          <p:cNvSpPr/>
          <p:nvPr/>
        </p:nvSpPr>
        <p:spPr>
          <a:xfrm>
            <a:off x="714475" y="910361"/>
            <a:ext cx="7715050" cy="1197839"/>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auto">
              <a:lnSpc>
                <a:spcPct val="100000"/>
              </a:lnSpc>
              <a:spcBef>
                <a:spcPts val="0"/>
              </a:spcBef>
              <a:spcAft>
                <a:spcPts val="0"/>
              </a:spcAft>
              <a:defRPr/>
            </a:pPr>
            <a:r>
              <a:rPr lang="en-GB" sz="2400" kern="0" dirty="0">
                <a:solidFill>
                  <a:schemeClr val="tx1"/>
                </a:solidFill>
                <a:latin typeface="Twinkl" pitchFamily="50" charset="0"/>
              </a:rPr>
              <a:t>Today, we are learning to write words that contain </a:t>
            </a:r>
            <a:r>
              <a:rPr lang="en-GB" sz="2400" b="1" kern="0" dirty="0" smtClean="0">
                <a:solidFill>
                  <a:schemeClr val="tx1"/>
                </a:solidFill>
                <a:latin typeface="Twinkl" pitchFamily="50" charset="0"/>
              </a:rPr>
              <a:t>ea</a:t>
            </a:r>
            <a:r>
              <a:rPr lang="en-GB" sz="2400" kern="0" dirty="0" smtClean="0">
                <a:solidFill>
                  <a:schemeClr val="tx1"/>
                </a:solidFill>
                <a:latin typeface="Twinkl" pitchFamily="50" charset="0"/>
              </a:rPr>
              <a:t>.</a:t>
            </a:r>
            <a:endParaRPr lang="en-GB" sz="2400" b="1" kern="0" dirty="0">
              <a:solidFill>
                <a:schemeClr val="tx1"/>
              </a:solidFill>
              <a:latin typeface="Twinkl" pitchFamily="50"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7864" y="2287108"/>
            <a:ext cx="1291588" cy="378904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3468" y="2293798"/>
            <a:ext cx="1440160" cy="3782350"/>
          </a:xfrm>
          <a:prstGeom prst="rect">
            <a:avLst/>
          </a:prstGeom>
        </p:spPr>
      </p:pic>
    </p:spTree>
    <p:extLst>
      <p:ext uri="{BB962C8B-B14F-4D97-AF65-F5344CB8AC3E}">
        <p14:creationId xmlns:p14="http://schemas.microsoft.com/office/powerpoint/2010/main" val="3028503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2E232DD7-EFA9-42F5-B43E-9F346E268B6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68" t="14193" r="177" b="4635"/>
          <a:stretch/>
        </p:blipFill>
        <p:spPr>
          <a:xfrm>
            <a:off x="467544" y="440268"/>
            <a:ext cx="8208912" cy="5969000"/>
          </a:xfrm>
          <a:prstGeom prst="roundRect">
            <a:avLst>
              <a:gd name="adj" fmla="val 2436"/>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cxnSp>
        <p:nvCxnSpPr>
          <p:cNvPr id="10" name="Straight Connector 9"/>
          <p:cNvCxnSpPr/>
          <p:nvPr/>
        </p:nvCxnSpPr>
        <p:spPr>
          <a:xfrm>
            <a:off x="1621594" y="5815618"/>
            <a:ext cx="0" cy="36004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346" y="2278054"/>
            <a:ext cx="1291588" cy="378904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38558" y="1475714"/>
            <a:ext cx="1790127" cy="4591379"/>
          </a:xfrm>
          <a:prstGeom prst="rect">
            <a:avLst/>
          </a:prstGeom>
        </p:spPr>
      </p:pic>
      <p:sp>
        <p:nvSpPr>
          <p:cNvPr id="9" name="Rounded Rectangle 8"/>
          <p:cNvSpPr/>
          <p:nvPr/>
        </p:nvSpPr>
        <p:spPr>
          <a:xfrm>
            <a:off x="611560" y="5169528"/>
            <a:ext cx="7920880" cy="1067783"/>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As the cla</a:t>
            </a:r>
            <a:r>
              <a:rPr lang="en-GB" sz="2000" u="sng" dirty="0">
                <a:solidFill>
                  <a:schemeClr val="tx1"/>
                </a:solidFill>
                <a:latin typeface="Twinkl" pitchFamily="50" charset="0"/>
              </a:rPr>
              <a:t>ss</a:t>
            </a:r>
            <a:r>
              <a:rPr lang="en-GB" sz="2000" dirty="0">
                <a:solidFill>
                  <a:schemeClr val="tx1"/>
                </a:solidFill>
                <a:latin typeface="Twinkl" pitchFamily="50" charset="0"/>
              </a:rPr>
              <a:t> </a:t>
            </a:r>
            <a:r>
              <a:rPr lang="en-GB" sz="2000" dirty="0">
                <a:solidFill>
                  <a:schemeClr val="tx1">
                    <a:lumMod val="50000"/>
                    <a:lumOff val="50000"/>
                  </a:schemeClr>
                </a:solidFill>
                <a:latin typeface="Twinkl" pitchFamily="50" charset="0"/>
              </a:rPr>
              <a:t>walked through </a:t>
            </a:r>
            <a:r>
              <a:rPr lang="en-GB" sz="2000" dirty="0">
                <a:solidFill>
                  <a:schemeClr val="tx1"/>
                </a:solidFill>
                <a:latin typeface="Twinkl" pitchFamily="50" charset="0"/>
              </a:rPr>
              <a:t>the </a:t>
            </a:r>
            <a:r>
              <a:rPr lang="en-GB" sz="2000" dirty="0">
                <a:solidFill>
                  <a:schemeClr val="tx1">
                    <a:lumMod val="50000"/>
                    <a:lumOff val="50000"/>
                  </a:schemeClr>
                </a:solidFill>
                <a:latin typeface="Twinkl" pitchFamily="50" charset="0"/>
              </a:rPr>
              <a:t>aquarium</a:t>
            </a:r>
            <a:r>
              <a:rPr lang="en-GB" sz="2000" dirty="0">
                <a:solidFill>
                  <a:schemeClr val="tx1"/>
                </a:solidFill>
                <a:latin typeface="Twinkl" pitchFamily="50" charset="0"/>
              </a:rPr>
              <a:t>, Kit </a:t>
            </a:r>
            <a:r>
              <a:rPr lang="en-GB" sz="2000" dirty="0">
                <a:solidFill>
                  <a:schemeClr val="tx1">
                    <a:lumMod val="50000"/>
                    <a:lumOff val="50000"/>
                  </a:schemeClr>
                </a:solidFill>
                <a:latin typeface="Twinkl" pitchFamily="50" charset="0"/>
              </a:rPr>
              <a:t>asked</a:t>
            </a:r>
            <a:r>
              <a:rPr lang="en-GB" sz="2000" dirty="0">
                <a:solidFill>
                  <a:schemeClr val="tx1"/>
                </a:solidFill>
                <a:latin typeface="Twinkl" pitchFamily="50" charset="0"/>
              </a:rPr>
              <a:t> </a:t>
            </a:r>
            <a:r>
              <a:rPr lang="en-GB" sz="2000" dirty="0">
                <a:solidFill>
                  <a:srgbClr val="FF0000"/>
                </a:solidFill>
                <a:latin typeface="Twinkl" pitchFamily="50" charset="0"/>
              </a:rPr>
              <a:t>Mr</a:t>
            </a:r>
            <a:r>
              <a:rPr lang="en-GB" sz="2000" dirty="0">
                <a:solidFill>
                  <a:schemeClr val="bg1"/>
                </a:solidFill>
                <a:latin typeface="Twinkl" pitchFamily="50" charset="0"/>
              </a:rPr>
              <a:t> </a:t>
            </a:r>
            <a:r>
              <a:rPr lang="en-GB" sz="2000" dirty="0">
                <a:solidFill>
                  <a:schemeClr val="tx1"/>
                </a:solidFill>
                <a:latin typeface="Twinkl" pitchFamily="50" charset="0"/>
              </a:rPr>
              <a:t>Adams if he was </a:t>
            </a:r>
            <a:r>
              <a:rPr lang="en-GB" sz="2000" dirty="0">
                <a:solidFill>
                  <a:schemeClr val="tx1">
                    <a:lumMod val="50000"/>
                    <a:lumOff val="50000"/>
                  </a:schemeClr>
                </a:solidFill>
                <a:latin typeface="Twinkl" pitchFamily="50" charset="0"/>
              </a:rPr>
              <a:t>okay</a:t>
            </a:r>
            <a:r>
              <a:rPr lang="en-GB" sz="2000" dirty="0">
                <a:solidFill>
                  <a:schemeClr val="tx1"/>
                </a:solidFill>
                <a:latin typeface="Twinkl" pitchFamily="50" charset="0"/>
              </a:rPr>
              <a:t>. </a:t>
            </a:r>
            <a:r>
              <a:rPr lang="en-GB" sz="2000" dirty="0">
                <a:solidFill>
                  <a:srgbClr val="FF0000"/>
                </a:solidFill>
                <a:latin typeface="Twinkl" pitchFamily="50" charset="0"/>
              </a:rPr>
              <a:t>Mr</a:t>
            </a:r>
            <a:r>
              <a:rPr lang="en-GB" sz="2000" dirty="0">
                <a:solidFill>
                  <a:schemeClr val="bg1"/>
                </a:solidFill>
                <a:latin typeface="Twinkl" pitchFamily="50" charset="0"/>
              </a:rPr>
              <a:t> </a:t>
            </a:r>
            <a:r>
              <a:rPr lang="en-GB" sz="2000" dirty="0">
                <a:solidFill>
                  <a:schemeClr val="tx1"/>
                </a:solidFill>
                <a:latin typeface="Twinkl" pitchFamily="50" charset="0"/>
              </a:rPr>
              <a:t>Adams had </a:t>
            </a:r>
            <a:r>
              <a:rPr lang="en-GB" sz="2000" dirty="0">
                <a:solidFill>
                  <a:schemeClr val="tx1">
                    <a:lumMod val="50000"/>
                    <a:lumOff val="50000"/>
                  </a:schemeClr>
                </a:solidFill>
                <a:latin typeface="Twinkl" pitchFamily="50" charset="0"/>
              </a:rPr>
              <a:t>turned</a:t>
            </a:r>
            <a:r>
              <a:rPr lang="en-GB" sz="2000" dirty="0">
                <a:solidFill>
                  <a:schemeClr val="tx1"/>
                </a:solidFill>
                <a:latin typeface="Twinkl" pitchFamily="50" charset="0"/>
              </a:rPr>
              <a:t> a </a:t>
            </a:r>
            <a:r>
              <a:rPr lang="en-GB" sz="2000" dirty="0">
                <a:solidFill>
                  <a:schemeClr val="tx1">
                    <a:lumMod val="50000"/>
                    <a:lumOff val="50000"/>
                  </a:schemeClr>
                </a:solidFill>
                <a:latin typeface="Twinkl" pitchFamily="50" charset="0"/>
              </a:rPr>
              <a:t>pale</a:t>
            </a:r>
            <a:r>
              <a:rPr lang="en-GB" sz="2000" dirty="0">
                <a:solidFill>
                  <a:schemeClr val="bg1"/>
                </a:solidFill>
                <a:latin typeface="Twinkl" pitchFamily="50" charset="0"/>
              </a:rPr>
              <a:t> </a:t>
            </a:r>
            <a:r>
              <a:rPr lang="en-GB" sz="2000" dirty="0">
                <a:solidFill>
                  <a:schemeClr val="tx1"/>
                </a:solidFill>
                <a:latin typeface="Twinkl" pitchFamily="50" charset="0"/>
              </a:rPr>
              <a:t>gr</a:t>
            </a:r>
            <a:r>
              <a:rPr lang="en-GB" sz="2000" u="sng" dirty="0">
                <a:solidFill>
                  <a:schemeClr val="tx1"/>
                </a:solidFill>
                <a:latin typeface="Twinkl" pitchFamily="50" charset="0"/>
              </a:rPr>
              <a:t>ee</a:t>
            </a:r>
            <a:r>
              <a:rPr lang="en-GB" sz="2000" dirty="0">
                <a:solidFill>
                  <a:schemeClr val="tx1"/>
                </a:solidFill>
                <a:latin typeface="Twinkl" pitchFamily="50" charset="0"/>
              </a:rPr>
              <a:t>n </a:t>
            </a:r>
            <a:r>
              <a:rPr lang="en-GB" sz="2000" dirty="0">
                <a:solidFill>
                  <a:schemeClr val="tx1">
                    <a:lumMod val="50000"/>
                    <a:lumOff val="50000"/>
                  </a:schemeClr>
                </a:solidFill>
                <a:latin typeface="Twinkl" pitchFamily="50" charset="0"/>
              </a:rPr>
              <a:t>colour since </a:t>
            </a:r>
            <a:r>
              <a:rPr lang="en-GB" sz="2000" dirty="0">
                <a:solidFill>
                  <a:schemeClr val="tx1"/>
                </a:solidFill>
                <a:latin typeface="Twinkl" pitchFamily="50" charset="0"/>
              </a:rPr>
              <a:t>the </a:t>
            </a:r>
            <a:r>
              <a:rPr lang="en-GB" sz="2000" dirty="0">
                <a:solidFill>
                  <a:schemeClr val="tx1">
                    <a:lumMod val="50000"/>
                    <a:lumOff val="50000"/>
                  </a:schemeClr>
                </a:solidFill>
                <a:latin typeface="Twinkl" pitchFamily="50" charset="0"/>
              </a:rPr>
              <a:t>word</a:t>
            </a:r>
            <a:r>
              <a:rPr lang="en-GB" sz="2000" dirty="0">
                <a:solidFill>
                  <a:schemeClr val="tx1"/>
                </a:solidFill>
                <a:latin typeface="Twinkl" pitchFamily="50" charset="0"/>
              </a:rPr>
              <a:t> </a:t>
            </a:r>
            <a:r>
              <a:rPr lang="en-GB" sz="2000" u="sng" dirty="0" smtClean="0">
                <a:solidFill>
                  <a:schemeClr val="tx1"/>
                </a:solidFill>
                <a:latin typeface="Twinkl" pitchFamily="50" charset="0"/>
              </a:rPr>
              <a:t>shar</a:t>
            </a:r>
            <a:r>
              <a:rPr lang="en-GB" sz="2000" dirty="0" smtClean="0">
                <a:solidFill>
                  <a:schemeClr val="tx1"/>
                </a:solidFill>
                <a:latin typeface="Twinkl" pitchFamily="50" charset="0"/>
              </a:rPr>
              <a:t>ks </a:t>
            </a:r>
            <a:r>
              <a:rPr lang="en-GB" sz="2000" dirty="0">
                <a:solidFill>
                  <a:schemeClr val="tx1"/>
                </a:solidFill>
                <a:latin typeface="Twinkl" pitchFamily="50" charset="0"/>
              </a:rPr>
              <a:t>was </a:t>
            </a:r>
            <a:r>
              <a:rPr lang="en-GB" sz="2000" dirty="0">
                <a:solidFill>
                  <a:schemeClr val="tx1">
                    <a:lumMod val="50000"/>
                    <a:lumOff val="50000"/>
                  </a:schemeClr>
                </a:solidFill>
                <a:latin typeface="Twinkl" pitchFamily="50" charset="0"/>
              </a:rPr>
              <a:t>mentioned</a:t>
            </a:r>
            <a:r>
              <a:rPr lang="en-GB" sz="2000" dirty="0">
                <a:solidFill>
                  <a:schemeClr val="tx1"/>
                </a:solidFill>
                <a:latin typeface="Twinkl" pitchFamily="50" charset="0"/>
              </a:rPr>
              <a:t>!</a:t>
            </a:r>
          </a:p>
        </p:txBody>
      </p:sp>
      <p:cxnSp>
        <p:nvCxnSpPr>
          <p:cNvPr id="3" name="Straight Connector 2"/>
          <p:cNvCxnSpPr/>
          <p:nvPr/>
        </p:nvCxnSpPr>
        <p:spPr>
          <a:xfrm>
            <a:off x="1626926" y="5907610"/>
            <a:ext cx="0" cy="24792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2770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2E232DD7-EFA9-42F5-B43E-9F346E268B6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68" t="14193" r="177" b="4635"/>
          <a:stretch/>
        </p:blipFill>
        <p:spPr>
          <a:xfrm>
            <a:off x="467544" y="440268"/>
            <a:ext cx="8208912" cy="5969000"/>
          </a:xfrm>
          <a:prstGeom prst="roundRect">
            <a:avLst>
              <a:gd name="adj" fmla="val 2436"/>
            </a:avLst>
          </a:prstGeom>
          <a:ln w="28575">
            <a:solidFill>
              <a:schemeClr val="bg1"/>
            </a:solidFill>
          </a:ln>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33107" y="1475713"/>
            <a:ext cx="1790127" cy="4591379"/>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29346" y="2278054"/>
            <a:ext cx="1291588" cy="3789040"/>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8558" y="1475714"/>
            <a:ext cx="1790127" cy="4591378"/>
          </a:xfrm>
          <a:prstGeom prst="rect">
            <a:avLst/>
          </a:prstGeom>
        </p:spPr>
      </p:pic>
      <p:sp>
        <p:nvSpPr>
          <p:cNvPr id="9" name="Rounded Rectangle 8"/>
          <p:cNvSpPr/>
          <p:nvPr/>
        </p:nvSpPr>
        <p:spPr>
          <a:xfrm>
            <a:off x="611560" y="5469025"/>
            <a:ext cx="7920880" cy="740887"/>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“I am</a:t>
            </a:r>
            <a:r>
              <a:rPr lang="en-GB" sz="2000" dirty="0">
                <a:solidFill>
                  <a:schemeClr val="tx1">
                    <a:lumMod val="50000"/>
                    <a:lumOff val="50000"/>
                  </a:schemeClr>
                </a:solidFill>
                <a:latin typeface="Twinkl" pitchFamily="50" charset="0"/>
              </a:rPr>
              <a:t> fine</a:t>
            </a:r>
            <a:r>
              <a:rPr lang="en-GB" sz="2000" dirty="0">
                <a:solidFill>
                  <a:schemeClr val="tx1"/>
                </a:solidFill>
                <a:latin typeface="Twinkl" pitchFamily="50" charset="0"/>
              </a:rPr>
              <a:t>, </a:t>
            </a:r>
            <a:r>
              <a:rPr lang="en-GB" sz="2000" u="sng" dirty="0">
                <a:solidFill>
                  <a:schemeClr val="tx1"/>
                </a:solidFill>
                <a:latin typeface="Twinkl" pitchFamily="50" charset="0"/>
              </a:rPr>
              <a:t>th</a:t>
            </a:r>
            <a:r>
              <a:rPr lang="en-GB" sz="2000" dirty="0">
                <a:solidFill>
                  <a:schemeClr val="tx1"/>
                </a:solidFill>
                <a:latin typeface="Twinkl" pitchFamily="50" charset="0"/>
              </a:rPr>
              <a:t>anks,” </a:t>
            </a:r>
            <a:r>
              <a:rPr lang="en-GB" sz="2000" dirty="0">
                <a:solidFill>
                  <a:schemeClr val="tx1">
                    <a:lumMod val="50000"/>
                    <a:lumOff val="50000"/>
                  </a:schemeClr>
                </a:solidFill>
                <a:latin typeface="Twinkl" pitchFamily="50" charset="0"/>
              </a:rPr>
              <a:t>explained</a:t>
            </a:r>
            <a:r>
              <a:rPr lang="en-GB" sz="2000" dirty="0">
                <a:solidFill>
                  <a:schemeClr val="tx1"/>
                </a:solidFill>
                <a:latin typeface="Twinkl" pitchFamily="50" charset="0"/>
              </a:rPr>
              <a:t> </a:t>
            </a:r>
            <a:r>
              <a:rPr lang="en-GB" sz="2000" dirty="0">
                <a:solidFill>
                  <a:srgbClr val="D82233"/>
                </a:solidFill>
                <a:latin typeface="Twinkl" pitchFamily="50" charset="0"/>
              </a:rPr>
              <a:t>Mr</a:t>
            </a:r>
            <a:r>
              <a:rPr lang="en-GB" sz="2000" dirty="0">
                <a:solidFill>
                  <a:schemeClr val="tx1"/>
                </a:solidFill>
                <a:latin typeface="Twinkl" pitchFamily="50" charset="0"/>
              </a:rPr>
              <a:t> Adams. “I f</a:t>
            </a:r>
            <a:r>
              <a:rPr lang="en-GB" sz="2000" u="sng" dirty="0">
                <a:solidFill>
                  <a:schemeClr val="tx1"/>
                </a:solidFill>
                <a:latin typeface="Twinkl" pitchFamily="50" charset="0"/>
              </a:rPr>
              <a:t>or</a:t>
            </a:r>
            <a:r>
              <a:rPr lang="en-GB" sz="2000" dirty="0">
                <a:solidFill>
                  <a:schemeClr val="tx1"/>
                </a:solidFill>
                <a:latin typeface="Twinkl" pitchFamily="50" charset="0"/>
              </a:rPr>
              <a:t>got </a:t>
            </a:r>
            <a:r>
              <a:rPr lang="en-GB" sz="2000" u="sng" dirty="0" smtClean="0">
                <a:solidFill>
                  <a:schemeClr val="tx1"/>
                </a:solidFill>
                <a:latin typeface="Twinkl" pitchFamily="50" charset="0"/>
              </a:rPr>
              <a:t>shar</a:t>
            </a:r>
            <a:r>
              <a:rPr lang="en-GB" sz="2000" dirty="0" smtClean="0">
                <a:solidFill>
                  <a:schemeClr val="tx1"/>
                </a:solidFill>
                <a:latin typeface="Twinkl" pitchFamily="50" charset="0"/>
              </a:rPr>
              <a:t>ks </a:t>
            </a:r>
            <a:r>
              <a:rPr lang="en-GB" sz="2000" dirty="0">
                <a:solidFill>
                  <a:srgbClr val="D82233"/>
                </a:solidFill>
                <a:latin typeface="Twinkl" pitchFamily="50" charset="0"/>
              </a:rPr>
              <a:t>were</a:t>
            </a:r>
            <a:r>
              <a:rPr lang="en-GB" sz="2000" dirty="0">
                <a:solidFill>
                  <a:schemeClr val="tx1"/>
                </a:solidFill>
                <a:latin typeface="Twinkl" pitchFamily="50" charset="0"/>
              </a:rPr>
              <a:t> so big!”</a:t>
            </a:r>
          </a:p>
        </p:txBody>
      </p:sp>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cxnSp>
        <p:nvCxnSpPr>
          <p:cNvPr id="10" name="Straight Connector 9"/>
          <p:cNvCxnSpPr/>
          <p:nvPr/>
        </p:nvCxnSpPr>
        <p:spPr>
          <a:xfrm>
            <a:off x="6711433" y="5505432"/>
            <a:ext cx="0" cy="36004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0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2E232DD7-EFA9-42F5-B43E-9F346E268B6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68" t="14193" r="177" b="4635"/>
          <a:stretch/>
        </p:blipFill>
        <p:spPr>
          <a:xfrm>
            <a:off x="467544" y="440268"/>
            <a:ext cx="8208912" cy="5969000"/>
          </a:xfrm>
          <a:prstGeom prst="roundRect">
            <a:avLst>
              <a:gd name="adj" fmla="val 2436"/>
            </a:avLst>
          </a:prstGeom>
          <a:ln w="28575">
            <a:solidFill>
              <a:schemeClr val="bg1"/>
            </a:solidFill>
          </a:ln>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346" y="2278054"/>
            <a:ext cx="1291588" cy="378904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38558" y="1475714"/>
            <a:ext cx="1790127" cy="4591378"/>
          </a:xfrm>
          <a:prstGeom prst="rect">
            <a:avLst/>
          </a:prstGeom>
        </p:spPr>
      </p:pic>
      <p:sp>
        <p:nvSpPr>
          <p:cNvPr id="9" name="Rounded Rectangle 8"/>
          <p:cNvSpPr/>
          <p:nvPr/>
        </p:nvSpPr>
        <p:spPr>
          <a:xfrm>
            <a:off x="611560" y="5145933"/>
            <a:ext cx="7920880" cy="1063980"/>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“I </a:t>
            </a:r>
            <a:r>
              <a:rPr lang="en-GB" sz="2000" u="sng" dirty="0">
                <a:solidFill>
                  <a:schemeClr val="tx1"/>
                </a:solidFill>
                <a:latin typeface="Twinkl" pitchFamily="50" charset="0"/>
              </a:rPr>
              <a:t>th</a:t>
            </a:r>
            <a:r>
              <a:rPr lang="en-GB" sz="2000" dirty="0">
                <a:solidFill>
                  <a:schemeClr val="tx1"/>
                </a:solidFill>
                <a:latin typeface="Twinkl" pitchFamily="50" charset="0"/>
              </a:rPr>
              <a:t>ink </a:t>
            </a:r>
            <a:r>
              <a:rPr lang="en-GB" sz="2000" u="sng" dirty="0" smtClean="0">
                <a:solidFill>
                  <a:schemeClr val="tx1"/>
                </a:solidFill>
                <a:latin typeface="Twinkl" pitchFamily="50" charset="0"/>
              </a:rPr>
              <a:t>shar</a:t>
            </a:r>
            <a:r>
              <a:rPr lang="en-GB" sz="2000" dirty="0" smtClean="0">
                <a:solidFill>
                  <a:schemeClr val="tx1"/>
                </a:solidFill>
                <a:latin typeface="Twinkl" pitchFamily="50" charset="0"/>
              </a:rPr>
              <a:t>ks </a:t>
            </a:r>
            <a:r>
              <a:rPr lang="en-GB" sz="2000" dirty="0">
                <a:solidFill>
                  <a:schemeClr val="tx1"/>
                </a:solidFill>
                <a:latin typeface="Twinkl" pitchFamily="50" charset="0"/>
              </a:rPr>
              <a:t>are </a:t>
            </a:r>
            <a:r>
              <a:rPr lang="en-GB" sz="2000" dirty="0">
                <a:solidFill>
                  <a:schemeClr val="tx1">
                    <a:lumMod val="50000"/>
                    <a:lumOff val="50000"/>
                  </a:schemeClr>
                </a:solidFill>
                <a:latin typeface="Twinkl" pitchFamily="50" charset="0"/>
              </a:rPr>
              <a:t>awesome</a:t>
            </a:r>
            <a:r>
              <a:rPr lang="en-GB" sz="2000" dirty="0">
                <a:solidFill>
                  <a:schemeClr val="tx1"/>
                </a:solidFill>
                <a:latin typeface="Twinkl" pitchFamily="50" charset="0"/>
              </a:rPr>
              <a:t>!” said Kit. “</a:t>
            </a:r>
            <a:r>
              <a:rPr lang="en-GB" sz="2000" dirty="0">
                <a:solidFill>
                  <a:schemeClr val="tx1">
                    <a:lumMod val="50000"/>
                    <a:lumOff val="50000"/>
                  </a:schemeClr>
                </a:solidFill>
                <a:latin typeface="Twinkl" pitchFamily="50" charset="0"/>
              </a:rPr>
              <a:t>Whale</a:t>
            </a:r>
            <a:r>
              <a:rPr lang="en-GB" sz="2000" dirty="0">
                <a:solidFill>
                  <a:schemeClr val="tx1"/>
                </a:solidFill>
                <a:latin typeface="Twinkl" pitchFamily="50" charset="0"/>
              </a:rPr>
              <a:t> </a:t>
            </a:r>
            <a:r>
              <a:rPr lang="en-GB" sz="2000" u="sng" dirty="0" smtClean="0">
                <a:solidFill>
                  <a:schemeClr val="tx1"/>
                </a:solidFill>
                <a:latin typeface="Twinkl" pitchFamily="50" charset="0"/>
              </a:rPr>
              <a:t>shar</a:t>
            </a:r>
            <a:r>
              <a:rPr lang="en-GB" sz="2000" dirty="0" smtClean="0">
                <a:solidFill>
                  <a:schemeClr val="tx1"/>
                </a:solidFill>
                <a:latin typeface="Twinkl" pitchFamily="50" charset="0"/>
              </a:rPr>
              <a:t>ks </a:t>
            </a:r>
            <a:r>
              <a:rPr lang="en-GB" sz="2000" dirty="0">
                <a:solidFill>
                  <a:schemeClr val="tx1"/>
                </a:solidFill>
                <a:latin typeface="Twinkl" pitchFamily="50" charset="0"/>
              </a:rPr>
              <a:t>are the biggest. They are </a:t>
            </a:r>
            <a:r>
              <a:rPr lang="en-GB" sz="2000" dirty="0">
                <a:solidFill>
                  <a:schemeClr val="tx1">
                    <a:lumMod val="50000"/>
                    <a:lumOff val="50000"/>
                  </a:schemeClr>
                </a:solidFill>
                <a:latin typeface="Twinkl" pitchFamily="50" charset="0"/>
              </a:rPr>
              <a:t>four times larger </a:t>
            </a:r>
            <a:r>
              <a:rPr lang="en-GB" sz="2000" u="sng" dirty="0">
                <a:solidFill>
                  <a:schemeClr val="tx1"/>
                </a:solidFill>
                <a:latin typeface="Twinkl" pitchFamily="50" charset="0"/>
              </a:rPr>
              <a:t>th</a:t>
            </a:r>
            <a:r>
              <a:rPr lang="en-GB" sz="2000" dirty="0">
                <a:solidFill>
                  <a:schemeClr val="tx1"/>
                </a:solidFill>
                <a:latin typeface="Twinkl" pitchFamily="50" charset="0"/>
              </a:rPr>
              <a:t>an an </a:t>
            </a:r>
            <a:r>
              <a:rPr lang="en-GB" sz="2000" dirty="0">
                <a:solidFill>
                  <a:schemeClr val="tx1">
                    <a:lumMod val="50000"/>
                    <a:lumOff val="50000"/>
                  </a:schemeClr>
                </a:solidFill>
                <a:latin typeface="Twinkl" pitchFamily="50" charset="0"/>
              </a:rPr>
              <a:t>elephant</a:t>
            </a:r>
            <a:r>
              <a:rPr lang="en-GB" sz="2000" dirty="0">
                <a:solidFill>
                  <a:schemeClr val="tx1"/>
                </a:solidFill>
                <a:latin typeface="Twinkl" pitchFamily="50" charset="0"/>
              </a:rPr>
              <a:t>! I </a:t>
            </a:r>
            <a:r>
              <a:rPr lang="en-GB" sz="2000" dirty="0">
                <a:solidFill>
                  <a:schemeClr val="tx1">
                    <a:lumMod val="50000"/>
                    <a:lumOff val="50000"/>
                  </a:schemeClr>
                </a:solidFill>
                <a:latin typeface="Twinkl" pitchFamily="50" charset="0"/>
              </a:rPr>
              <a:t>told</a:t>
            </a:r>
            <a:r>
              <a:rPr lang="en-GB" sz="2000" dirty="0">
                <a:solidFill>
                  <a:schemeClr val="tx1"/>
                </a:solidFill>
                <a:latin typeface="Twinkl" pitchFamily="50" charset="0"/>
              </a:rPr>
              <a:t> you I </a:t>
            </a:r>
            <a:r>
              <a:rPr lang="en-GB" sz="2000" dirty="0">
                <a:solidFill>
                  <a:schemeClr val="tx1">
                    <a:lumMod val="50000"/>
                    <a:lumOff val="50000"/>
                  </a:schemeClr>
                </a:solidFill>
                <a:latin typeface="Twinkl" pitchFamily="50" charset="0"/>
              </a:rPr>
              <a:t>knew</a:t>
            </a:r>
            <a:r>
              <a:rPr lang="en-GB" sz="2000" dirty="0">
                <a:solidFill>
                  <a:schemeClr val="tx1"/>
                </a:solidFill>
                <a:latin typeface="Twinkl" pitchFamily="50" charset="0"/>
              </a:rPr>
              <a:t> lots of facts.”</a:t>
            </a:r>
          </a:p>
        </p:txBody>
      </p:sp>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cxnSp>
        <p:nvCxnSpPr>
          <p:cNvPr id="10" name="Straight Connector 9"/>
          <p:cNvCxnSpPr/>
          <p:nvPr/>
        </p:nvCxnSpPr>
        <p:spPr>
          <a:xfrm>
            <a:off x="1912501" y="5223433"/>
            <a:ext cx="0" cy="36004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334810" y="5223433"/>
            <a:ext cx="0" cy="36004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680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cxnSp>
        <p:nvCxnSpPr>
          <p:cNvPr id="10" name="Straight Connector 9"/>
          <p:cNvCxnSpPr/>
          <p:nvPr/>
        </p:nvCxnSpPr>
        <p:spPr>
          <a:xfrm>
            <a:off x="1912501" y="5223433"/>
            <a:ext cx="0" cy="36004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338076" y="5223433"/>
            <a:ext cx="0" cy="36004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Rectangle: Rounded Corners 1">
            <a:extLst>
              <a:ext uri="{FF2B5EF4-FFF2-40B4-BE49-F238E27FC236}">
                <a16:creationId xmlns:a16="http://schemas.microsoft.com/office/drawing/2014/main" xmlns="" id="{98180F46-9B8E-4B29-A297-FEBFA2547EA8}"/>
              </a:ext>
            </a:extLst>
          </p:cNvPr>
          <p:cNvSpPr/>
          <p:nvPr/>
        </p:nvSpPr>
        <p:spPr>
          <a:xfrm>
            <a:off x="741521" y="897467"/>
            <a:ext cx="7651432" cy="1627248"/>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lumMod val="95000"/>
                  </a:schemeClr>
                </a:solidFill>
                <a:latin typeface="Twinkl" pitchFamily="50" charset="0"/>
              </a:rPr>
              <a:t>Sam is busy looking at a poster about sharks. Unfortunately, some of the print on the poster is smudged and only parts of the words can be read. Can you work out what the words are and write them down?</a:t>
            </a:r>
          </a:p>
          <a:p>
            <a:pPr algn="ctr"/>
            <a:endParaRPr lang="en-GB" sz="1400" dirty="0">
              <a:latin typeface="Twinkl" pitchFamily="50" charset="0"/>
            </a:endParaRPr>
          </a:p>
          <a:p>
            <a:pPr algn="ctr"/>
            <a:r>
              <a:rPr lang="en-GB" sz="1400" dirty="0">
                <a:solidFill>
                  <a:schemeClr val="tx1"/>
                </a:solidFill>
                <a:latin typeface="Twinkl" pitchFamily="50" charset="0"/>
              </a:rPr>
              <a:t>Hint: They are all </a:t>
            </a:r>
            <a:r>
              <a:rPr lang="en-GB" sz="1400" b="1" dirty="0" err="1">
                <a:solidFill>
                  <a:schemeClr val="tx1"/>
                </a:solidFill>
                <a:latin typeface="Twinkl" pitchFamily="50" charset="0"/>
              </a:rPr>
              <a:t>ea</a:t>
            </a:r>
            <a:r>
              <a:rPr lang="en-GB" sz="1400" dirty="0">
                <a:solidFill>
                  <a:schemeClr val="tx1"/>
                </a:solidFill>
                <a:latin typeface="Twinkl" pitchFamily="50" charset="0"/>
              </a:rPr>
              <a:t> words</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46858"/>
          <a:stretch/>
        </p:blipFill>
        <p:spPr>
          <a:xfrm>
            <a:off x="3247322" y="2690729"/>
            <a:ext cx="2649356" cy="3710071"/>
          </a:xfrm>
          <a:prstGeom prst="rect">
            <a:avLst/>
          </a:prstGeom>
        </p:spPr>
      </p:pic>
    </p:spTree>
    <p:extLst>
      <p:ext uri="{BB962C8B-B14F-4D97-AF65-F5344CB8AC3E}">
        <p14:creationId xmlns:p14="http://schemas.microsoft.com/office/powerpoint/2010/main" val="1029790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cxnSp>
        <p:nvCxnSpPr>
          <p:cNvPr id="10" name="Straight Connector 9"/>
          <p:cNvCxnSpPr/>
          <p:nvPr/>
        </p:nvCxnSpPr>
        <p:spPr>
          <a:xfrm>
            <a:off x="1912501" y="5223433"/>
            <a:ext cx="0" cy="36004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338076" y="5223433"/>
            <a:ext cx="0" cy="36004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2621820" y="568466"/>
            <a:ext cx="3900361" cy="572106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006191" y="671639"/>
            <a:ext cx="3131617" cy="646331"/>
          </a:xfrm>
          <a:prstGeom prst="rect">
            <a:avLst/>
          </a:prstGeom>
          <a:noFill/>
        </p:spPr>
        <p:txBody>
          <a:bodyPr wrap="square" rtlCol="0">
            <a:spAutoFit/>
          </a:bodyPr>
          <a:lstStyle/>
          <a:p>
            <a:pPr algn="ctr"/>
            <a:r>
              <a:rPr lang="en-GB" sz="3600" b="1" dirty="0" smtClean="0">
                <a:solidFill>
                  <a:srgbClr val="3E7C71"/>
                </a:solidFill>
              </a:rPr>
              <a:t>Sharks</a:t>
            </a:r>
            <a:endParaRPr lang="en-GB" sz="3600" b="1" dirty="0">
              <a:solidFill>
                <a:srgbClr val="3E7C71"/>
              </a:solidFill>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63061" y="4887557"/>
            <a:ext cx="1616587" cy="1178479"/>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63823" y="1566423"/>
            <a:ext cx="1309795" cy="966351"/>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48715" y="2532774"/>
            <a:ext cx="1678419" cy="1662945"/>
          </a:xfrm>
          <a:prstGeom prst="rect">
            <a:avLst/>
          </a:prstGeom>
        </p:spPr>
      </p:pic>
      <p:sp>
        <p:nvSpPr>
          <p:cNvPr id="15" name="TextBox 14"/>
          <p:cNvSpPr txBox="1"/>
          <p:nvPr/>
        </p:nvSpPr>
        <p:spPr>
          <a:xfrm>
            <a:off x="4110223" y="1422520"/>
            <a:ext cx="3131617" cy="523220"/>
          </a:xfrm>
          <a:prstGeom prst="rect">
            <a:avLst/>
          </a:prstGeom>
          <a:noFill/>
        </p:spPr>
        <p:txBody>
          <a:bodyPr wrap="square" rtlCol="0">
            <a:spAutoFit/>
          </a:bodyPr>
          <a:lstStyle/>
          <a:p>
            <a:pPr algn="ctr"/>
            <a:r>
              <a:rPr lang="en-GB" sz="2800" dirty="0" smtClean="0">
                <a:solidFill>
                  <a:srgbClr val="3E7C71"/>
                </a:solidFill>
              </a:rPr>
              <a:t>s</a:t>
            </a:r>
            <a:r>
              <a:rPr lang="en-GB" sz="2800" u="sng" dirty="0" smtClean="0">
                <a:solidFill>
                  <a:srgbClr val="3E7C71"/>
                </a:solidFill>
              </a:rPr>
              <a:t>    </a:t>
            </a:r>
            <a:r>
              <a:rPr lang="en-GB" sz="2800" u="sng" dirty="0" smtClean="0">
                <a:solidFill>
                  <a:schemeClr val="bg1"/>
                </a:solidFill>
              </a:rPr>
              <a:t>.</a:t>
            </a:r>
            <a:endParaRPr lang="en-GB" sz="2800" dirty="0">
              <a:solidFill>
                <a:schemeClr val="bg1"/>
              </a:solidFill>
            </a:endParaRPr>
          </a:p>
        </p:txBody>
      </p:sp>
      <p:sp>
        <p:nvSpPr>
          <p:cNvPr id="16" name="TextBox 15"/>
          <p:cNvSpPr txBox="1"/>
          <p:nvPr/>
        </p:nvSpPr>
        <p:spPr>
          <a:xfrm>
            <a:off x="3448276" y="2163076"/>
            <a:ext cx="3131617" cy="523220"/>
          </a:xfrm>
          <a:prstGeom prst="rect">
            <a:avLst/>
          </a:prstGeom>
          <a:noFill/>
        </p:spPr>
        <p:txBody>
          <a:bodyPr wrap="square" rtlCol="0">
            <a:spAutoFit/>
          </a:bodyPr>
          <a:lstStyle/>
          <a:p>
            <a:pPr algn="ctr"/>
            <a:r>
              <a:rPr lang="en-GB" sz="2800" dirty="0" smtClean="0">
                <a:solidFill>
                  <a:srgbClr val="3E7C71"/>
                </a:solidFill>
              </a:rPr>
              <a:t>r</a:t>
            </a:r>
            <a:r>
              <a:rPr lang="en-GB" sz="2800" u="sng" dirty="0" smtClean="0">
                <a:solidFill>
                  <a:srgbClr val="3E7C71"/>
                </a:solidFill>
              </a:rPr>
              <a:t>    </a:t>
            </a:r>
            <a:r>
              <a:rPr lang="en-GB" sz="2800" dirty="0" smtClean="0">
                <a:solidFill>
                  <a:srgbClr val="3E7C71"/>
                </a:solidFill>
              </a:rPr>
              <a:t>d</a:t>
            </a:r>
            <a:r>
              <a:rPr lang="en-GB" sz="2800" u="sng" dirty="0" smtClean="0">
                <a:solidFill>
                  <a:schemeClr val="bg1"/>
                </a:solidFill>
              </a:rPr>
              <a:t>.</a:t>
            </a:r>
            <a:endParaRPr lang="en-GB" sz="2800" dirty="0">
              <a:solidFill>
                <a:schemeClr val="bg1"/>
              </a:solidFill>
            </a:endParaRPr>
          </a:p>
        </p:txBody>
      </p:sp>
      <p:sp>
        <p:nvSpPr>
          <p:cNvPr id="17" name="TextBox 16"/>
          <p:cNvSpPr txBox="1"/>
          <p:nvPr/>
        </p:nvSpPr>
        <p:spPr>
          <a:xfrm>
            <a:off x="1871888" y="2902472"/>
            <a:ext cx="3131617" cy="523220"/>
          </a:xfrm>
          <a:prstGeom prst="rect">
            <a:avLst/>
          </a:prstGeom>
          <a:noFill/>
        </p:spPr>
        <p:txBody>
          <a:bodyPr wrap="square" rtlCol="0">
            <a:spAutoFit/>
          </a:bodyPr>
          <a:lstStyle/>
          <a:p>
            <a:pPr algn="ctr"/>
            <a:r>
              <a:rPr lang="en-GB" sz="2800" dirty="0" smtClean="0">
                <a:solidFill>
                  <a:srgbClr val="3E7C71"/>
                </a:solidFill>
              </a:rPr>
              <a:t>s</a:t>
            </a:r>
            <a:r>
              <a:rPr lang="en-GB" sz="2800" u="sng" dirty="0" smtClean="0">
                <a:solidFill>
                  <a:srgbClr val="3E7C71"/>
                </a:solidFill>
              </a:rPr>
              <a:t>    </a:t>
            </a:r>
            <a:r>
              <a:rPr lang="en-GB" sz="2800" dirty="0" smtClean="0">
                <a:solidFill>
                  <a:srgbClr val="3E7C71"/>
                </a:solidFill>
              </a:rPr>
              <a:t>t</a:t>
            </a:r>
            <a:endParaRPr lang="en-GB" sz="2800" dirty="0">
              <a:solidFill>
                <a:schemeClr val="bg1"/>
              </a:solidFill>
            </a:endParaRPr>
          </a:p>
        </p:txBody>
      </p:sp>
      <p:sp>
        <p:nvSpPr>
          <p:cNvPr id="18" name="TextBox 17"/>
          <p:cNvSpPr txBox="1"/>
          <p:nvPr/>
        </p:nvSpPr>
        <p:spPr>
          <a:xfrm>
            <a:off x="1871888" y="4042197"/>
            <a:ext cx="3131617" cy="523220"/>
          </a:xfrm>
          <a:prstGeom prst="rect">
            <a:avLst/>
          </a:prstGeom>
          <a:noFill/>
        </p:spPr>
        <p:txBody>
          <a:bodyPr wrap="square" rtlCol="0">
            <a:spAutoFit/>
          </a:bodyPr>
          <a:lstStyle/>
          <a:p>
            <a:pPr algn="ctr"/>
            <a:r>
              <a:rPr lang="en-GB" sz="2800" dirty="0" smtClean="0">
                <a:solidFill>
                  <a:srgbClr val="3E7C71"/>
                </a:solidFill>
              </a:rPr>
              <a:t>h</a:t>
            </a:r>
            <a:r>
              <a:rPr lang="en-GB" sz="2800" u="sng" dirty="0" smtClean="0">
                <a:solidFill>
                  <a:srgbClr val="3E7C71"/>
                </a:solidFill>
              </a:rPr>
              <a:t>    </a:t>
            </a:r>
            <a:r>
              <a:rPr lang="en-GB" sz="2800" dirty="0" smtClean="0">
                <a:solidFill>
                  <a:srgbClr val="3E7C71"/>
                </a:solidFill>
              </a:rPr>
              <a:t>p</a:t>
            </a:r>
            <a:endParaRPr lang="en-GB" sz="2800" dirty="0">
              <a:solidFill>
                <a:schemeClr val="bg1"/>
              </a:solidFill>
            </a:endParaRPr>
          </a:p>
        </p:txBody>
      </p:sp>
      <p:sp>
        <p:nvSpPr>
          <p:cNvPr id="19" name="TextBox 18"/>
          <p:cNvSpPr txBox="1"/>
          <p:nvPr/>
        </p:nvSpPr>
        <p:spPr>
          <a:xfrm>
            <a:off x="4085710" y="4088207"/>
            <a:ext cx="3131617" cy="523220"/>
          </a:xfrm>
          <a:prstGeom prst="rect">
            <a:avLst/>
          </a:prstGeom>
          <a:noFill/>
        </p:spPr>
        <p:txBody>
          <a:bodyPr wrap="square" rtlCol="0">
            <a:spAutoFit/>
          </a:bodyPr>
          <a:lstStyle/>
          <a:p>
            <a:pPr algn="ctr"/>
            <a:r>
              <a:rPr lang="en-GB" sz="2800" dirty="0" smtClean="0">
                <a:solidFill>
                  <a:srgbClr val="3E7C71"/>
                </a:solidFill>
              </a:rPr>
              <a:t>w</a:t>
            </a:r>
            <a:r>
              <a:rPr lang="en-GB" sz="2800" u="sng" dirty="0" smtClean="0">
                <a:solidFill>
                  <a:srgbClr val="3E7C71"/>
                </a:solidFill>
              </a:rPr>
              <a:t>    </a:t>
            </a:r>
            <a:r>
              <a:rPr lang="en-GB" sz="2800" dirty="0" smtClean="0">
                <a:solidFill>
                  <a:srgbClr val="3E7C71"/>
                </a:solidFill>
              </a:rPr>
              <a:t>k</a:t>
            </a:r>
            <a:endParaRPr lang="en-GB" sz="2800" dirty="0">
              <a:solidFill>
                <a:schemeClr val="bg1"/>
              </a:solidFill>
            </a:endParaRPr>
          </a:p>
        </p:txBody>
      </p:sp>
    </p:spTree>
    <p:extLst>
      <p:ext uri="{BB962C8B-B14F-4D97-AF65-F5344CB8AC3E}">
        <p14:creationId xmlns:p14="http://schemas.microsoft.com/office/powerpoint/2010/main" val="2527647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0441" y="3212206"/>
            <a:ext cx="3154903" cy="3125817"/>
          </a:xfrm>
          <a:prstGeom prst="rect">
            <a:avLst/>
          </a:prstGeom>
        </p:spPr>
      </p:pic>
      <p:grpSp>
        <p:nvGrpSpPr>
          <p:cNvPr id="6" name="Group 5"/>
          <p:cNvGrpSpPr/>
          <p:nvPr/>
        </p:nvGrpSpPr>
        <p:grpSpPr>
          <a:xfrm>
            <a:off x="7776356" y="227397"/>
            <a:ext cx="1367644" cy="504056"/>
            <a:chOff x="7776356" y="1700808"/>
            <a:chExt cx="1367644" cy="504056"/>
          </a:xfrm>
          <a:solidFill>
            <a:schemeClr val="accent5"/>
          </a:solidFill>
        </p:grpSpPr>
        <p:sp>
          <p:nvSpPr>
            <p:cNvPr id="5" name="Oval 4"/>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sp>
        <p:nvSpPr>
          <p:cNvPr id="7" name="Title 1">
            <a:extLst>
              <a:ext uri="{FF2B5EF4-FFF2-40B4-BE49-F238E27FC236}">
                <a16:creationId xmlns:a16="http://schemas.microsoft.com/office/drawing/2014/main" xmlns="" id="{00418DA2-2D15-47AC-9797-0DCC96F78A96}"/>
              </a:ext>
            </a:extLst>
          </p:cNvPr>
          <p:cNvSpPr txBox="1">
            <a:spLocks/>
          </p:cNvSpPr>
          <p:nvPr/>
        </p:nvSpPr>
        <p:spPr bwMode="auto">
          <a:xfrm>
            <a:off x="457200" y="4794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dirty="0" err="1" smtClean="0">
                <a:latin typeface="+mn-lt"/>
              </a:rPr>
              <a:t>ea</a:t>
            </a:r>
            <a:r>
              <a:rPr lang="en-GB" altLang="en-US" dirty="0" smtClean="0"/>
              <a:t> and </a:t>
            </a:r>
            <a:r>
              <a:rPr lang="en-GB" altLang="en-US" dirty="0" err="1" smtClean="0">
                <a:latin typeface="+mn-lt"/>
              </a:rPr>
              <a:t>ee</a:t>
            </a:r>
            <a:r>
              <a:rPr lang="en-GB" altLang="en-US" dirty="0" smtClean="0"/>
              <a:t> Shark Sort</a:t>
            </a:r>
            <a:endParaRPr lang="en-GB" altLang="en-US" dirty="0"/>
          </a:p>
        </p:txBody>
      </p:sp>
      <p:sp>
        <p:nvSpPr>
          <p:cNvPr id="10" name="Rectangle: Rounded Corners 1">
            <a:extLst>
              <a:ext uri="{FF2B5EF4-FFF2-40B4-BE49-F238E27FC236}">
                <a16:creationId xmlns:a16="http://schemas.microsoft.com/office/drawing/2014/main" xmlns="" id="{98180F46-9B8E-4B29-A297-FEBFA2547EA8}"/>
              </a:ext>
            </a:extLst>
          </p:cNvPr>
          <p:cNvSpPr/>
          <p:nvPr/>
        </p:nvSpPr>
        <p:spPr>
          <a:xfrm>
            <a:off x="741520" y="1473200"/>
            <a:ext cx="7782529" cy="1066800"/>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Kit and Sam notice that the sharks are all huddled together. Help sort them into two groups. Write a list of the sharks that belong in each group.</a:t>
            </a: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7892" y="2649824"/>
            <a:ext cx="2781914" cy="2052463"/>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646123" flipH="1">
            <a:off x="1410752" y="2735728"/>
            <a:ext cx="3092527" cy="2289369"/>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355719">
            <a:off x="4311279" y="3850945"/>
            <a:ext cx="1722463" cy="2775253"/>
          </a:xfrm>
          <a:prstGeom prst="rect">
            <a:avLst/>
          </a:prstGeom>
        </p:spPr>
      </p:pic>
      <p:grpSp>
        <p:nvGrpSpPr>
          <p:cNvPr id="14" name="Kit's teachings">
            <a:extLst>
              <a:ext uri="{FF2B5EF4-FFF2-40B4-BE49-F238E27FC236}">
                <a16:creationId xmlns:a16="http://schemas.microsoft.com/office/drawing/2014/main" xmlns="" id="{53FD0CF1-FA53-4803-8F54-925B472D4661}"/>
              </a:ext>
            </a:extLst>
          </p:cNvPr>
          <p:cNvGrpSpPr/>
          <p:nvPr/>
        </p:nvGrpSpPr>
        <p:grpSpPr>
          <a:xfrm>
            <a:off x="683568" y="5157192"/>
            <a:ext cx="4464496" cy="1008112"/>
            <a:chOff x="683568" y="5157192"/>
            <a:chExt cx="4464496" cy="1008112"/>
          </a:xfrm>
        </p:grpSpPr>
        <p:sp>
          <p:nvSpPr>
            <p:cNvPr id="15" name="Rectangle: Rounded Corners 9">
              <a:extLst>
                <a:ext uri="{FF2B5EF4-FFF2-40B4-BE49-F238E27FC236}">
                  <a16:creationId xmlns:a16="http://schemas.microsoft.com/office/drawing/2014/main" xmlns="" id="{949B2036-4D10-435C-8FE9-A3B284EF3966}"/>
                </a:ext>
              </a:extLst>
            </p:cNvPr>
            <p:cNvSpPr/>
            <p:nvPr/>
          </p:nvSpPr>
          <p:spPr>
            <a:xfrm>
              <a:off x="1475656" y="5517232"/>
              <a:ext cx="3672408" cy="432048"/>
            </a:xfrm>
            <a:prstGeom prst="roundRect">
              <a:avLst>
                <a:gd name="adj" fmla="val 50000"/>
              </a:avLst>
            </a:prstGeom>
            <a:solidFill>
              <a:schemeClr val="accent5"/>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6" name="Picture 15">
              <a:extLst>
                <a:ext uri="{FF2B5EF4-FFF2-40B4-BE49-F238E27FC236}">
                  <a16:creationId xmlns:a16="http://schemas.microsoft.com/office/drawing/2014/main" xmlns="" id="{D63E1150-E0E9-4600-8006-0F9A404CD64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chemeClr val="accent5"/>
              </a:solidFill>
            </a:ln>
          </p:spPr>
        </p:pic>
      </p:grpSp>
      <p:sp>
        <p:nvSpPr>
          <p:cNvPr id="17" name="Kit's teaching bubble">
            <a:extLst>
              <a:ext uri="{FF2B5EF4-FFF2-40B4-BE49-F238E27FC236}">
                <a16:creationId xmlns:a16="http://schemas.microsoft.com/office/drawing/2014/main" xmlns="" id="{4F70B4BA-A660-436F-BCC3-8151C9561A39}"/>
              </a:ext>
            </a:extLst>
          </p:cNvPr>
          <p:cNvSpPr/>
          <p:nvPr/>
        </p:nvSpPr>
        <p:spPr>
          <a:xfrm>
            <a:off x="1403648" y="4767134"/>
            <a:ext cx="3829472" cy="534074"/>
          </a:xfrm>
          <a:prstGeom prst="wedgeRoundRectCallout">
            <a:avLst>
              <a:gd name="adj1" fmla="val -50011"/>
              <a:gd name="adj2" fmla="val 116376"/>
              <a:gd name="adj3" fmla="val 16667"/>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This is a great whiteboard activity. </a:t>
            </a:r>
          </a:p>
        </p:txBody>
      </p:sp>
      <p:sp>
        <p:nvSpPr>
          <p:cNvPr id="18" name="Close bubble">
            <a:extLst>
              <a:ext uri="{FF2B5EF4-FFF2-40B4-BE49-F238E27FC236}">
                <a16:creationId xmlns:a16="http://schemas.microsoft.com/office/drawing/2014/main" xmlns="" id="{FD1045FB-80F3-4CA9-AD92-7BAF646FF417}"/>
              </a:ext>
            </a:extLst>
          </p:cNvPr>
          <p:cNvSpPr/>
          <p:nvPr/>
        </p:nvSpPr>
        <p:spPr>
          <a:xfrm>
            <a:off x="5075684" y="4625052"/>
            <a:ext cx="284162" cy="2841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1987705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childTnLst>
              </p:cTn>
              <p:nextCondLst>
                <p:cond evt="onClick" delay="0">
                  <p:tgtEl>
                    <p:spTgt spid="14"/>
                  </p:tgtEl>
                </p:cond>
              </p:nextCondLst>
            </p:seq>
            <p:seq concurrent="1" nextAc="seek">
              <p:cTn id="11" restart="whenNotActive" fill="hold" evtFilter="cancelBubble" nodeType="interactiveSeq">
                <p:stCondLst>
                  <p:cond evt="onClick" delay="0">
                    <p:tgtEl>
                      <p:spTgt spid="18"/>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7"/>
                                        </p:tgtEl>
                                      </p:cBhvr>
                                    </p:animEffect>
                                    <p:set>
                                      <p:cBhvr>
                                        <p:cTn id="16" dur="1" fill="hold">
                                          <p:stCondLst>
                                            <p:cond delay="499"/>
                                          </p:stCondLst>
                                        </p:cTn>
                                        <p:tgtEl>
                                          <p:spTgt spid="17"/>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18"/>
                                        </p:tgtEl>
                                      </p:cBhvr>
                                    </p:animEffect>
                                    <p:set>
                                      <p:cBhvr>
                                        <p:cTn id="19"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17" grpId="0" animBg="1"/>
      <p:bldP spid="17" grpId="1" animBg="1"/>
      <p:bldP spid="18" grpId="0" animBg="1"/>
      <p:bldP spid="18"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586656" y="3273899"/>
            <a:ext cx="3460396" cy="2322413"/>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894939">
            <a:off x="5495789" y="481207"/>
            <a:ext cx="2483810" cy="2460911"/>
          </a:xfrm>
          <a:prstGeom prst="rect">
            <a:avLst/>
          </a:prstGeom>
        </p:spPr>
      </p:pic>
      <p:grpSp>
        <p:nvGrpSpPr>
          <p:cNvPr id="6" name="Group 5"/>
          <p:cNvGrpSpPr/>
          <p:nvPr/>
        </p:nvGrpSpPr>
        <p:grpSpPr>
          <a:xfrm>
            <a:off x="7776356" y="227397"/>
            <a:ext cx="1367644" cy="504056"/>
            <a:chOff x="7776356" y="1700808"/>
            <a:chExt cx="1367644" cy="504056"/>
          </a:xfrm>
          <a:solidFill>
            <a:schemeClr val="accent5"/>
          </a:solidFill>
        </p:grpSpPr>
        <p:sp>
          <p:nvSpPr>
            <p:cNvPr id="5" name="Oval 4"/>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14330">
            <a:off x="959101" y="591337"/>
            <a:ext cx="2781914" cy="2052463"/>
          </a:xfrm>
          <a:prstGeom prst="rect">
            <a:avLst/>
          </a:prstGeom>
        </p:spPr>
      </p:pic>
      <p:pic>
        <p:nvPicPr>
          <p:cNvPr id="19" name="Picture 18"/>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4984139" y="3273898"/>
            <a:ext cx="3460396" cy="2322413"/>
          </a:xfrm>
          <a:prstGeom prst="rect">
            <a:avLst/>
          </a:prstGeom>
        </p:spPr>
      </p:pic>
      <p:sp>
        <p:nvSpPr>
          <p:cNvPr id="8" name="TextBox 7"/>
          <p:cNvSpPr txBox="1"/>
          <p:nvPr/>
        </p:nvSpPr>
        <p:spPr>
          <a:xfrm>
            <a:off x="1877352" y="946769"/>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ea</a:t>
            </a:r>
            <a:endParaRPr lang="en-GB" sz="6600" b="1" dirty="0">
              <a:ln w="19050">
                <a:solidFill>
                  <a:schemeClr val="tx1"/>
                </a:solidFill>
              </a:ln>
              <a:solidFill>
                <a:schemeClr val="bg1"/>
              </a:solidFill>
            </a:endParaRPr>
          </a:p>
        </p:txBody>
      </p:sp>
      <p:sp>
        <p:nvSpPr>
          <p:cNvPr id="20" name="TextBox 19"/>
          <p:cNvSpPr txBox="1"/>
          <p:nvPr/>
        </p:nvSpPr>
        <p:spPr>
          <a:xfrm>
            <a:off x="6019126" y="936144"/>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ee</a:t>
            </a:r>
            <a:endParaRPr lang="en-GB" sz="6600" b="1" dirty="0">
              <a:ln w="19050">
                <a:solidFill>
                  <a:schemeClr val="tx1"/>
                </a:solidFill>
              </a:ln>
              <a:solidFill>
                <a:schemeClr val="bg1"/>
              </a:solidFill>
            </a:endParaRPr>
          </a:p>
        </p:txBody>
      </p:sp>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355719">
            <a:off x="3779015" y="2613226"/>
            <a:ext cx="1425259" cy="2296394"/>
          </a:xfrm>
          <a:prstGeom prst="rect">
            <a:avLst/>
          </a:prstGeom>
        </p:spPr>
      </p:pic>
      <p:sp>
        <p:nvSpPr>
          <p:cNvPr id="22" name="TextBox 21"/>
          <p:cNvSpPr txBox="1"/>
          <p:nvPr/>
        </p:nvSpPr>
        <p:spPr>
          <a:xfrm>
            <a:off x="4081755" y="3090896"/>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sea</a:t>
            </a:r>
            <a:endParaRPr lang="en-GB" sz="4800" b="1" dirty="0">
              <a:ln w="19050">
                <a:solidFill>
                  <a:schemeClr val="tx1"/>
                </a:solidFill>
              </a:ln>
              <a:solidFill>
                <a:schemeClr val="bg1"/>
              </a:solidFill>
            </a:endParaRPr>
          </a:p>
        </p:txBody>
      </p:sp>
      <p:sp>
        <p:nvSpPr>
          <p:cNvPr id="23" name="TextBox 22"/>
          <p:cNvSpPr txBox="1"/>
          <p:nvPr/>
        </p:nvSpPr>
        <p:spPr>
          <a:xfrm>
            <a:off x="1266195"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sea</a:t>
            </a:r>
            <a:endParaRPr lang="en-GB" sz="4800" b="1" dirty="0">
              <a:ln w="19050">
                <a:solidFill>
                  <a:schemeClr val="tx1"/>
                </a:solidFill>
              </a:ln>
              <a:solidFill>
                <a:schemeClr val="bg1"/>
              </a:solidFill>
            </a:endParaRPr>
          </a:p>
        </p:txBody>
      </p:sp>
    </p:spTree>
    <p:extLst>
      <p:ext uri="{BB962C8B-B14F-4D97-AF65-F5344CB8AC3E}">
        <p14:creationId xmlns:p14="http://schemas.microsoft.com/office/powerpoint/2010/main" val="845964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2"/>
                                        </p:tgtEl>
                                      </p:cBhvr>
                                    </p:animEffect>
                                    <p:set>
                                      <p:cBhvr>
                                        <p:cTn id="7" dur="1" fill="hold">
                                          <p:stCondLst>
                                            <p:cond delay="499"/>
                                          </p:stCondLst>
                                        </p:cTn>
                                        <p:tgtEl>
                                          <p:spTgt spid="22"/>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4984139" y="3273898"/>
            <a:ext cx="3460396" cy="2322413"/>
          </a:xfrm>
          <a:prstGeom prst="rect">
            <a:avLst/>
          </a:prstGeom>
        </p:spPr>
      </p:pic>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78061" y="3118696"/>
            <a:ext cx="2174508" cy="1567458"/>
          </a:xfrm>
          <a:prstGeom prst="rect">
            <a:avLst/>
          </a:prstGeom>
        </p:spPr>
      </p:pic>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586656" y="3273899"/>
            <a:ext cx="3460396" cy="2322413"/>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94939">
            <a:off x="5495789" y="481207"/>
            <a:ext cx="2483810" cy="2460911"/>
          </a:xfrm>
          <a:prstGeom prst="rect">
            <a:avLst/>
          </a:prstGeom>
        </p:spPr>
      </p:pic>
      <p:grpSp>
        <p:nvGrpSpPr>
          <p:cNvPr id="6" name="Group 5"/>
          <p:cNvGrpSpPr/>
          <p:nvPr/>
        </p:nvGrpSpPr>
        <p:grpSpPr>
          <a:xfrm>
            <a:off x="7776356" y="227397"/>
            <a:ext cx="1367644" cy="504056"/>
            <a:chOff x="7776356" y="1700808"/>
            <a:chExt cx="1367644" cy="504056"/>
          </a:xfrm>
          <a:solidFill>
            <a:schemeClr val="accent5"/>
          </a:solidFill>
        </p:grpSpPr>
        <p:sp>
          <p:nvSpPr>
            <p:cNvPr id="5" name="Oval 4"/>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314330">
            <a:off x="959101" y="591337"/>
            <a:ext cx="2781914" cy="2052463"/>
          </a:xfrm>
          <a:prstGeom prst="rect">
            <a:avLst/>
          </a:prstGeom>
        </p:spPr>
      </p:pic>
      <p:sp>
        <p:nvSpPr>
          <p:cNvPr id="8" name="TextBox 7"/>
          <p:cNvSpPr txBox="1"/>
          <p:nvPr/>
        </p:nvSpPr>
        <p:spPr>
          <a:xfrm>
            <a:off x="1877352" y="946769"/>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ea</a:t>
            </a:r>
            <a:endParaRPr lang="en-GB" sz="6600" b="1" dirty="0">
              <a:ln w="19050">
                <a:solidFill>
                  <a:schemeClr val="tx1"/>
                </a:solidFill>
              </a:ln>
              <a:solidFill>
                <a:schemeClr val="bg1"/>
              </a:solidFill>
            </a:endParaRPr>
          </a:p>
        </p:txBody>
      </p:sp>
      <p:sp>
        <p:nvSpPr>
          <p:cNvPr id="20" name="TextBox 19"/>
          <p:cNvSpPr txBox="1"/>
          <p:nvPr/>
        </p:nvSpPr>
        <p:spPr>
          <a:xfrm>
            <a:off x="6019126" y="936144"/>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ee</a:t>
            </a:r>
            <a:endParaRPr lang="en-GB" sz="6600" b="1" dirty="0">
              <a:ln w="19050">
                <a:solidFill>
                  <a:schemeClr val="tx1"/>
                </a:solidFill>
              </a:ln>
              <a:solidFill>
                <a:schemeClr val="bg1"/>
              </a:solidFill>
            </a:endParaRPr>
          </a:p>
        </p:txBody>
      </p:sp>
      <p:sp>
        <p:nvSpPr>
          <p:cNvPr id="22" name="TextBox 21"/>
          <p:cNvSpPr txBox="1"/>
          <p:nvPr/>
        </p:nvSpPr>
        <p:spPr>
          <a:xfrm>
            <a:off x="4081755" y="3090896"/>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see</a:t>
            </a:r>
            <a:endParaRPr lang="en-GB" sz="4800" b="1" dirty="0">
              <a:ln w="19050">
                <a:solidFill>
                  <a:schemeClr val="tx1"/>
                </a:solidFill>
              </a:ln>
              <a:solidFill>
                <a:schemeClr val="bg1"/>
              </a:solidFill>
            </a:endParaRPr>
          </a:p>
        </p:txBody>
      </p:sp>
      <p:sp>
        <p:nvSpPr>
          <p:cNvPr id="23" name="TextBox 22"/>
          <p:cNvSpPr txBox="1"/>
          <p:nvPr/>
        </p:nvSpPr>
        <p:spPr>
          <a:xfrm>
            <a:off x="1266195"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sea</a:t>
            </a:r>
            <a:endParaRPr lang="en-GB" sz="4800" b="1" dirty="0">
              <a:ln w="19050">
                <a:solidFill>
                  <a:schemeClr val="tx1"/>
                </a:solidFill>
              </a:ln>
              <a:solidFill>
                <a:schemeClr val="bg1"/>
              </a:solidFill>
            </a:endParaRPr>
          </a:p>
        </p:txBody>
      </p:sp>
      <p:sp>
        <p:nvSpPr>
          <p:cNvPr id="25" name="TextBox 24"/>
          <p:cNvSpPr txBox="1"/>
          <p:nvPr/>
        </p:nvSpPr>
        <p:spPr>
          <a:xfrm>
            <a:off x="5845853"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see</a:t>
            </a:r>
            <a:endParaRPr lang="en-GB" sz="4800" b="1" dirty="0">
              <a:ln w="19050">
                <a:solidFill>
                  <a:schemeClr val="tx1"/>
                </a:solidFill>
              </a:ln>
              <a:solidFill>
                <a:schemeClr val="bg1"/>
              </a:solidFill>
            </a:endParaRPr>
          </a:p>
        </p:txBody>
      </p:sp>
    </p:spTree>
    <p:extLst>
      <p:ext uri="{BB962C8B-B14F-4D97-AF65-F5344CB8AC3E}">
        <p14:creationId xmlns:p14="http://schemas.microsoft.com/office/powerpoint/2010/main" val="3795701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2"/>
                                        </p:tgtEl>
                                      </p:cBhvr>
                                    </p:animEffect>
                                    <p:set>
                                      <p:cBhvr>
                                        <p:cTn id="7" dur="1" fill="hold">
                                          <p:stCondLst>
                                            <p:cond delay="499"/>
                                          </p:stCondLst>
                                        </p:cTn>
                                        <p:tgtEl>
                                          <p:spTgt spid="22"/>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4984139" y="3273898"/>
            <a:ext cx="3460396" cy="2322413"/>
          </a:xfrm>
          <a:prstGeom prst="rect">
            <a:avLst/>
          </a:prstGeom>
        </p:spPr>
      </p:pic>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78061" y="3296532"/>
            <a:ext cx="2174508" cy="1211786"/>
          </a:xfrm>
          <a:prstGeom prst="rect">
            <a:avLst/>
          </a:prstGeom>
        </p:spPr>
      </p:pic>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586656" y="3273899"/>
            <a:ext cx="3460396" cy="2322413"/>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94939">
            <a:off x="5495789" y="481207"/>
            <a:ext cx="2483810" cy="2460911"/>
          </a:xfrm>
          <a:prstGeom prst="rect">
            <a:avLst/>
          </a:prstGeom>
        </p:spPr>
      </p:pic>
      <p:grpSp>
        <p:nvGrpSpPr>
          <p:cNvPr id="6" name="Group 5"/>
          <p:cNvGrpSpPr/>
          <p:nvPr/>
        </p:nvGrpSpPr>
        <p:grpSpPr>
          <a:xfrm>
            <a:off x="7776356" y="227397"/>
            <a:ext cx="1367644" cy="504056"/>
            <a:chOff x="7776356" y="1700808"/>
            <a:chExt cx="1367644" cy="504056"/>
          </a:xfrm>
          <a:solidFill>
            <a:schemeClr val="accent5"/>
          </a:solidFill>
        </p:grpSpPr>
        <p:sp>
          <p:nvSpPr>
            <p:cNvPr id="5" name="Oval 4"/>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314330">
            <a:off x="959101" y="591337"/>
            <a:ext cx="2781914" cy="2052463"/>
          </a:xfrm>
          <a:prstGeom prst="rect">
            <a:avLst/>
          </a:prstGeom>
        </p:spPr>
      </p:pic>
      <p:sp>
        <p:nvSpPr>
          <p:cNvPr id="8" name="TextBox 7"/>
          <p:cNvSpPr txBox="1"/>
          <p:nvPr/>
        </p:nvSpPr>
        <p:spPr>
          <a:xfrm>
            <a:off x="1877352" y="946769"/>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ea</a:t>
            </a:r>
            <a:endParaRPr lang="en-GB" sz="6600" b="1" dirty="0">
              <a:ln w="19050">
                <a:solidFill>
                  <a:schemeClr val="tx1"/>
                </a:solidFill>
              </a:ln>
              <a:solidFill>
                <a:schemeClr val="bg1"/>
              </a:solidFill>
            </a:endParaRPr>
          </a:p>
        </p:txBody>
      </p:sp>
      <p:sp>
        <p:nvSpPr>
          <p:cNvPr id="20" name="TextBox 19"/>
          <p:cNvSpPr txBox="1"/>
          <p:nvPr/>
        </p:nvSpPr>
        <p:spPr>
          <a:xfrm>
            <a:off x="6019126" y="936144"/>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ee</a:t>
            </a:r>
            <a:endParaRPr lang="en-GB" sz="6600" b="1" dirty="0">
              <a:ln w="19050">
                <a:solidFill>
                  <a:schemeClr val="tx1"/>
                </a:solidFill>
              </a:ln>
              <a:solidFill>
                <a:schemeClr val="bg1"/>
              </a:solidFill>
            </a:endParaRPr>
          </a:p>
        </p:txBody>
      </p:sp>
      <p:sp>
        <p:nvSpPr>
          <p:cNvPr id="22" name="TextBox 21"/>
          <p:cNvSpPr txBox="1"/>
          <p:nvPr/>
        </p:nvSpPr>
        <p:spPr>
          <a:xfrm>
            <a:off x="3638766" y="3177636"/>
            <a:ext cx="1889699" cy="830997"/>
          </a:xfrm>
          <a:prstGeom prst="rect">
            <a:avLst/>
          </a:prstGeom>
          <a:noFill/>
        </p:spPr>
        <p:txBody>
          <a:bodyPr wrap="square" rtlCol="0">
            <a:spAutoFit/>
          </a:bodyPr>
          <a:lstStyle/>
          <a:p>
            <a:r>
              <a:rPr lang="en-GB" sz="4800" b="1" dirty="0" smtClean="0">
                <a:ln w="19050">
                  <a:solidFill>
                    <a:schemeClr val="tx1"/>
                  </a:solidFill>
                </a:ln>
                <a:solidFill>
                  <a:schemeClr val="bg1"/>
                </a:solidFill>
              </a:rPr>
              <a:t>peach</a:t>
            </a:r>
            <a:endParaRPr lang="en-GB" sz="4800" b="1" dirty="0">
              <a:ln w="19050">
                <a:solidFill>
                  <a:schemeClr val="tx1"/>
                </a:solidFill>
              </a:ln>
              <a:solidFill>
                <a:schemeClr val="bg1"/>
              </a:solidFill>
            </a:endParaRPr>
          </a:p>
        </p:txBody>
      </p:sp>
      <p:sp>
        <p:nvSpPr>
          <p:cNvPr id="23" name="TextBox 22"/>
          <p:cNvSpPr txBox="1"/>
          <p:nvPr/>
        </p:nvSpPr>
        <p:spPr>
          <a:xfrm>
            <a:off x="1266195"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sea</a:t>
            </a:r>
            <a:endParaRPr lang="en-GB" sz="4800" b="1" dirty="0">
              <a:ln w="19050">
                <a:solidFill>
                  <a:schemeClr val="tx1"/>
                </a:solidFill>
              </a:ln>
              <a:solidFill>
                <a:schemeClr val="bg1"/>
              </a:solidFill>
            </a:endParaRPr>
          </a:p>
        </p:txBody>
      </p:sp>
      <p:sp>
        <p:nvSpPr>
          <p:cNvPr id="25" name="TextBox 24"/>
          <p:cNvSpPr txBox="1"/>
          <p:nvPr/>
        </p:nvSpPr>
        <p:spPr>
          <a:xfrm>
            <a:off x="5845853"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see</a:t>
            </a:r>
            <a:endParaRPr lang="en-GB" sz="4800" b="1" dirty="0">
              <a:ln w="19050">
                <a:solidFill>
                  <a:schemeClr val="tx1"/>
                </a:solidFill>
              </a:ln>
              <a:solidFill>
                <a:schemeClr val="bg1"/>
              </a:solidFill>
            </a:endParaRPr>
          </a:p>
        </p:txBody>
      </p:sp>
      <p:sp>
        <p:nvSpPr>
          <p:cNvPr id="21" name="TextBox 20"/>
          <p:cNvSpPr txBox="1"/>
          <p:nvPr/>
        </p:nvSpPr>
        <p:spPr>
          <a:xfrm>
            <a:off x="1576683" y="3296532"/>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peach</a:t>
            </a:r>
            <a:endParaRPr lang="en-GB" sz="4800" b="1" dirty="0">
              <a:ln w="19050">
                <a:solidFill>
                  <a:schemeClr val="tx1"/>
                </a:solidFill>
              </a:ln>
              <a:solidFill>
                <a:schemeClr val="bg1"/>
              </a:solidFill>
            </a:endParaRPr>
          </a:p>
        </p:txBody>
      </p:sp>
    </p:spTree>
    <p:extLst>
      <p:ext uri="{BB962C8B-B14F-4D97-AF65-F5344CB8AC3E}">
        <p14:creationId xmlns:p14="http://schemas.microsoft.com/office/powerpoint/2010/main" val="1604057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2"/>
                                        </p:tgtEl>
                                      </p:cBhvr>
                                    </p:animEffect>
                                    <p:set>
                                      <p:cBhvr>
                                        <p:cTn id="7" dur="1" fill="hold">
                                          <p:stCondLst>
                                            <p:cond delay="499"/>
                                          </p:stCondLst>
                                        </p:cTn>
                                        <p:tgtEl>
                                          <p:spTgt spid="22"/>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4984139" y="3273898"/>
            <a:ext cx="3460396" cy="2322413"/>
          </a:xfrm>
          <a:prstGeom prst="rect">
            <a:avLst/>
          </a:prstGeom>
        </p:spPr>
      </p:pic>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586656" y="3273899"/>
            <a:ext cx="3460396" cy="2322413"/>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894939">
            <a:off x="5495789" y="481207"/>
            <a:ext cx="2483810" cy="2460911"/>
          </a:xfrm>
          <a:prstGeom prst="rect">
            <a:avLst/>
          </a:prstGeom>
        </p:spPr>
      </p:pic>
      <p:grpSp>
        <p:nvGrpSpPr>
          <p:cNvPr id="6" name="Group 5"/>
          <p:cNvGrpSpPr/>
          <p:nvPr/>
        </p:nvGrpSpPr>
        <p:grpSpPr>
          <a:xfrm>
            <a:off x="7776356" y="227397"/>
            <a:ext cx="1367644" cy="504056"/>
            <a:chOff x="7776356" y="1700808"/>
            <a:chExt cx="1367644" cy="504056"/>
          </a:xfrm>
          <a:solidFill>
            <a:schemeClr val="accent5"/>
          </a:solidFill>
        </p:grpSpPr>
        <p:sp>
          <p:nvSpPr>
            <p:cNvPr id="5" name="Oval 4"/>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14330">
            <a:off x="959101" y="591337"/>
            <a:ext cx="2781914" cy="2052463"/>
          </a:xfrm>
          <a:prstGeom prst="rect">
            <a:avLst/>
          </a:prstGeom>
        </p:spPr>
      </p:pic>
      <p:sp>
        <p:nvSpPr>
          <p:cNvPr id="8" name="TextBox 7"/>
          <p:cNvSpPr txBox="1"/>
          <p:nvPr/>
        </p:nvSpPr>
        <p:spPr>
          <a:xfrm>
            <a:off x="1877352" y="946769"/>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ea</a:t>
            </a:r>
            <a:endParaRPr lang="en-GB" sz="6600" b="1" dirty="0">
              <a:ln w="19050">
                <a:solidFill>
                  <a:schemeClr val="tx1"/>
                </a:solidFill>
              </a:ln>
              <a:solidFill>
                <a:schemeClr val="bg1"/>
              </a:solidFill>
            </a:endParaRPr>
          </a:p>
        </p:txBody>
      </p:sp>
      <p:sp>
        <p:nvSpPr>
          <p:cNvPr id="20" name="TextBox 19"/>
          <p:cNvSpPr txBox="1"/>
          <p:nvPr/>
        </p:nvSpPr>
        <p:spPr>
          <a:xfrm>
            <a:off x="6019126" y="936144"/>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ee</a:t>
            </a:r>
            <a:endParaRPr lang="en-GB" sz="6600" b="1" dirty="0">
              <a:ln w="19050">
                <a:solidFill>
                  <a:schemeClr val="tx1"/>
                </a:solidFill>
              </a:ln>
              <a:solidFill>
                <a:schemeClr val="bg1"/>
              </a:solidFill>
            </a:endParaRPr>
          </a:p>
        </p:txBody>
      </p:sp>
      <p:sp>
        <p:nvSpPr>
          <p:cNvPr id="23" name="TextBox 22"/>
          <p:cNvSpPr txBox="1"/>
          <p:nvPr/>
        </p:nvSpPr>
        <p:spPr>
          <a:xfrm>
            <a:off x="1266195"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sea</a:t>
            </a:r>
            <a:endParaRPr lang="en-GB" sz="4800" b="1" dirty="0">
              <a:ln w="19050">
                <a:solidFill>
                  <a:schemeClr val="tx1"/>
                </a:solidFill>
              </a:ln>
              <a:solidFill>
                <a:schemeClr val="bg1"/>
              </a:solidFill>
            </a:endParaRPr>
          </a:p>
        </p:txBody>
      </p:sp>
      <p:sp>
        <p:nvSpPr>
          <p:cNvPr id="25" name="TextBox 24"/>
          <p:cNvSpPr txBox="1"/>
          <p:nvPr/>
        </p:nvSpPr>
        <p:spPr>
          <a:xfrm>
            <a:off x="5845853"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see</a:t>
            </a:r>
            <a:endParaRPr lang="en-GB" sz="4800" b="1" dirty="0">
              <a:ln w="19050">
                <a:solidFill>
                  <a:schemeClr val="tx1"/>
                </a:solidFill>
              </a:ln>
              <a:solidFill>
                <a:schemeClr val="bg1"/>
              </a:solidFill>
            </a:endParaRPr>
          </a:p>
        </p:txBody>
      </p:sp>
      <p:sp>
        <p:nvSpPr>
          <p:cNvPr id="21" name="TextBox 20"/>
          <p:cNvSpPr txBox="1"/>
          <p:nvPr/>
        </p:nvSpPr>
        <p:spPr>
          <a:xfrm>
            <a:off x="1576683" y="3296532"/>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peach</a:t>
            </a:r>
            <a:endParaRPr lang="en-GB" sz="4800" b="1" dirty="0">
              <a:ln w="19050">
                <a:solidFill>
                  <a:schemeClr val="tx1"/>
                </a:solidFill>
              </a:ln>
              <a:solidFill>
                <a:schemeClr val="bg1"/>
              </a:solidFill>
            </a:endParaRPr>
          </a:p>
        </p:txBody>
      </p:sp>
      <p:pic>
        <p:nvPicPr>
          <p:cNvPr id="26" name="Picture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355719">
            <a:off x="3779015" y="2613226"/>
            <a:ext cx="1425259" cy="2296394"/>
          </a:xfrm>
          <a:prstGeom prst="rect">
            <a:avLst/>
          </a:prstGeom>
        </p:spPr>
      </p:pic>
      <p:sp>
        <p:nvSpPr>
          <p:cNvPr id="27" name="TextBox 26"/>
          <p:cNvSpPr txBox="1"/>
          <p:nvPr/>
        </p:nvSpPr>
        <p:spPr>
          <a:xfrm>
            <a:off x="4006891" y="3102802"/>
            <a:ext cx="1392476" cy="830997"/>
          </a:xfrm>
          <a:prstGeom prst="rect">
            <a:avLst/>
          </a:prstGeom>
          <a:noFill/>
        </p:spPr>
        <p:txBody>
          <a:bodyPr wrap="square" rtlCol="0">
            <a:spAutoFit/>
          </a:bodyPr>
          <a:lstStyle/>
          <a:p>
            <a:r>
              <a:rPr lang="en-GB" sz="4800" b="1" dirty="0" smtClean="0">
                <a:ln w="19050">
                  <a:solidFill>
                    <a:schemeClr val="tx1"/>
                  </a:solidFill>
                </a:ln>
                <a:solidFill>
                  <a:schemeClr val="bg1"/>
                </a:solidFill>
              </a:rPr>
              <a:t>leaf</a:t>
            </a:r>
            <a:endParaRPr lang="en-GB" sz="4800" b="1" dirty="0">
              <a:ln w="19050">
                <a:solidFill>
                  <a:schemeClr val="tx1"/>
                </a:solidFill>
              </a:ln>
              <a:solidFill>
                <a:schemeClr val="bg1"/>
              </a:solidFill>
            </a:endParaRPr>
          </a:p>
        </p:txBody>
      </p:sp>
      <p:sp>
        <p:nvSpPr>
          <p:cNvPr id="28" name="TextBox 27"/>
          <p:cNvSpPr txBox="1"/>
          <p:nvPr/>
        </p:nvSpPr>
        <p:spPr>
          <a:xfrm>
            <a:off x="1249822" y="3951326"/>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leaf</a:t>
            </a:r>
            <a:endParaRPr lang="en-GB" sz="4800" b="1" dirty="0">
              <a:ln w="19050">
                <a:solidFill>
                  <a:schemeClr val="tx1"/>
                </a:solidFill>
              </a:ln>
              <a:solidFill>
                <a:schemeClr val="bg1"/>
              </a:solidFill>
            </a:endParaRPr>
          </a:p>
        </p:txBody>
      </p:sp>
    </p:spTree>
    <p:extLst>
      <p:ext uri="{BB962C8B-B14F-4D97-AF65-F5344CB8AC3E}">
        <p14:creationId xmlns:p14="http://schemas.microsoft.com/office/powerpoint/2010/main" val="1279088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7"/>
                                        </p:tgtEl>
                                      </p:cBhvr>
                                    </p:animEffect>
                                    <p:set>
                                      <p:cBhvr>
                                        <p:cTn id="7" dur="1" fill="hold">
                                          <p:stCondLst>
                                            <p:cond delay="499"/>
                                          </p:stCondLst>
                                        </p:cTn>
                                        <p:tgtEl>
                                          <p:spTgt spid="27"/>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4984139" y="3273898"/>
            <a:ext cx="3460396" cy="2322413"/>
          </a:xfrm>
          <a:prstGeom prst="rect">
            <a:avLst/>
          </a:prstGeom>
        </p:spPr>
      </p:pic>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586656" y="3273899"/>
            <a:ext cx="3460396" cy="2322413"/>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894939">
            <a:off x="5495789" y="481207"/>
            <a:ext cx="2483810" cy="2460911"/>
          </a:xfrm>
          <a:prstGeom prst="rect">
            <a:avLst/>
          </a:prstGeom>
        </p:spPr>
      </p:pic>
      <p:grpSp>
        <p:nvGrpSpPr>
          <p:cNvPr id="6" name="Group 5"/>
          <p:cNvGrpSpPr/>
          <p:nvPr/>
        </p:nvGrpSpPr>
        <p:grpSpPr>
          <a:xfrm>
            <a:off x="7776356" y="227397"/>
            <a:ext cx="1367644" cy="504056"/>
            <a:chOff x="7776356" y="1700808"/>
            <a:chExt cx="1367644" cy="504056"/>
          </a:xfrm>
          <a:solidFill>
            <a:schemeClr val="accent5"/>
          </a:solidFill>
        </p:grpSpPr>
        <p:sp>
          <p:nvSpPr>
            <p:cNvPr id="5" name="Oval 4"/>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14330">
            <a:off x="959101" y="591337"/>
            <a:ext cx="2781914" cy="2052463"/>
          </a:xfrm>
          <a:prstGeom prst="rect">
            <a:avLst/>
          </a:prstGeom>
        </p:spPr>
      </p:pic>
      <p:sp>
        <p:nvSpPr>
          <p:cNvPr id="8" name="TextBox 7"/>
          <p:cNvSpPr txBox="1"/>
          <p:nvPr/>
        </p:nvSpPr>
        <p:spPr>
          <a:xfrm>
            <a:off x="1877352" y="946769"/>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ea</a:t>
            </a:r>
            <a:endParaRPr lang="en-GB" sz="6600" b="1" dirty="0">
              <a:ln w="19050">
                <a:solidFill>
                  <a:schemeClr val="tx1"/>
                </a:solidFill>
              </a:ln>
              <a:solidFill>
                <a:schemeClr val="bg1"/>
              </a:solidFill>
            </a:endParaRPr>
          </a:p>
        </p:txBody>
      </p:sp>
      <p:sp>
        <p:nvSpPr>
          <p:cNvPr id="20" name="TextBox 19"/>
          <p:cNvSpPr txBox="1"/>
          <p:nvPr/>
        </p:nvSpPr>
        <p:spPr>
          <a:xfrm>
            <a:off x="6019126" y="936144"/>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ee</a:t>
            </a:r>
            <a:endParaRPr lang="en-GB" sz="6600" b="1" dirty="0">
              <a:ln w="19050">
                <a:solidFill>
                  <a:schemeClr val="tx1"/>
                </a:solidFill>
              </a:ln>
              <a:solidFill>
                <a:schemeClr val="bg1"/>
              </a:solidFill>
            </a:endParaRPr>
          </a:p>
        </p:txBody>
      </p:sp>
      <p:sp>
        <p:nvSpPr>
          <p:cNvPr id="23" name="TextBox 22"/>
          <p:cNvSpPr txBox="1"/>
          <p:nvPr/>
        </p:nvSpPr>
        <p:spPr>
          <a:xfrm>
            <a:off x="1266195"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sea</a:t>
            </a:r>
            <a:endParaRPr lang="en-GB" sz="4800" b="1" dirty="0">
              <a:ln w="19050">
                <a:solidFill>
                  <a:schemeClr val="tx1"/>
                </a:solidFill>
              </a:ln>
              <a:solidFill>
                <a:schemeClr val="bg1"/>
              </a:solidFill>
            </a:endParaRPr>
          </a:p>
        </p:txBody>
      </p:sp>
      <p:sp>
        <p:nvSpPr>
          <p:cNvPr id="25" name="TextBox 24"/>
          <p:cNvSpPr txBox="1"/>
          <p:nvPr/>
        </p:nvSpPr>
        <p:spPr>
          <a:xfrm>
            <a:off x="5845853"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see</a:t>
            </a:r>
            <a:endParaRPr lang="en-GB" sz="4800" b="1" dirty="0">
              <a:ln w="19050">
                <a:solidFill>
                  <a:schemeClr val="tx1"/>
                </a:solidFill>
              </a:ln>
              <a:solidFill>
                <a:schemeClr val="bg1"/>
              </a:solidFill>
            </a:endParaRPr>
          </a:p>
        </p:txBody>
      </p:sp>
      <p:sp>
        <p:nvSpPr>
          <p:cNvPr id="21" name="TextBox 20"/>
          <p:cNvSpPr txBox="1"/>
          <p:nvPr/>
        </p:nvSpPr>
        <p:spPr>
          <a:xfrm>
            <a:off x="1576683" y="3296532"/>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peach</a:t>
            </a:r>
            <a:endParaRPr lang="en-GB" sz="4800" b="1" dirty="0">
              <a:ln w="19050">
                <a:solidFill>
                  <a:schemeClr val="tx1"/>
                </a:solidFill>
              </a:ln>
              <a:solidFill>
                <a:schemeClr val="bg1"/>
              </a:solidFill>
            </a:endParaRPr>
          </a:p>
        </p:txBody>
      </p:sp>
      <p:sp>
        <p:nvSpPr>
          <p:cNvPr id="28" name="TextBox 27"/>
          <p:cNvSpPr txBox="1"/>
          <p:nvPr/>
        </p:nvSpPr>
        <p:spPr>
          <a:xfrm>
            <a:off x="1249822" y="3951326"/>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leaf</a:t>
            </a:r>
            <a:endParaRPr lang="en-GB" sz="4800" b="1" dirty="0">
              <a:ln w="19050">
                <a:solidFill>
                  <a:schemeClr val="tx1"/>
                </a:solidFill>
              </a:ln>
              <a:solidFill>
                <a:schemeClr val="bg1"/>
              </a:solidFill>
            </a:endParaRPr>
          </a:p>
        </p:txBody>
      </p:sp>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78061" y="3118696"/>
            <a:ext cx="2174508" cy="1567458"/>
          </a:xfrm>
          <a:prstGeom prst="rect">
            <a:avLst/>
          </a:prstGeom>
        </p:spPr>
      </p:pic>
      <p:sp>
        <p:nvSpPr>
          <p:cNvPr id="24" name="TextBox 23"/>
          <p:cNvSpPr txBox="1"/>
          <p:nvPr/>
        </p:nvSpPr>
        <p:spPr>
          <a:xfrm>
            <a:off x="3869861" y="3090896"/>
            <a:ext cx="1632224" cy="830997"/>
          </a:xfrm>
          <a:prstGeom prst="rect">
            <a:avLst/>
          </a:prstGeom>
          <a:noFill/>
        </p:spPr>
        <p:txBody>
          <a:bodyPr wrap="square" rtlCol="0">
            <a:spAutoFit/>
          </a:bodyPr>
          <a:lstStyle/>
          <a:p>
            <a:r>
              <a:rPr lang="en-GB" sz="4800" b="1" dirty="0" smtClean="0">
                <a:ln w="19050">
                  <a:solidFill>
                    <a:schemeClr val="tx1"/>
                  </a:solidFill>
                </a:ln>
                <a:solidFill>
                  <a:schemeClr val="bg1"/>
                </a:solidFill>
              </a:rPr>
              <a:t>meet</a:t>
            </a:r>
            <a:endParaRPr lang="en-GB" sz="4800" b="1" dirty="0">
              <a:ln w="19050">
                <a:solidFill>
                  <a:schemeClr val="tx1"/>
                </a:solidFill>
              </a:ln>
              <a:solidFill>
                <a:schemeClr val="bg1"/>
              </a:solidFill>
            </a:endParaRPr>
          </a:p>
        </p:txBody>
      </p:sp>
      <p:sp>
        <p:nvSpPr>
          <p:cNvPr id="29" name="TextBox 28"/>
          <p:cNvSpPr txBox="1"/>
          <p:nvPr/>
        </p:nvSpPr>
        <p:spPr>
          <a:xfrm>
            <a:off x="6228860" y="3259444"/>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meet</a:t>
            </a:r>
            <a:endParaRPr lang="en-GB" sz="4800" b="1" dirty="0">
              <a:ln w="19050">
                <a:solidFill>
                  <a:schemeClr val="tx1"/>
                </a:solidFill>
              </a:ln>
              <a:solidFill>
                <a:schemeClr val="bg1"/>
              </a:solidFill>
            </a:endParaRPr>
          </a:p>
        </p:txBody>
      </p:sp>
    </p:spTree>
    <p:extLst>
      <p:ext uri="{BB962C8B-B14F-4D97-AF65-F5344CB8AC3E}">
        <p14:creationId xmlns:p14="http://schemas.microsoft.com/office/powerpoint/2010/main" val="983878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4"/>
                                        </p:tgtEl>
                                      </p:cBhvr>
                                    </p:animEffect>
                                    <p:set>
                                      <p:cBhvr>
                                        <p:cTn id="7" dur="1" fill="hold">
                                          <p:stCondLst>
                                            <p:cond delay="499"/>
                                          </p:stCondLst>
                                        </p:cTn>
                                        <p:tgtEl>
                                          <p:spTgt spid="24"/>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4984139" y="3273898"/>
            <a:ext cx="3460396" cy="2322413"/>
          </a:xfrm>
          <a:prstGeom prst="rect">
            <a:avLst/>
          </a:prstGeom>
        </p:spPr>
      </p:pic>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586656" y="3273899"/>
            <a:ext cx="3460396" cy="2322413"/>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894939">
            <a:off x="5495789" y="481207"/>
            <a:ext cx="2483810" cy="2460911"/>
          </a:xfrm>
          <a:prstGeom prst="rect">
            <a:avLst/>
          </a:prstGeom>
        </p:spPr>
      </p:pic>
      <p:grpSp>
        <p:nvGrpSpPr>
          <p:cNvPr id="6" name="Group 5"/>
          <p:cNvGrpSpPr/>
          <p:nvPr/>
        </p:nvGrpSpPr>
        <p:grpSpPr>
          <a:xfrm>
            <a:off x="7776356" y="227397"/>
            <a:ext cx="1367644" cy="504056"/>
            <a:chOff x="7776356" y="1700808"/>
            <a:chExt cx="1367644" cy="504056"/>
          </a:xfrm>
          <a:solidFill>
            <a:schemeClr val="accent5"/>
          </a:solidFill>
        </p:grpSpPr>
        <p:sp>
          <p:nvSpPr>
            <p:cNvPr id="5" name="Oval 4"/>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14330">
            <a:off x="959101" y="591337"/>
            <a:ext cx="2781914" cy="2052463"/>
          </a:xfrm>
          <a:prstGeom prst="rect">
            <a:avLst/>
          </a:prstGeom>
        </p:spPr>
      </p:pic>
      <p:sp>
        <p:nvSpPr>
          <p:cNvPr id="8" name="TextBox 7"/>
          <p:cNvSpPr txBox="1"/>
          <p:nvPr/>
        </p:nvSpPr>
        <p:spPr>
          <a:xfrm>
            <a:off x="1877352" y="946769"/>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ea</a:t>
            </a:r>
            <a:endParaRPr lang="en-GB" sz="6600" b="1" dirty="0">
              <a:ln w="19050">
                <a:solidFill>
                  <a:schemeClr val="tx1"/>
                </a:solidFill>
              </a:ln>
              <a:solidFill>
                <a:schemeClr val="bg1"/>
              </a:solidFill>
            </a:endParaRPr>
          </a:p>
        </p:txBody>
      </p:sp>
      <p:sp>
        <p:nvSpPr>
          <p:cNvPr id="20" name="TextBox 19"/>
          <p:cNvSpPr txBox="1"/>
          <p:nvPr/>
        </p:nvSpPr>
        <p:spPr>
          <a:xfrm>
            <a:off x="6019126" y="936144"/>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ee</a:t>
            </a:r>
            <a:endParaRPr lang="en-GB" sz="6600" b="1" dirty="0">
              <a:ln w="19050">
                <a:solidFill>
                  <a:schemeClr val="tx1"/>
                </a:solidFill>
              </a:ln>
              <a:solidFill>
                <a:schemeClr val="bg1"/>
              </a:solidFill>
            </a:endParaRPr>
          </a:p>
        </p:txBody>
      </p:sp>
      <p:sp>
        <p:nvSpPr>
          <p:cNvPr id="23" name="TextBox 22"/>
          <p:cNvSpPr txBox="1"/>
          <p:nvPr/>
        </p:nvSpPr>
        <p:spPr>
          <a:xfrm>
            <a:off x="1266195"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sea</a:t>
            </a:r>
            <a:endParaRPr lang="en-GB" sz="4800" b="1" dirty="0">
              <a:ln w="19050">
                <a:solidFill>
                  <a:schemeClr val="tx1"/>
                </a:solidFill>
              </a:ln>
              <a:solidFill>
                <a:schemeClr val="bg1"/>
              </a:solidFill>
            </a:endParaRPr>
          </a:p>
        </p:txBody>
      </p:sp>
      <p:sp>
        <p:nvSpPr>
          <p:cNvPr id="25" name="TextBox 24"/>
          <p:cNvSpPr txBox="1"/>
          <p:nvPr/>
        </p:nvSpPr>
        <p:spPr>
          <a:xfrm>
            <a:off x="5845853"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see</a:t>
            </a:r>
            <a:endParaRPr lang="en-GB" sz="4800" b="1" dirty="0">
              <a:ln w="19050">
                <a:solidFill>
                  <a:schemeClr val="tx1"/>
                </a:solidFill>
              </a:ln>
              <a:solidFill>
                <a:schemeClr val="bg1"/>
              </a:solidFill>
            </a:endParaRPr>
          </a:p>
        </p:txBody>
      </p:sp>
      <p:sp>
        <p:nvSpPr>
          <p:cNvPr id="21" name="TextBox 20"/>
          <p:cNvSpPr txBox="1"/>
          <p:nvPr/>
        </p:nvSpPr>
        <p:spPr>
          <a:xfrm>
            <a:off x="1576683" y="3296532"/>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peach</a:t>
            </a:r>
            <a:endParaRPr lang="en-GB" sz="4800" b="1" dirty="0">
              <a:ln w="19050">
                <a:solidFill>
                  <a:schemeClr val="tx1"/>
                </a:solidFill>
              </a:ln>
              <a:solidFill>
                <a:schemeClr val="bg1"/>
              </a:solidFill>
            </a:endParaRPr>
          </a:p>
        </p:txBody>
      </p:sp>
      <p:sp>
        <p:nvSpPr>
          <p:cNvPr id="28" name="TextBox 27"/>
          <p:cNvSpPr txBox="1"/>
          <p:nvPr/>
        </p:nvSpPr>
        <p:spPr>
          <a:xfrm>
            <a:off x="1249822" y="3951326"/>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leaf</a:t>
            </a:r>
            <a:endParaRPr lang="en-GB" sz="4800" b="1" dirty="0">
              <a:ln w="19050">
                <a:solidFill>
                  <a:schemeClr val="tx1"/>
                </a:solidFill>
              </a:ln>
              <a:solidFill>
                <a:schemeClr val="bg1"/>
              </a:solidFill>
            </a:endParaRPr>
          </a:p>
        </p:txBody>
      </p:sp>
      <p:sp>
        <p:nvSpPr>
          <p:cNvPr id="29" name="TextBox 28"/>
          <p:cNvSpPr txBox="1"/>
          <p:nvPr/>
        </p:nvSpPr>
        <p:spPr>
          <a:xfrm>
            <a:off x="6228860" y="3259444"/>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meet</a:t>
            </a:r>
            <a:endParaRPr lang="en-GB" sz="4800" b="1" dirty="0">
              <a:ln w="19050">
                <a:solidFill>
                  <a:schemeClr val="tx1"/>
                </a:solidFill>
              </a:ln>
              <a:solidFill>
                <a:schemeClr val="bg1"/>
              </a:solidFill>
            </a:endParaRPr>
          </a:p>
        </p:txBody>
      </p:sp>
      <p:pic>
        <p:nvPicPr>
          <p:cNvPr id="26" name="Picture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78061" y="3296532"/>
            <a:ext cx="2174508" cy="1211786"/>
          </a:xfrm>
          <a:prstGeom prst="rect">
            <a:avLst/>
          </a:prstGeom>
        </p:spPr>
      </p:pic>
      <p:sp>
        <p:nvSpPr>
          <p:cNvPr id="27" name="TextBox 26"/>
          <p:cNvSpPr txBox="1"/>
          <p:nvPr/>
        </p:nvSpPr>
        <p:spPr>
          <a:xfrm>
            <a:off x="3638766" y="3177636"/>
            <a:ext cx="1889699" cy="830997"/>
          </a:xfrm>
          <a:prstGeom prst="rect">
            <a:avLst/>
          </a:prstGeom>
          <a:noFill/>
        </p:spPr>
        <p:txBody>
          <a:bodyPr wrap="square" rtlCol="0">
            <a:spAutoFit/>
          </a:bodyPr>
          <a:lstStyle/>
          <a:p>
            <a:r>
              <a:rPr lang="en-GB" sz="4800" b="1" dirty="0" smtClean="0">
                <a:ln w="19050">
                  <a:solidFill>
                    <a:schemeClr val="tx1"/>
                  </a:solidFill>
                </a:ln>
                <a:solidFill>
                  <a:schemeClr val="bg1"/>
                </a:solidFill>
              </a:rPr>
              <a:t>beach</a:t>
            </a:r>
            <a:endParaRPr lang="en-GB" sz="4800" b="1" dirty="0">
              <a:ln w="19050">
                <a:solidFill>
                  <a:schemeClr val="tx1"/>
                </a:solidFill>
              </a:ln>
              <a:solidFill>
                <a:schemeClr val="bg1"/>
              </a:solidFill>
            </a:endParaRPr>
          </a:p>
        </p:txBody>
      </p:sp>
      <p:sp>
        <p:nvSpPr>
          <p:cNvPr id="30" name="TextBox 29"/>
          <p:cNvSpPr txBox="1"/>
          <p:nvPr/>
        </p:nvSpPr>
        <p:spPr>
          <a:xfrm>
            <a:off x="1752100" y="4517587"/>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beach</a:t>
            </a:r>
            <a:endParaRPr lang="en-GB" sz="4800" b="1" dirty="0">
              <a:ln w="19050">
                <a:solidFill>
                  <a:schemeClr val="tx1"/>
                </a:solidFill>
              </a:ln>
              <a:solidFill>
                <a:schemeClr val="bg1"/>
              </a:solidFill>
            </a:endParaRPr>
          </a:p>
        </p:txBody>
      </p:sp>
    </p:spTree>
    <p:extLst>
      <p:ext uri="{BB962C8B-B14F-4D97-AF65-F5344CB8AC3E}">
        <p14:creationId xmlns:p14="http://schemas.microsoft.com/office/powerpoint/2010/main" val="1935015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7"/>
                                        </p:tgtEl>
                                      </p:cBhvr>
                                    </p:animEffect>
                                    <p:set>
                                      <p:cBhvr>
                                        <p:cTn id="7" dur="1" fill="hold">
                                          <p:stCondLst>
                                            <p:cond delay="499"/>
                                          </p:stCondLst>
                                        </p:cTn>
                                        <p:tgtEl>
                                          <p:spTgt spid="27"/>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4984139" y="3273898"/>
            <a:ext cx="3460396" cy="2322413"/>
          </a:xfrm>
          <a:prstGeom prst="rect">
            <a:avLst/>
          </a:prstGeom>
        </p:spPr>
      </p:pic>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586656" y="3273899"/>
            <a:ext cx="3460396" cy="2322413"/>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894939">
            <a:off x="5495789" y="481207"/>
            <a:ext cx="2483810" cy="2460911"/>
          </a:xfrm>
          <a:prstGeom prst="rect">
            <a:avLst/>
          </a:prstGeom>
        </p:spPr>
      </p:pic>
      <p:grpSp>
        <p:nvGrpSpPr>
          <p:cNvPr id="6" name="Group 5"/>
          <p:cNvGrpSpPr/>
          <p:nvPr/>
        </p:nvGrpSpPr>
        <p:grpSpPr>
          <a:xfrm>
            <a:off x="7776356" y="227397"/>
            <a:ext cx="1367644" cy="504056"/>
            <a:chOff x="7776356" y="1700808"/>
            <a:chExt cx="1367644" cy="504056"/>
          </a:xfrm>
          <a:solidFill>
            <a:schemeClr val="accent5"/>
          </a:solidFill>
        </p:grpSpPr>
        <p:sp>
          <p:nvSpPr>
            <p:cNvPr id="5" name="Oval 4"/>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14330">
            <a:off x="959101" y="591337"/>
            <a:ext cx="2781914" cy="2052463"/>
          </a:xfrm>
          <a:prstGeom prst="rect">
            <a:avLst/>
          </a:prstGeom>
        </p:spPr>
      </p:pic>
      <p:sp>
        <p:nvSpPr>
          <p:cNvPr id="8" name="TextBox 7"/>
          <p:cNvSpPr txBox="1"/>
          <p:nvPr/>
        </p:nvSpPr>
        <p:spPr>
          <a:xfrm>
            <a:off x="1877352" y="946769"/>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ea</a:t>
            </a:r>
            <a:endParaRPr lang="en-GB" sz="6600" b="1" dirty="0">
              <a:ln w="19050">
                <a:solidFill>
                  <a:schemeClr val="tx1"/>
                </a:solidFill>
              </a:ln>
              <a:solidFill>
                <a:schemeClr val="bg1"/>
              </a:solidFill>
            </a:endParaRPr>
          </a:p>
        </p:txBody>
      </p:sp>
      <p:sp>
        <p:nvSpPr>
          <p:cNvPr id="20" name="TextBox 19"/>
          <p:cNvSpPr txBox="1"/>
          <p:nvPr/>
        </p:nvSpPr>
        <p:spPr>
          <a:xfrm>
            <a:off x="6019126" y="936144"/>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ee</a:t>
            </a:r>
            <a:endParaRPr lang="en-GB" sz="6600" b="1" dirty="0">
              <a:ln w="19050">
                <a:solidFill>
                  <a:schemeClr val="tx1"/>
                </a:solidFill>
              </a:ln>
              <a:solidFill>
                <a:schemeClr val="bg1"/>
              </a:solidFill>
            </a:endParaRPr>
          </a:p>
        </p:txBody>
      </p:sp>
      <p:sp>
        <p:nvSpPr>
          <p:cNvPr id="23" name="TextBox 22"/>
          <p:cNvSpPr txBox="1"/>
          <p:nvPr/>
        </p:nvSpPr>
        <p:spPr>
          <a:xfrm>
            <a:off x="1266195"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sea</a:t>
            </a:r>
            <a:endParaRPr lang="en-GB" sz="4800" b="1" dirty="0">
              <a:ln w="19050">
                <a:solidFill>
                  <a:schemeClr val="tx1"/>
                </a:solidFill>
              </a:ln>
              <a:solidFill>
                <a:schemeClr val="bg1"/>
              </a:solidFill>
            </a:endParaRPr>
          </a:p>
        </p:txBody>
      </p:sp>
      <p:sp>
        <p:nvSpPr>
          <p:cNvPr id="25" name="TextBox 24"/>
          <p:cNvSpPr txBox="1"/>
          <p:nvPr/>
        </p:nvSpPr>
        <p:spPr>
          <a:xfrm>
            <a:off x="5845853"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see</a:t>
            </a:r>
            <a:endParaRPr lang="en-GB" sz="4800" b="1" dirty="0">
              <a:ln w="19050">
                <a:solidFill>
                  <a:schemeClr val="tx1"/>
                </a:solidFill>
              </a:ln>
              <a:solidFill>
                <a:schemeClr val="bg1"/>
              </a:solidFill>
            </a:endParaRPr>
          </a:p>
        </p:txBody>
      </p:sp>
      <p:sp>
        <p:nvSpPr>
          <p:cNvPr id="21" name="TextBox 20"/>
          <p:cNvSpPr txBox="1"/>
          <p:nvPr/>
        </p:nvSpPr>
        <p:spPr>
          <a:xfrm>
            <a:off x="1576683" y="3296532"/>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peach</a:t>
            </a:r>
            <a:endParaRPr lang="en-GB" sz="4800" b="1" dirty="0">
              <a:ln w="19050">
                <a:solidFill>
                  <a:schemeClr val="tx1"/>
                </a:solidFill>
              </a:ln>
              <a:solidFill>
                <a:schemeClr val="bg1"/>
              </a:solidFill>
            </a:endParaRPr>
          </a:p>
        </p:txBody>
      </p:sp>
      <p:sp>
        <p:nvSpPr>
          <p:cNvPr id="28" name="TextBox 27"/>
          <p:cNvSpPr txBox="1"/>
          <p:nvPr/>
        </p:nvSpPr>
        <p:spPr>
          <a:xfrm>
            <a:off x="1249822" y="3951326"/>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leaf</a:t>
            </a:r>
            <a:endParaRPr lang="en-GB" sz="4800" b="1" dirty="0">
              <a:ln w="19050">
                <a:solidFill>
                  <a:schemeClr val="tx1"/>
                </a:solidFill>
              </a:ln>
              <a:solidFill>
                <a:schemeClr val="bg1"/>
              </a:solidFill>
            </a:endParaRPr>
          </a:p>
        </p:txBody>
      </p:sp>
      <p:sp>
        <p:nvSpPr>
          <p:cNvPr id="29" name="TextBox 28"/>
          <p:cNvSpPr txBox="1"/>
          <p:nvPr/>
        </p:nvSpPr>
        <p:spPr>
          <a:xfrm>
            <a:off x="6228860" y="3259444"/>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meet</a:t>
            </a:r>
            <a:endParaRPr lang="en-GB" sz="4800" b="1" dirty="0">
              <a:ln w="19050">
                <a:solidFill>
                  <a:schemeClr val="tx1"/>
                </a:solidFill>
              </a:ln>
              <a:solidFill>
                <a:schemeClr val="bg1"/>
              </a:solidFill>
            </a:endParaRPr>
          </a:p>
        </p:txBody>
      </p:sp>
      <p:sp>
        <p:nvSpPr>
          <p:cNvPr id="30" name="TextBox 29"/>
          <p:cNvSpPr txBox="1"/>
          <p:nvPr/>
        </p:nvSpPr>
        <p:spPr>
          <a:xfrm>
            <a:off x="1752100" y="4517587"/>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beach</a:t>
            </a:r>
            <a:endParaRPr lang="en-GB" sz="4800" b="1" dirty="0">
              <a:ln w="19050">
                <a:solidFill>
                  <a:schemeClr val="tx1"/>
                </a:solidFill>
              </a:ln>
              <a:solidFill>
                <a:schemeClr val="bg1"/>
              </a:solidFill>
            </a:endParaRPr>
          </a:p>
        </p:txBody>
      </p:sp>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355719">
            <a:off x="3779015" y="2613226"/>
            <a:ext cx="1425259" cy="2296394"/>
          </a:xfrm>
          <a:prstGeom prst="rect">
            <a:avLst/>
          </a:prstGeom>
        </p:spPr>
      </p:pic>
      <p:sp>
        <p:nvSpPr>
          <p:cNvPr id="31" name="TextBox 30"/>
          <p:cNvSpPr txBox="1"/>
          <p:nvPr/>
        </p:nvSpPr>
        <p:spPr>
          <a:xfrm>
            <a:off x="3788549" y="3125454"/>
            <a:ext cx="167222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week</a:t>
            </a:r>
            <a:endParaRPr lang="en-GB" sz="4800" b="1" dirty="0">
              <a:ln w="19050">
                <a:solidFill>
                  <a:schemeClr val="tx1"/>
                </a:solidFill>
              </a:ln>
              <a:solidFill>
                <a:schemeClr val="bg1"/>
              </a:solidFill>
            </a:endParaRPr>
          </a:p>
        </p:txBody>
      </p:sp>
      <p:sp>
        <p:nvSpPr>
          <p:cNvPr id="32" name="TextBox 31"/>
          <p:cNvSpPr txBox="1"/>
          <p:nvPr/>
        </p:nvSpPr>
        <p:spPr>
          <a:xfrm>
            <a:off x="5705397" y="3905012"/>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week</a:t>
            </a:r>
            <a:endParaRPr lang="en-GB" sz="4800" b="1" dirty="0">
              <a:ln w="19050">
                <a:solidFill>
                  <a:schemeClr val="tx1"/>
                </a:solidFill>
              </a:ln>
              <a:solidFill>
                <a:schemeClr val="bg1"/>
              </a:solidFill>
            </a:endParaRPr>
          </a:p>
        </p:txBody>
      </p:sp>
    </p:spTree>
    <p:extLst>
      <p:ext uri="{BB962C8B-B14F-4D97-AF65-F5344CB8AC3E}">
        <p14:creationId xmlns:p14="http://schemas.microsoft.com/office/powerpoint/2010/main" val="4274166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1"/>
                                        </p:tgtEl>
                                      </p:cBhvr>
                                    </p:animEffect>
                                    <p:set>
                                      <p:cBhvr>
                                        <p:cTn id="7" dur="1" fill="hold">
                                          <p:stCondLst>
                                            <p:cond delay="499"/>
                                          </p:stCondLst>
                                        </p:cTn>
                                        <p:tgtEl>
                                          <p:spTgt spid="31"/>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4984139" y="3273898"/>
            <a:ext cx="3460396" cy="2322413"/>
          </a:xfrm>
          <a:prstGeom prst="rect">
            <a:avLst/>
          </a:prstGeom>
        </p:spPr>
      </p:pic>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3982" t="5679" r="3717" b="5361"/>
          <a:stretch/>
        </p:blipFill>
        <p:spPr>
          <a:xfrm rot="16200000">
            <a:off x="586656" y="3273899"/>
            <a:ext cx="3460396" cy="2322413"/>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894939">
            <a:off x="5495789" y="481207"/>
            <a:ext cx="2483810" cy="2460911"/>
          </a:xfrm>
          <a:prstGeom prst="rect">
            <a:avLst/>
          </a:prstGeom>
        </p:spPr>
      </p:pic>
      <p:grpSp>
        <p:nvGrpSpPr>
          <p:cNvPr id="6" name="Group 5"/>
          <p:cNvGrpSpPr/>
          <p:nvPr/>
        </p:nvGrpSpPr>
        <p:grpSpPr>
          <a:xfrm>
            <a:off x="7776356" y="227397"/>
            <a:ext cx="1367644" cy="504056"/>
            <a:chOff x="7776356" y="1700808"/>
            <a:chExt cx="1367644" cy="504056"/>
          </a:xfrm>
          <a:solidFill>
            <a:schemeClr val="accent5"/>
          </a:solidFill>
        </p:grpSpPr>
        <p:sp>
          <p:nvSpPr>
            <p:cNvPr id="5" name="Oval 4"/>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14330">
            <a:off x="959101" y="591337"/>
            <a:ext cx="2781914" cy="2052463"/>
          </a:xfrm>
          <a:prstGeom prst="rect">
            <a:avLst/>
          </a:prstGeom>
        </p:spPr>
      </p:pic>
      <p:sp>
        <p:nvSpPr>
          <p:cNvPr id="8" name="TextBox 7"/>
          <p:cNvSpPr txBox="1"/>
          <p:nvPr/>
        </p:nvSpPr>
        <p:spPr>
          <a:xfrm>
            <a:off x="1877352" y="946769"/>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ea</a:t>
            </a:r>
            <a:endParaRPr lang="en-GB" sz="6600" b="1" dirty="0">
              <a:ln w="19050">
                <a:solidFill>
                  <a:schemeClr val="tx1"/>
                </a:solidFill>
              </a:ln>
              <a:solidFill>
                <a:schemeClr val="bg1"/>
              </a:solidFill>
            </a:endParaRPr>
          </a:p>
        </p:txBody>
      </p:sp>
      <p:sp>
        <p:nvSpPr>
          <p:cNvPr id="20" name="TextBox 19"/>
          <p:cNvSpPr txBox="1"/>
          <p:nvPr/>
        </p:nvSpPr>
        <p:spPr>
          <a:xfrm>
            <a:off x="6019126" y="936144"/>
            <a:ext cx="1205713" cy="1107996"/>
          </a:xfrm>
          <a:prstGeom prst="rect">
            <a:avLst/>
          </a:prstGeom>
          <a:noFill/>
        </p:spPr>
        <p:txBody>
          <a:bodyPr wrap="square" rtlCol="0">
            <a:spAutoFit/>
          </a:bodyPr>
          <a:lstStyle/>
          <a:p>
            <a:r>
              <a:rPr lang="en-GB" sz="6600" b="1" dirty="0" err="1" smtClean="0">
                <a:ln w="19050">
                  <a:solidFill>
                    <a:schemeClr val="tx1"/>
                  </a:solidFill>
                </a:ln>
                <a:solidFill>
                  <a:schemeClr val="bg1"/>
                </a:solidFill>
              </a:rPr>
              <a:t>ee</a:t>
            </a:r>
            <a:endParaRPr lang="en-GB" sz="6600" b="1" dirty="0">
              <a:ln w="19050">
                <a:solidFill>
                  <a:schemeClr val="tx1"/>
                </a:solidFill>
              </a:ln>
              <a:solidFill>
                <a:schemeClr val="bg1"/>
              </a:solidFill>
            </a:endParaRPr>
          </a:p>
        </p:txBody>
      </p:sp>
      <p:sp>
        <p:nvSpPr>
          <p:cNvPr id="23" name="TextBox 22"/>
          <p:cNvSpPr txBox="1"/>
          <p:nvPr/>
        </p:nvSpPr>
        <p:spPr>
          <a:xfrm>
            <a:off x="1266195"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sea</a:t>
            </a:r>
            <a:endParaRPr lang="en-GB" sz="4800" b="1" dirty="0">
              <a:ln w="19050">
                <a:solidFill>
                  <a:schemeClr val="tx1"/>
                </a:solidFill>
              </a:ln>
              <a:solidFill>
                <a:schemeClr val="bg1"/>
              </a:solidFill>
            </a:endParaRPr>
          </a:p>
        </p:txBody>
      </p:sp>
      <p:sp>
        <p:nvSpPr>
          <p:cNvPr id="25" name="TextBox 24"/>
          <p:cNvSpPr txBox="1"/>
          <p:nvPr/>
        </p:nvSpPr>
        <p:spPr>
          <a:xfrm>
            <a:off x="5845853" y="2730271"/>
            <a:ext cx="1205713"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see</a:t>
            </a:r>
            <a:endParaRPr lang="en-GB" sz="4800" b="1" dirty="0">
              <a:ln w="19050">
                <a:solidFill>
                  <a:schemeClr val="tx1"/>
                </a:solidFill>
              </a:ln>
              <a:solidFill>
                <a:schemeClr val="bg1"/>
              </a:solidFill>
            </a:endParaRPr>
          </a:p>
        </p:txBody>
      </p:sp>
      <p:sp>
        <p:nvSpPr>
          <p:cNvPr id="21" name="TextBox 20"/>
          <p:cNvSpPr txBox="1"/>
          <p:nvPr/>
        </p:nvSpPr>
        <p:spPr>
          <a:xfrm>
            <a:off x="1576683" y="3296532"/>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peach</a:t>
            </a:r>
            <a:endParaRPr lang="en-GB" sz="4800" b="1" dirty="0">
              <a:ln w="19050">
                <a:solidFill>
                  <a:schemeClr val="tx1"/>
                </a:solidFill>
              </a:ln>
              <a:solidFill>
                <a:schemeClr val="bg1"/>
              </a:solidFill>
            </a:endParaRPr>
          </a:p>
        </p:txBody>
      </p:sp>
      <p:sp>
        <p:nvSpPr>
          <p:cNvPr id="28" name="TextBox 27"/>
          <p:cNvSpPr txBox="1"/>
          <p:nvPr/>
        </p:nvSpPr>
        <p:spPr>
          <a:xfrm>
            <a:off x="1249822" y="3951326"/>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leaf</a:t>
            </a:r>
            <a:endParaRPr lang="en-GB" sz="4800" b="1" dirty="0">
              <a:ln w="19050">
                <a:solidFill>
                  <a:schemeClr val="tx1"/>
                </a:solidFill>
              </a:ln>
              <a:solidFill>
                <a:schemeClr val="bg1"/>
              </a:solidFill>
            </a:endParaRPr>
          </a:p>
        </p:txBody>
      </p:sp>
      <p:sp>
        <p:nvSpPr>
          <p:cNvPr id="29" name="TextBox 28"/>
          <p:cNvSpPr txBox="1"/>
          <p:nvPr/>
        </p:nvSpPr>
        <p:spPr>
          <a:xfrm>
            <a:off x="6228860" y="3259444"/>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meet</a:t>
            </a:r>
            <a:endParaRPr lang="en-GB" sz="4800" b="1" dirty="0">
              <a:ln w="19050">
                <a:solidFill>
                  <a:schemeClr val="tx1"/>
                </a:solidFill>
              </a:ln>
              <a:solidFill>
                <a:schemeClr val="bg1"/>
              </a:solidFill>
            </a:endParaRPr>
          </a:p>
        </p:txBody>
      </p:sp>
      <p:sp>
        <p:nvSpPr>
          <p:cNvPr id="30" name="TextBox 29"/>
          <p:cNvSpPr txBox="1"/>
          <p:nvPr/>
        </p:nvSpPr>
        <p:spPr>
          <a:xfrm>
            <a:off x="1752100" y="4517587"/>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beach</a:t>
            </a:r>
            <a:endParaRPr lang="en-GB" sz="4800" b="1" dirty="0">
              <a:ln w="19050">
                <a:solidFill>
                  <a:schemeClr val="tx1"/>
                </a:solidFill>
              </a:ln>
              <a:solidFill>
                <a:schemeClr val="bg1"/>
              </a:solidFill>
            </a:endParaRPr>
          </a:p>
        </p:txBody>
      </p:sp>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355719">
            <a:off x="3779015" y="2613226"/>
            <a:ext cx="1425259" cy="2296394"/>
          </a:xfrm>
          <a:prstGeom prst="rect">
            <a:avLst/>
          </a:prstGeom>
        </p:spPr>
      </p:pic>
      <p:sp>
        <p:nvSpPr>
          <p:cNvPr id="31" name="TextBox 30"/>
          <p:cNvSpPr txBox="1"/>
          <p:nvPr/>
        </p:nvSpPr>
        <p:spPr>
          <a:xfrm>
            <a:off x="3788549" y="3125454"/>
            <a:ext cx="167222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seem</a:t>
            </a:r>
            <a:endParaRPr lang="en-GB" sz="4800" b="1" dirty="0">
              <a:ln w="19050">
                <a:solidFill>
                  <a:schemeClr val="tx1"/>
                </a:solidFill>
              </a:ln>
              <a:solidFill>
                <a:schemeClr val="bg1"/>
              </a:solidFill>
            </a:endParaRPr>
          </a:p>
        </p:txBody>
      </p:sp>
      <p:sp>
        <p:nvSpPr>
          <p:cNvPr id="32" name="TextBox 31"/>
          <p:cNvSpPr txBox="1"/>
          <p:nvPr/>
        </p:nvSpPr>
        <p:spPr>
          <a:xfrm>
            <a:off x="5705397" y="3905012"/>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week</a:t>
            </a:r>
            <a:endParaRPr lang="en-GB" sz="4800" b="1" dirty="0">
              <a:ln w="19050">
                <a:solidFill>
                  <a:schemeClr val="tx1"/>
                </a:solidFill>
              </a:ln>
              <a:solidFill>
                <a:schemeClr val="bg1"/>
              </a:solidFill>
            </a:endParaRPr>
          </a:p>
        </p:txBody>
      </p:sp>
      <p:sp>
        <p:nvSpPr>
          <p:cNvPr id="26" name="TextBox 25"/>
          <p:cNvSpPr txBox="1"/>
          <p:nvPr/>
        </p:nvSpPr>
        <p:spPr>
          <a:xfrm>
            <a:off x="6101567" y="4531121"/>
            <a:ext cx="1839968" cy="830997"/>
          </a:xfrm>
          <a:prstGeom prst="rect">
            <a:avLst/>
          </a:prstGeom>
          <a:noFill/>
        </p:spPr>
        <p:txBody>
          <a:bodyPr wrap="square" rtlCol="0">
            <a:spAutoFit/>
          </a:bodyPr>
          <a:lstStyle/>
          <a:p>
            <a:r>
              <a:rPr lang="en-GB" sz="4800" b="1" dirty="0" smtClean="0">
                <a:ln w="19050">
                  <a:solidFill>
                    <a:schemeClr val="tx1"/>
                  </a:solidFill>
                </a:ln>
                <a:solidFill>
                  <a:schemeClr val="bg1"/>
                </a:solidFill>
              </a:rPr>
              <a:t>seem</a:t>
            </a:r>
            <a:endParaRPr lang="en-GB" sz="4800" b="1" dirty="0">
              <a:ln w="19050">
                <a:solidFill>
                  <a:schemeClr val="tx1"/>
                </a:solidFill>
              </a:ln>
              <a:solidFill>
                <a:schemeClr val="bg1"/>
              </a:solidFill>
            </a:endParaRPr>
          </a:p>
        </p:txBody>
      </p:sp>
    </p:spTree>
    <p:extLst>
      <p:ext uri="{BB962C8B-B14F-4D97-AF65-F5344CB8AC3E}">
        <p14:creationId xmlns:p14="http://schemas.microsoft.com/office/powerpoint/2010/main" val="1409281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1"/>
                                        </p:tgtEl>
                                      </p:cBhvr>
                                    </p:animEffect>
                                    <p:set>
                                      <p:cBhvr>
                                        <p:cTn id="7" dur="1" fill="hold">
                                          <p:stCondLst>
                                            <p:cond delay="499"/>
                                          </p:stCondLst>
                                        </p:cTn>
                                        <p:tgtEl>
                                          <p:spTgt spid="31"/>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2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2E232DD7-EFA9-42F5-B43E-9F346E268B6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 t="8323" r="248" b="13851"/>
          <a:stretch/>
        </p:blipFill>
        <p:spPr>
          <a:xfrm>
            <a:off x="441789" y="440268"/>
            <a:ext cx="8239874" cy="5969000"/>
          </a:xfrm>
          <a:prstGeom prst="roundRect">
            <a:avLst>
              <a:gd name="adj" fmla="val 2436"/>
            </a:avLst>
          </a:prstGeom>
          <a:ln w="28575">
            <a:solidFill>
              <a:schemeClr val="bg1"/>
            </a:solidFill>
          </a:ln>
        </p:spPr>
      </p:pic>
      <p:grpSp>
        <p:nvGrpSpPr>
          <p:cNvPr id="6" name="Group 5"/>
          <p:cNvGrpSpPr/>
          <p:nvPr/>
        </p:nvGrpSpPr>
        <p:grpSpPr>
          <a:xfrm>
            <a:off x="8045972" y="227397"/>
            <a:ext cx="1098028" cy="504056"/>
            <a:chOff x="8045972" y="1700808"/>
            <a:chExt cx="1098028" cy="504056"/>
          </a:xfrm>
          <a:solidFill>
            <a:schemeClr val="accent5"/>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cxnSp>
        <p:nvCxnSpPr>
          <p:cNvPr id="9" name="Straight Connector 8"/>
          <p:cNvCxnSpPr/>
          <p:nvPr/>
        </p:nvCxnSpPr>
        <p:spPr>
          <a:xfrm>
            <a:off x="1106078" y="5564957"/>
            <a:ext cx="0" cy="24509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7076473" y="5564957"/>
            <a:ext cx="0" cy="24509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10318" y="2103736"/>
            <a:ext cx="1972976" cy="3816849"/>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73312" y="2844800"/>
            <a:ext cx="1098399" cy="3222294"/>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0670" y="2162470"/>
            <a:ext cx="1522369" cy="3904623"/>
          </a:xfrm>
          <a:prstGeom prst="rect">
            <a:avLst/>
          </a:prstGeom>
        </p:spPr>
      </p:pic>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91724" y="2942979"/>
            <a:ext cx="1473130" cy="3195523"/>
          </a:xfrm>
          <a:prstGeom prst="rect">
            <a:avLst/>
          </a:prstGeom>
        </p:spPr>
      </p:pic>
      <p:sp>
        <p:nvSpPr>
          <p:cNvPr id="8" name="Rounded Rectangle 7"/>
          <p:cNvSpPr/>
          <p:nvPr/>
        </p:nvSpPr>
        <p:spPr>
          <a:xfrm>
            <a:off x="611560" y="5445939"/>
            <a:ext cx="7920880" cy="763973"/>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a:t>
            </a:r>
            <a:r>
              <a:rPr lang="en-GB" sz="2000" u="sng" dirty="0" smtClean="0">
                <a:solidFill>
                  <a:schemeClr val="tx1"/>
                </a:solidFill>
                <a:latin typeface="Twinkl" pitchFamily="50" charset="0"/>
              </a:rPr>
              <a:t>Shar</a:t>
            </a:r>
            <a:r>
              <a:rPr lang="en-GB" sz="2000" dirty="0" smtClean="0">
                <a:solidFill>
                  <a:schemeClr val="tx1"/>
                </a:solidFill>
                <a:latin typeface="Twinkl" pitchFamily="50" charset="0"/>
              </a:rPr>
              <a:t>ks </a:t>
            </a:r>
            <a:r>
              <a:rPr lang="en-GB" sz="2000" dirty="0">
                <a:solidFill>
                  <a:srgbClr val="D82233"/>
                </a:solidFill>
                <a:latin typeface="Twinkl" pitchFamily="50" charset="0"/>
              </a:rPr>
              <a:t>come</a:t>
            </a:r>
            <a:r>
              <a:rPr lang="en-GB" sz="2000" dirty="0">
                <a:solidFill>
                  <a:schemeClr val="tx1"/>
                </a:solidFill>
                <a:latin typeface="Twinkl" pitchFamily="50" charset="0"/>
              </a:rPr>
              <a:t> in all </a:t>
            </a:r>
            <a:r>
              <a:rPr lang="en-GB" sz="2000" dirty="0">
                <a:solidFill>
                  <a:schemeClr val="tx1">
                    <a:lumMod val="50000"/>
                    <a:lumOff val="50000"/>
                  </a:schemeClr>
                </a:solidFill>
                <a:latin typeface="Twinkl" pitchFamily="50" charset="0"/>
              </a:rPr>
              <a:t>shapes</a:t>
            </a:r>
            <a:r>
              <a:rPr lang="en-GB" sz="2000" dirty="0">
                <a:solidFill>
                  <a:schemeClr val="tx1"/>
                </a:solidFill>
                <a:latin typeface="Twinkl" pitchFamily="50" charset="0"/>
              </a:rPr>
              <a:t> and </a:t>
            </a:r>
            <a:r>
              <a:rPr lang="en-GB" sz="2000" dirty="0">
                <a:solidFill>
                  <a:schemeClr val="tx1">
                    <a:lumMod val="50000"/>
                    <a:lumOff val="50000"/>
                  </a:schemeClr>
                </a:solidFill>
                <a:latin typeface="Twinkl" pitchFamily="50" charset="0"/>
              </a:rPr>
              <a:t>sizes</a:t>
            </a:r>
            <a:r>
              <a:rPr lang="en-GB" sz="2000" dirty="0">
                <a:solidFill>
                  <a:schemeClr val="tx1"/>
                </a:solidFill>
                <a:latin typeface="Twinkl" pitchFamily="50" charset="0"/>
              </a:rPr>
              <a:t>,” </a:t>
            </a:r>
            <a:r>
              <a:rPr lang="en-GB" sz="2000" dirty="0">
                <a:solidFill>
                  <a:schemeClr val="tx1">
                    <a:lumMod val="50000"/>
                    <a:lumOff val="50000"/>
                  </a:schemeClr>
                </a:solidFill>
                <a:latin typeface="Twinkl" pitchFamily="50" charset="0"/>
              </a:rPr>
              <a:t>explained</a:t>
            </a:r>
            <a:r>
              <a:rPr lang="en-GB" sz="2000" dirty="0">
                <a:solidFill>
                  <a:schemeClr val="tx1"/>
                </a:solidFill>
                <a:latin typeface="Twinkl" pitchFamily="50" charset="0"/>
              </a:rPr>
              <a:t> </a:t>
            </a:r>
            <a:r>
              <a:rPr lang="en-GB" sz="2000" dirty="0">
                <a:solidFill>
                  <a:srgbClr val="D82233"/>
                </a:solidFill>
                <a:latin typeface="Twinkl" pitchFamily="50" charset="0"/>
              </a:rPr>
              <a:t>Mrs</a:t>
            </a:r>
            <a:r>
              <a:rPr lang="en-GB" sz="2000" dirty="0">
                <a:solidFill>
                  <a:schemeClr val="tx1"/>
                </a:solidFill>
                <a:latin typeface="Twinkl" pitchFamily="50" charset="0"/>
              </a:rPr>
              <a:t> </a:t>
            </a:r>
            <a:r>
              <a:rPr lang="en-GB" sz="2000" dirty="0" smtClean="0">
                <a:solidFill>
                  <a:schemeClr val="tx1"/>
                </a:solidFill>
                <a:latin typeface="Twinkl" pitchFamily="50" charset="0"/>
              </a:rPr>
              <a:t>Pi</a:t>
            </a:r>
            <a:r>
              <a:rPr lang="en-GB" sz="2000" u="sng" dirty="0" smtClean="0">
                <a:solidFill>
                  <a:schemeClr val="tx1"/>
                </a:solidFill>
                <a:latin typeface="Twinkl" pitchFamily="50" charset="0"/>
              </a:rPr>
              <a:t>llay</a:t>
            </a:r>
            <a:r>
              <a:rPr lang="en-GB" sz="2000" dirty="0" smtClean="0">
                <a:solidFill>
                  <a:schemeClr val="tx1"/>
                </a:solidFill>
                <a:latin typeface="Twinkl" pitchFamily="50" charset="0"/>
              </a:rPr>
              <a:t> </a:t>
            </a:r>
            <a:r>
              <a:rPr lang="en-GB" sz="2000" dirty="0">
                <a:solidFill>
                  <a:schemeClr val="tx1"/>
                </a:solidFill>
                <a:latin typeface="Twinkl" pitchFamily="50" charset="0"/>
              </a:rPr>
              <a:t>as they </a:t>
            </a:r>
            <a:r>
              <a:rPr lang="en-GB" sz="2000" dirty="0">
                <a:solidFill>
                  <a:schemeClr val="tx1">
                    <a:lumMod val="50000"/>
                    <a:lumOff val="50000"/>
                  </a:schemeClr>
                </a:solidFill>
                <a:latin typeface="Twinkl" pitchFamily="50" charset="0"/>
              </a:rPr>
              <a:t>arrived</a:t>
            </a:r>
            <a:r>
              <a:rPr lang="en-GB" sz="2000" dirty="0">
                <a:solidFill>
                  <a:schemeClr val="tx1"/>
                </a:solidFill>
                <a:latin typeface="Twinkl" pitchFamily="50" charset="0"/>
              </a:rPr>
              <a:t> at the </a:t>
            </a:r>
            <a:r>
              <a:rPr lang="en-GB" sz="2000" dirty="0">
                <a:solidFill>
                  <a:schemeClr val="tx1">
                    <a:lumMod val="50000"/>
                    <a:lumOff val="50000"/>
                  </a:schemeClr>
                </a:solidFill>
                <a:latin typeface="Twinkl" pitchFamily="50" charset="0"/>
              </a:rPr>
              <a:t>Ocean</a:t>
            </a:r>
            <a:r>
              <a:rPr lang="en-GB" sz="2000" dirty="0">
                <a:solidFill>
                  <a:schemeClr val="tx1"/>
                </a:solidFill>
                <a:latin typeface="Twinkl" pitchFamily="50" charset="0"/>
              </a:rPr>
              <a:t> Tunnel. “W</a:t>
            </a:r>
            <a:r>
              <a:rPr lang="en-GB" sz="2000" u="sng" dirty="0">
                <a:solidFill>
                  <a:schemeClr val="tx1"/>
                </a:solidFill>
                <a:latin typeface="Twinkl" pitchFamily="50" charset="0"/>
              </a:rPr>
              <a:t>ow</a:t>
            </a:r>
            <a:r>
              <a:rPr lang="en-GB" sz="2000" dirty="0">
                <a:solidFill>
                  <a:schemeClr val="tx1"/>
                </a:solidFill>
                <a:latin typeface="Twinkl" pitchFamily="50" charset="0"/>
              </a:rPr>
              <a:t>!” </a:t>
            </a:r>
            <a:r>
              <a:rPr lang="en-GB" sz="2000" dirty="0">
                <a:solidFill>
                  <a:schemeClr val="tx1">
                    <a:lumMod val="50000"/>
                    <a:lumOff val="50000"/>
                  </a:schemeClr>
                </a:solidFill>
                <a:latin typeface="Twinkl" pitchFamily="50" charset="0"/>
              </a:rPr>
              <a:t>shouted</a:t>
            </a:r>
            <a:r>
              <a:rPr lang="en-GB" sz="2000" dirty="0">
                <a:solidFill>
                  <a:schemeClr val="tx1"/>
                </a:solidFill>
                <a:latin typeface="Twinkl" pitchFamily="50" charset="0"/>
              </a:rPr>
              <a:t> Sam as she </a:t>
            </a:r>
            <a:r>
              <a:rPr lang="en-GB" sz="2000" dirty="0">
                <a:solidFill>
                  <a:schemeClr val="tx1">
                    <a:lumMod val="50000"/>
                    <a:lumOff val="50000"/>
                  </a:schemeClr>
                </a:solidFill>
                <a:latin typeface="Twinkl" pitchFamily="50" charset="0"/>
              </a:rPr>
              <a:t>gazed</a:t>
            </a:r>
            <a:r>
              <a:rPr lang="en-GB" sz="2000" dirty="0">
                <a:solidFill>
                  <a:schemeClr val="tx1"/>
                </a:solidFill>
                <a:latin typeface="Twinkl" pitchFamily="50" charset="0"/>
              </a:rPr>
              <a:t> up.</a:t>
            </a:r>
          </a:p>
        </p:txBody>
      </p:sp>
      <p:cxnSp>
        <p:nvCxnSpPr>
          <p:cNvPr id="14" name="Straight Connector 13"/>
          <p:cNvCxnSpPr/>
          <p:nvPr/>
        </p:nvCxnSpPr>
        <p:spPr>
          <a:xfrm>
            <a:off x="1106078" y="5562126"/>
            <a:ext cx="0" cy="24792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7076473" y="5538559"/>
            <a:ext cx="0" cy="24792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95361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45972" y="227397"/>
            <a:ext cx="1098028" cy="504056"/>
            <a:chOff x="8045972" y="1700808"/>
            <a:chExt cx="1098028" cy="504056"/>
          </a:xfrm>
          <a:solidFill>
            <a:schemeClr val="accent5"/>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cxnSp>
        <p:nvCxnSpPr>
          <p:cNvPr id="9" name="Straight Connector 8"/>
          <p:cNvCxnSpPr/>
          <p:nvPr/>
        </p:nvCxnSpPr>
        <p:spPr>
          <a:xfrm>
            <a:off x="1106078" y="5564957"/>
            <a:ext cx="0" cy="24509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7076473" y="5564957"/>
            <a:ext cx="0" cy="24509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Title 1"/>
          <p:cNvSpPr>
            <a:spLocks noGrp="1"/>
          </p:cNvSpPr>
          <p:nvPr>
            <p:ph type="title"/>
          </p:nvPr>
        </p:nvSpPr>
        <p:spPr>
          <a:xfrm>
            <a:off x="457200" y="479425"/>
            <a:ext cx="8220075" cy="993775"/>
          </a:xfrm>
        </p:spPr>
        <p:txBody>
          <a:bodyPr/>
          <a:lstStyle/>
          <a:p>
            <a:r>
              <a:rPr lang="en-GB" altLang="en-US" dirty="0"/>
              <a:t>Sentence Time</a:t>
            </a:r>
          </a:p>
        </p:txBody>
      </p:sp>
      <p:sp>
        <p:nvSpPr>
          <p:cNvPr id="11" name="Rectangle: Rounded Corners 10">
            <a:extLst>
              <a:ext uri="{FF2B5EF4-FFF2-40B4-BE49-F238E27FC236}">
                <a16:creationId xmlns:a16="http://schemas.microsoft.com/office/drawing/2014/main" xmlns="" id="{E56A478C-8BD0-4C72-B9E5-FEE907C50D24}"/>
              </a:ext>
            </a:extLst>
          </p:cNvPr>
          <p:cNvSpPr/>
          <p:nvPr/>
        </p:nvSpPr>
        <p:spPr>
          <a:xfrm>
            <a:off x="606175" y="1473200"/>
            <a:ext cx="7943853" cy="731664"/>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itchFamily="50" charset="0"/>
              </a:rPr>
              <a:t>What </a:t>
            </a:r>
            <a:r>
              <a:rPr lang="en-GB" dirty="0">
                <a:solidFill>
                  <a:schemeClr val="tx1"/>
                </a:solidFill>
                <a:latin typeface="Twinkl" pitchFamily="50" charset="0"/>
              </a:rPr>
              <a:t>is Sam thinking? Look at the picture and write a sentence to match.</a:t>
            </a:r>
          </a:p>
        </p:txBody>
      </p:sp>
      <p:pic>
        <p:nvPicPr>
          <p:cNvPr id="12" name="Picture 11"/>
          <p:cNvPicPr>
            <a:picLocks noChangeAspect="1"/>
          </p:cNvPicPr>
          <p:nvPr/>
        </p:nvPicPr>
        <p:blipFill rotWithShape="1">
          <a:blip r:embed="rId2" cstate="print">
            <a:extLst>
              <a:ext uri="{28A0092B-C50C-407E-A947-70E740481C1C}">
                <a14:useLocalDpi xmlns:a14="http://schemas.microsoft.com/office/drawing/2010/main" val="0"/>
              </a:ext>
            </a:extLst>
          </a:blip>
          <a:srcRect b="45227"/>
          <a:stretch/>
        </p:blipFill>
        <p:spPr>
          <a:xfrm>
            <a:off x="2878029" y="2369434"/>
            <a:ext cx="3400143" cy="4039833"/>
          </a:xfrm>
          <a:prstGeom prst="rect">
            <a:avLst/>
          </a:prstGeom>
        </p:spPr>
      </p:pic>
    </p:spTree>
    <p:extLst>
      <p:ext uri="{BB962C8B-B14F-4D97-AF65-F5344CB8AC3E}">
        <p14:creationId xmlns:p14="http://schemas.microsoft.com/office/powerpoint/2010/main" val="26571505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peech Bubble">
            <a:extLst>
              <a:ext uri="{FF2B5EF4-FFF2-40B4-BE49-F238E27FC236}">
                <a16:creationId xmlns="" xmlns:a16="http://schemas.microsoft.com/office/drawing/2014/main" id="{B0288A3D-4903-446A-9F9F-C5E99AF2DE15}"/>
              </a:ext>
            </a:extLst>
          </p:cNvPr>
          <p:cNvSpPr/>
          <p:nvPr/>
        </p:nvSpPr>
        <p:spPr>
          <a:xfrm>
            <a:off x="1619672" y="4239597"/>
            <a:ext cx="5904656" cy="854913"/>
          </a:xfrm>
          <a:prstGeom prst="wedgeRoundRectCallout">
            <a:avLst>
              <a:gd name="adj1" fmla="val 20479"/>
              <a:gd name="adj2" fmla="val -486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rgbClr val="DE1E5A"/>
                </a:solidFill>
                <a:latin typeface="Twinkl" pitchFamily="50" charset="0"/>
              </a:rPr>
              <a:t>There</a:t>
            </a:r>
            <a:r>
              <a:rPr lang="en-GB" sz="3200" dirty="0" smtClean="0">
                <a:solidFill>
                  <a:srgbClr val="FF0000"/>
                </a:solidFill>
                <a:latin typeface="Twinkl" pitchFamily="50" charset="0"/>
              </a:rPr>
              <a:t> </a:t>
            </a:r>
            <a:r>
              <a:rPr lang="en-GB" sz="3200" dirty="0" smtClean="0">
                <a:solidFill>
                  <a:schemeClr val="tx1"/>
                </a:solidFill>
                <a:latin typeface="Twinkl" pitchFamily="50" charset="0"/>
              </a:rPr>
              <a:t>are lots of big sharks!</a:t>
            </a:r>
            <a:endParaRPr lang="en-GB" sz="3200" dirty="0">
              <a:solidFill>
                <a:schemeClr val="tx1"/>
              </a:solidFill>
              <a:latin typeface="Twinkl" pitchFamily="50" charset="0"/>
            </a:endParaRPr>
          </a:p>
        </p:txBody>
      </p:sp>
      <p:grpSp>
        <p:nvGrpSpPr>
          <p:cNvPr id="6" name="Group 5"/>
          <p:cNvGrpSpPr/>
          <p:nvPr/>
        </p:nvGrpSpPr>
        <p:grpSpPr>
          <a:xfrm>
            <a:off x="8045972" y="227397"/>
            <a:ext cx="1098028" cy="504056"/>
            <a:chOff x="8045972" y="1700808"/>
            <a:chExt cx="1098028" cy="504056"/>
          </a:xfrm>
          <a:solidFill>
            <a:schemeClr val="accent5"/>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cxnSp>
        <p:nvCxnSpPr>
          <p:cNvPr id="9" name="Straight Connector 8"/>
          <p:cNvCxnSpPr/>
          <p:nvPr/>
        </p:nvCxnSpPr>
        <p:spPr>
          <a:xfrm>
            <a:off x="1106078" y="5564957"/>
            <a:ext cx="0" cy="24509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7076473" y="5564957"/>
            <a:ext cx="0" cy="24509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2" name="Show button">
            <a:extLst>
              <a:ext uri="{FF2B5EF4-FFF2-40B4-BE49-F238E27FC236}">
                <a16:creationId xmlns="" xmlns:a16="http://schemas.microsoft.com/office/drawing/2014/main" id="{1373F3BB-D028-4798-8282-F2C1DDCF731C}"/>
              </a:ext>
            </a:extLst>
          </p:cNvPr>
          <p:cNvGrpSpPr/>
          <p:nvPr/>
        </p:nvGrpSpPr>
        <p:grpSpPr>
          <a:xfrm>
            <a:off x="7013080" y="5534675"/>
            <a:ext cx="1499293" cy="666848"/>
            <a:chOff x="6914614" y="5534675"/>
            <a:chExt cx="1499293" cy="666848"/>
          </a:xfrm>
        </p:grpSpPr>
        <p:sp>
          <p:nvSpPr>
            <p:cNvPr id="14" name="Rectangle: Rounded Corners 18">
              <a:extLst>
                <a:ext uri="{FF2B5EF4-FFF2-40B4-BE49-F238E27FC236}">
                  <a16:creationId xmlns=""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15" name="Picture 14">
              <a:extLst>
                <a:ext uri="{FF2B5EF4-FFF2-40B4-BE49-F238E27FC236}">
                  <a16:creationId xmlns="" xmlns:a16="http://schemas.microsoft.com/office/drawing/2014/main" id="{0027BEFC-1239-434B-A3C0-07FD0B89049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AB001"/>
              </a:solidFill>
            </a:ln>
          </p:spPr>
        </p:pic>
      </p:grpSp>
      <p:sp>
        <p:nvSpPr>
          <p:cNvPr id="16" name="Sound Buttons On"/>
          <p:cNvSpPr/>
          <p:nvPr/>
        </p:nvSpPr>
        <p:spPr>
          <a:xfrm>
            <a:off x="623356" y="5022841"/>
            <a:ext cx="1152128" cy="1152128"/>
          </a:xfrm>
          <a:prstGeom prst="ellipse">
            <a:avLst/>
          </a:prstGeom>
          <a:solidFill>
            <a:schemeClr val="accent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Sound Buttons On/Off</a:t>
            </a:r>
          </a:p>
        </p:txBody>
      </p:sp>
      <p:grpSp>
        <p:nvGrpSpPr>
          <p:cNvPr id="3" name="Group 2"/>
          <p:cNvGrpSpPr/>
          <p:nvPr/>
        </p:nvGrpSpPr>
        <p:grpSpPr>
          <a:xfrm>
            <a:off x="5797997" y="4853163"/>
            <a:ext cx="761498" cy="80630"/>
            <a:chOff x="5797997" y="4853163"/>
            <a:chExt cx="761498" cy="80630"/>
          </a:xfrm>
        </p:grpSpPr>
        <p:sp>
          <p:nvSpPr>
            <p:cNvPr id="18" name="Rounded Rectangle 17"/>
            <p:cNvSpPr/>
            <p:nvPr/>
          </p:nvSpPr>
          <p:spPr>
            <a:xfrm>
              <a:off x="5797997" y="4853163"/>
              <a:ext cx="360040" cy="8063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ounded Rectangle 18"/>
            <p:cNvSpPr/>
            <p:nvPr/>
          </p:nvSpPr>
          <p:spPr>
            <a:xfrm>
              <a:off x="6199455" y="4853163"/>
              <a:ext cx="360040" cy="8063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1795" y="1456267"/>
            <a:ext cx="1189703" cy="2580711"/>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26734" y="692938"/>
            <a:ext cx="1753040" cy="126365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71498" y="563046"/>
            <a:ext cx="1872087" cy="1381204"/>
          </a:xfrm>
          <a:prstGeom prst="rect">
            <a:avLst/>
          </a:prstGeom>
        </p:spPr>
      </p:pic>
    </p:spTree>
    <p:extLst>
      <p:ext uri="{BB962C8B-B14F-4D97-AF65-F5344CB8AC3E}">
        <p14:creationId xmlns:p14="http://schemas.microsoft.com/office/powerpoint/2010/main" val="166271102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13" restart="whenNotActive" fill="hold" evtFilter="cancelBubble" nodeType="interactiveSeq">
                <p:stCondLst>
                  <p:cond evt="onClick" delay="0">
                    <p:tgtEl>
                      <p:spTgt spid="12"/>
                    </p:tgtEl>
                  </p:cond>
                </p:stCondLst>
                <p:endSync evt="end" delay="0">
                  <p:rtn val="all"/>
                </p:endSync>
                <p:childTnLst>
                  <p:par>
                    <p:cTn id="14" fill="hold">
                      <p:stCondLst>
                        <p:cond delay="0"/>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7">
                                            <p:txEl>
                                              <p:pRg st="0" end="0"/>
                                            </p:txEl>
                                          </p:spTgt>
                                        </p:tgtEl>
                                        <p:attrNameLst>
                                          <p:attrName>style.visibility</p:attrName>
                                        </p:attrNameLst>
                                      </p:cBhvr>
                                      <p:to>
                                        <p:strVal val="visible"/>
                                      </p:to>
                                    </p:set>
                                    <p:animEffect transition="in" filter="fade">
                                      <p:cBhvr>
                                        <p:cTn id="18" dur="500"/>
                                        <p:tgtEl>
                                          <p:spTgt spid="17">
                                            <p:txEl>
                                              <p:pRg st="0" end="0"/>
                                            </p:txEl>
                                          </p:spTgt>
                                        </p:tgtEl>
                                      </p:cBhvr>
                                    </p:animEffect>
                                  </p:childTnLst>
                                </p:cTn>
                              </p:par>
                            </p:childTnLst>
                          </p:cTn>
                        </p:par>
                      </p:childTnLst>
                    </p:cTn>
                  </p:par>
                </p:childTnLst>
              </p:cTn>
              <p:nextCondLst>
                <p:cond evt="onClick" delay="0">
                  <p:tgtEl>
                    <p:spTgt spid="12"/>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2E232DD7-EFA9-42F5-B43E-9F346E268B6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 t="8323" r="248" b="13851"/>
          <a:stretch/>
        </p:blipFill>
        <p:spPr>
          <a:xfrm>
            <a:off x="441789" y="440268"/>
            <a:ext cx="8239874" cy="5969000"/>
          </a:xfrm>
          <a:prstGeom prst="roundRect">
            <a:avLst>
              <a:gd name="adj" fmla="val 2436"/>
            </a:avLst>
          </a:prstGeom>
          <a:ln w="28575">
            <a:solidFill>
              <a:schemeClr val="bg1"/>
            </a:solidFill>
          </a:ln>
        </p:spPr>
      </p:pic>
      <p:grpSp>
        <p:nvGrpSpPr>
          <p:cNvPr id="6" name="Group 5"/>
          <p:cNvGrpSpPr/>
          <p:nvPr/>
        </p:nvGrpSpPr>
        <p:grpSpPr>
          <a:xfrm>
            <a:off x="8045972" y="227397"/>
            <a:ext cx="1098028" cy="504056"/>
            <a:chOff x="8045972" y="1700808"/>
            <a:chExt cx="1098028" cy="504056"/>
          </a:xfrm>
          <a:solidFill>
            <a:schemeClr val="accent5"/>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cxnSp>
        <p:nvCxnSpPr>
          <p:cNvPr id="9" name="Straight Connector 8"/>
          <p:cNvCxnSpPr/>
          <p:nvPr/>
        </p:nvCxnSpPr>
        <p:spPr>
          <a:xfrm>
            <a:off x="1106078" y="5564957"/>
            <a:ext cx="0" cy="24509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7076473" y="5564957"/>
            <a:ext cx="0" cy="24509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10318" y="2103736"/>
            <a:ext cx="1972976" cy="3816849"/>
          </a:xfrm>
          <a:prstGeom prst="rect">
            <a:avLst/>
          </a:prstGeom>
        </p:spPr>
      </p:pic>
      <p:cxnSp>
        <p:nvCxnSpPr>
          <p:cNvPr id="15" name="Straight Connector 14"/>
          <p:cNvCxnSpPr/>
          <p:nvPr/>
        </p:nvCxnSpPr>
        <p:spPr>
          <a:xfrm>
            <a:off x="4995169" y="5255581"/>
            <a:ext cx="0" cy="30345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970246" y="5489500"/>
            <a:ext cx="0" cy="30345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53499" y="2844800"/>
            <a:ext cx="1098399" cy="3222294"/>
          </a:xfrm>
          <a:prstGeom prst="rect">
            <a:avLst/>
          </a:prstGeom>
        </p:spPr>
      </p:pic>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0670" y="2162470"/>
            <a:ext cx="1522369" cy="3904623"/>
          </a:xfrm>
          <a:prstGeom prst="rect">
            <a:avLst/>
          </a:prstGeom>
        </p:spPr>
      </p:pic>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74506" y="2879030"/>
            <a:ext cx="1213881" cy="3188063"/>
          </a:xfrm>
          <a:prstGeom prst="rect">
            <a:avLst/>
          </a:prstGeom>
        </p:spPr>
      </p:pic>
      <p:sp>
        <p:nvSpPr>
          <p:cNvPr id="8" name="Rounded Rectangle 7"/>
          <p:cNvSpPr/>
          <p:nvPr/>
        </p:nvSpPr>
        <p:spPr>
          <a:xfrm>
            <a:off x="611560" y="5144756"/>
            <a:ext cx="7920880" cy="1065156"/>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Sam </a:t>
            </a:r>
            <a:r>
              <a:rPr lang="en-GB" sz="2000" dirty="0">
                <a:solidFill>
                  <a:schemeClr val="tx1">
                    <a:lumMod val="50000"/>
                    <a:lumOff val="50000"/>
                  </a:schemeClr>
                </a:solidFill>
                <a:latin typeface="Twinkl" pitchFamily="50" charset="0"/>
              </a:rPr>
              <a:t>turned</a:t>
            </a:r>
            <a:r>
              <a:rPr lang="en-GB" sz="2000" dirty="0">
                <a:solidFill>
                  <a:schemeClr val="tx1"/>
                </a:solidFill>
                <a:latin typeface="Twinkl" pitchFamily="50" charset="0"/>
              </a:rPr>
              <a:t> to </a:t>
            </a:r>
            <a:r>
              <a:rPr lang="en-GB" sz="2000" dirty="0">
                <a:solidFill>
                  <a:srgbClr val="D82233"/>
                </a:solidFill>
                <a:latin typeface="Twinkl" pitchFamily="50" charset="0"/>
              </a:rPr>
              <a:t>Mr</a:t>
            </a:r>
            <a:r>
              <a:rPr lang="en-GB" sz="2000" dirty="0">
                <a:solidFill>
                  <a:schemeClr val="tx1"/>
                </a:solidFill>
                <a:latin typeface="Twinkl" pitchFamily="50" charset="0"/>
              </a:rPr>
              <a:t> Adams and </a:t>
            </a:r>
            <a:r>
              <a:rPr lang="en-GB" sz="2000" dirty="0">
                <a:solidFill>
                  <a:srgbClr val="D82233"/>
                </a:solidFill>
                <a:latin typeface="Twinkl" pitchFamily="50" charset="0"/>
              </a:rPr>
              <a:t>Mrs</a:t>
            </a:r>
            <a:r>
              <a:rPr lang="en-GB" sz="2000" dirty="0">
                <a:solidFill>
                  <a:schemeClr val="tx1"/>
                </a:solidFill>
                <a:latin typeface="Twinkl" pitchFamily="50" charset="0"/>
              </a:rPr>
              <a:t> </a:t>
            </a:r>
            <a:r>
              <a:rPr lang="en-GB" sz="2000" dirty="0" smtClean="0">
                <a:solidFill>
                  <a:schemeClr val="tx1"/>
                </a:solidFill>
                <a:latin typeface="Twinkl" pitchFamily="50" charset="0"/>
              </a:rPr>
              <a:t>Pi</a:t>
            </a:r>
            <a:r>
              <a:rPr lang="en-GB" sz="2000" u="sng" dirty="0" smtClean="0">
                <a:solidFill>
                  <a:schemeClr val="tx1"/>
                </a:solidFill>
                <a:latin typeface="Twinkl" pitchFamily="50" charset="0"/>
              </a:rPr>
              <a:t>llay</a:t>
            </a:r>
            <a:r>
              <a:rPr lang="en-GB" sz="2000" dirty="0">
                <a:solidFill>
                  <a:schemeClr val="tx1"/>
                </a:solidFill>
                <a:latin typeface="Twinkl" pitchFamily="50" charset="0"/>
              </a:rPr>
              <a:t>. “They are </a:t>
            </a:r>
            <a:r>
              <a:rPr lang="en-GB" sz="2000" dirty="0">
                <a:solidFill>
                  <a:schemeClr val="tx1">
                    <a:lumMod val="50000"/>
                    <a:lumOff val="50000"/>
                  </a:schemeClr>
                </a:solidFill>
                <a:latin typeface="Twinkl" pitchFamily="50" charset="0"/>
              </a:rPr>
              <a:t>magnificent</a:t>
            </a:r>
            <a:r>
              <a:rPr lang="en-GB" sz="2000" dirty="0">
                <a:solidFill>
                  <a:schemeClr val="bg2">
                    <a:lumMod val="50000"/>
                  </a:schemeClr>
                </a:solidFill>
                <a:latin typeface="Twinkl" pitchFamily="50" charset="0"/>
              </a:rPr>
              <a:t> </a:t>
            </a:r>
            <a:r>
              <a:rPr lang="en-GB" sz="2000" u="sng" dirty="0" smtClean="0">
                <a:solidFill>
                  <a:schemeClr val="tx1"/>
                </a:solidFill>
                <a:latin typeface="Twinkl" pitchFamily="50" charset="0"/>
              </a:rPr>
              <a:t>shar</a:t>
            </a:r>
            <a:r>
              <a:rPr lang="en-GB" sz="2000" dirty="0" smtClean="0">
                <a:solidFill>
                  <a:schemeClr val="tx1"/>
                </a:solidFill>
                <a:latin typeface="Twinkl" pitchFamily="50" charset="0"/>
              </a:rPr>
              <a:t>ks</a:t>
            </a:r>
            <a:r>
              <a:rPr lang="en-GB" sz="2000" dirty="0">
                <a:solidFill>
                  <a:schemeClr val="tx1"/>
                </a:solidFill>
                <a:latin typeface="Twinkl" pitchFamily="50" charset="0"/>
              </a:rPr>
              <a:t>!” said Sam, </a:t>
            </a:r>
            <a:r>
              <a:rPr lang="en-GB" sz="2000" dirty="0">
                <a:solidFill>
                  <a:schemeClr val="tx1">
                    <a:lumMod val="50000"/>
                    <a:lumOff val="50000"/>
                  </a:schemeClr>
                </a:solidFill>
                <a:latin typeface="Twinkl" pitchFamily="50" charset="0"/>
              </a:rPr>
              <a:t>amazed</a:t>
            </a:r>
            <a:r>
              <a:rPr lang="en-GB" sz="2000" dirty="0">
                <a:solidFill>
                  <a:schemeClr val="tx1"/>
                </a:solidFill>
                <a:latin typeface="Twinkl" pitchFamily="50" charset="0"/>
              </a:rPr>
              <a:t>. </a:t>
            </a:r>
            <a:r>
              <a:rPr lang="en-GB" sz="2000" dirty="0">
                <a:solidFill>
                  <a:srgbClr val="D82233"/>
                </a:solidFill>
                <a:latin typeface="Twinkl" pitchFamily="50" charset="0"/>
              </a:rPr>
              <a:t>Mr</a:t>
            </a:r>
            <a:r>
              <a:rPr lang="en-GB" sz="2000" dirty="0">
                <a:solidFill>
                  <a:schemeClr val="tx1"/>
                </a:solidFill>
                <a:latin typeface="Twinkl" pitchFamily="50" charset="0"/>
              </a:rPr>
              <a:t> Adams nodded his </a:t>
            </a:r>
            <a:r>
              <a:rPr lang="en-GB" sz="2000" dirty="0">
                <a:solidFill>
                  <a:schemeClr val="tx1">
                    <a:lumMod val="50000"/>
                    <a:lumOff val="50000"/>
                  </a:schemeClr>
                </a:solidFill>
                <a:latin typeface="Twinkl" pitchFamily="50" charset="0"/>
              </a:rPr>
              <a:t>head</a:t>
            </a:r>
            <a:r>
              <a:rPr lang="en-GB" sz="2000" dirty="0">
                <a:solidFill>
                  <a:schemeClr val="tx1"/>
                </a:solidFill>
                <a:latin typeface="Twinkl" pitchFamily="50" charset="0"/>
              </a:rPr>
              <a:t> but did not s</a:t>
            </a:r>
            <a:r>
              <a:rPr lang="en-GB" sz="2000" u="sng" dirty="0">
                <a:solidFill>
                  <a:schemeClr val="tx1"/>
                </a:solidFill>
                <a:latin typeface="Twinkl" pitchFamily="50" charset="0"/>
              </a:rPr>
              <a:t>ay</a:t>
            </a:r>
            <a:r>
              <a:rPr lang="en-GB" sz="2000" dirty="0">
                <a:solidFill>
                  <a:schemeClr val="tx1"/>
                </a:solidFill>
                <a:latin typeface="Twinkl" pitchFamily="50" charset="0"/>
              </a:rPr>
              <a:t> a </a:t>
            </a:r>
            <a:r>
              <a:rPr lang="en-GB" sz="2000" dirty="0" smtClean="0">
                <a:solidFill>
                  <a:schemeClr val="tx1">
                    <a:lumMod val="50000"/>
                    <a:lumOff val="50000"/>
                  </a:schemeClr>
                </a:solidFill>
                <a:latin typeface="Twinkl" pitchFamily="50" charset="0"/>
              </a:rPr>
              <a:t>word</a:t>
            </a:r>
            <a:r>
              <a:rPr lang="en-GB" sz="2000" dirty="0" smtClean="0">
                <a:solidFill>
                  <a:schemeClr val="tx1"/>
                </a:solidFill>
                <a:latin typeface="Twinkl" pitchFamily="50" charset="0"/>
              </a:rPr>
              <a:t>. He </a:t>
            </a:r>
            <a:r>
              <a:rPr lang="en-GB" sz="2000" dirty="0">
                <a:solidFill>
                  <a:schemeClr val="tx1">
                    <a:lumMod val="50000"/>
                    <a:lumOff val="50000"/>
                  </a:schemeClr>
                </a:solidFill>
                <a:latin typeface="Twinkl" pitchFamily="50" charset="0"/>
              </a:rPr>
              <a:t>wondered</a:t>
            </a:r>
            <a:r>
              <a:rPr lang="en-GB" sz="2000" dirty="0">
                <a:solidFill>
                  <a:schemeClr val="tx1"/>
                </a:solidFill>
                <a:latin typeface="Twinkl" pitchFamily="50" charset="0"/>
              </a:rPr>
              <a:t>, </a:t>
            </a:r>
            <a:r>
              <a:rPr lang="en-GB" sz="2000" dirty="0">
                <a:solidFill>
                  <a:schemeClr val="tx1">
                    <a:lumMod val="50000"/>
                    <a:lumOff val="50000"/>
                  </a:schemeClr>
                </a:solidFill>
                <a:latin typeface="Twinkl" pitchFamily="50" charset="0"/>
              </a:rPr>
              <a:t>where</a:t>
            </a:r>
            <a:r>
              <a:rPr lang="en-GB" sz="2000" dirty="0">
                <a:solidFill>
                  <a:schemeClr val="tx1"/>
                </a:solidFill>
                <a:latin typeface="Twinkl" pitchFamily="50" charset="0"/>
              </a:rPr>
              <a:t> will we go next?</a:t>
            </a:r>
          </a:p>
        </p:txBody>
      </p:sp>
      <p:cxnSp>
        <p:nvCxnSpPr>
          <p:cNvPr id="19" name="Straight Connector 18"/>
          <p:cNvCxnSpPr/>
          <p:nvPr/>
        </p:nvCxnSpPr>
        <p:spPr>
          <a:xfrm>
            <a:off x="970246" y="5545030"/>
            <a:ext cx="0" cy="24792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4995169" y="5255581"/>
            <a:ext cx="0" cy="24792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3549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5F387FAB-2940-4988-8E65-FF419658FDD6}"/>
              </a:ext>
            </a:extLst>
          </p:cNvPr>
          <p:cNvSpPr txBox="1"/>
          <p:nvPr/>
        </p:nvSpPr>
        <p:spPr>
          <a:xfrm>
            <a:off x="683568" y="2246669"/>
            <a:ext cx="7920880" cy="1938992"/>
          </a:xfrm>
          <a:prstGeom prst="rect">
            <a:avLst/>
          </a:prstGeom>
          <a:noFill/>
        </p:spPr>
        <p:txBody>
          <a:bodyPr wrap="square" rtlCol="0">
            <a:spAutoFit/>
          </a:bodyPr>
          <a:lstStyle/>
          <a:p>
            <a:pPr algn="ctr"/>
            <a:r>
              <a:rPr lang="en-GB" sz="7200" b="1" dirty="0" err="1" smtClean="0">
                <a:latin typeface="Twinkl" pitchFamily="50" charset="0"/>
              </a:rPr>
              <a:t>ea</a:t>
            </a:r>
            <a:endParaRPr lang="en-GB" sz="7200" b="1" dirty="0">
              <a:latin typeface="Twinkl" pitchFamily="50" charset="0"/>
            </a:endParaRPr>
          </a:p>
          <a:p>
            <a:pPr algn="ctr"/>
            <a:r>
              <a:rPr lang="en-GB" sz="4800" dirty="0">
                <a:latin typeface="Twinkl" pitchFamily="50" charset="0"/>
              </a:rPr>
              <a:t>saying </a:t>
            </a:r>
            <a:r>
              <a:rPr lang="en-GB" sz="4800" dirty="0" smtClean="0">
                <a:latin typeface="Twinkl" pitchFamily="50" charset="0"/>
              </a:rPr>
              <a:t>/</a:t>
            </a:r>
            <a:r>
              <a:rPr lang="en-GB" sz="4800" dirty="0" err="1" smtClean="0">
                <a:latin typeface="Twinkl" pitchFamily="50" charset="0"/>
              </a:rPr>
              <a:t>ee</a:t>
            </a:r>
            <a:r>
              <a:rPr lang="en-GB" sz="4800" dirty="0" smtClean="0">
                <a:latin typeface="Twinkl" pitchFamily="50" charset="0"/>
              </a:rPr>
              <a:t>/</a:t>
            </a:r>
            <a:endParaRPr lang="en-GB" sz="4800" dirty="0">
              <a:latin typeface="Twinkl" pitchFamily="50" charset="0"/>
            </a:endParaRPr>
          </a:p>
        </p:txBody>
      </p:sp>
      <p:sp>
        <p:nvSpPr>
          <p:cNvPr id="5" name="Title 1"/>
          <p:cNvSpPr>
            <a:spLocks noGrp="1"/>
          </p:cNvSpPr>
          <p:nvPr>
            <p:ph type="title"/>
          </p:nvPr>
        </p:nvSpPr>
        <p:spPr>
          <a:xfrm>
            <a:off x="457200" y="479425"/>
            <a:ext cx="8220075" cy="993775"/>
          </a:xfrm>
        </p:spPr>
        <p:txBody>
          <a:bodyPr/>
          <a:lstStyle/>
          <a:p>
            <a:r>
              <a:rPr lang="en-GB" altLang="en-US" dirty="0"/>
              <a:t>Today, we have learnt…</a:t>
            </a:r>
          </a:p>
        </p:txBody>
      </p:sp>
      <p:sp>
        <p:nvSpPr>
          <p:cNvPr id="6" name="TextBox 5"/>
          <p:cNvSpPr txBox="1"/>
          <p:nvPr/>
        </p:nvSpPr>
        <p:spPr>
          <a:xfrm>
            <a:off x="2051720" y="5589240"/>
            <a:ext cx="5184576" cy="461665"/>
          </a:xfrm>
          <a:prstGeom prst="rect">
            <a:avLst/>
          </a:prstGeom>
          <a:noFill/>
        </p:spPr>
        <p:txBody>
          <a:bodyPr wrap="square" rtlCol="0">
            <a:spAutoFit/>
          </a:bodyPr>
          <a:lstStyle/>
          <a:p>
            <a:r>
              <a:rPr lang="en-GB" sz="2400" dirty="0"/>
              <a:t>The adventure continues next lesson!</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48520" y="2246669"/>
            <a:ext cx="1098399" cy="3222294"/>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8773" y="2280899"/>
            <a:ext cx="1213881" cy="3188063"/>
          </a:xfrm>
          <a:prstGeom prst="rect">
            <a:avLst/>
          </a:prstGeom>
        </p:spPr>
      </p:pic>
    </p:spTree>
    <p:extLst>
      <p:ext uri="{BB962C8B-B14F-4D97-AF65-F5344CB8AC3E}">
        <p14:creationId xmlns:p14="http://schemas.microsoft.com/office/powerpoint/2010/main" val="3951022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4"/>
                                        </p:tgtEl>
                                      </p:cBhvr>
                                    </p:animEffect>
                                    <p:animScale>
                                      <p:cBhvr>
                                        <p:cTn id="11" dur="250" autoRev="1" fill="hold"/>
                                        <p:tgtEl>
                                          <p:spTgt spid="4"/>
                                        </p:tgtEl>
                                      </p:cBhvr>
                                      <p:by x="105000" y="105000"/>
                                    </p:animScale>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495</TotalTime>
  <Words>468</Words>
  <Application>Microsoft Office PowerPoint</Application>
  <PresentationFormat>On-screen Show (4:3)</PresentationFormat>
  <Paragraphs>131</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Tuffy-TTF</vt:lpstr>
      <vt:lpstr>Twinkl</vt:lpstr>
      <vt:lpstr>Arial</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Sentence Time</vt:lpstr>
      <vt:lpstr>PowerPoint Presentation</vt:lpstr>
      <vt:lpstr>PowerPoint Presentation</vt:lpstr>
      <vt:lpstr>Today, we have learnt…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Guidance for Video/Audio in PowerPoints</dc:title>
  <dc:creator>Charlotte Walker</dc:creator>
  <cp:lastModifiedBy>Charlotte Walker</cp:lastModifiedBy>
  <cp:revision>21</cp:revision>
  <dcterms:created xsi:type="dcterms:W3CDTF">2018-09-24T11:26:07Z</dcterms:created>
  <dcterms:modified xsi:type="dcterms:W3CDTF">2018-09-28T12:39:19Z</dcterms:modified>
</cp:coreProperties>
</file>