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304" r:id="rId2"/>
    <p:sldId id="258" r:id="rId3"/>
    <p:sldId id="294" r:id="rId4"/>
    <p:sldId id="305" r:id="rId5"/>
    <p:sldId id="310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07" r:id="rId14"/>
    <p:sldId id="318" r:id="rId15"/>
    <p:sldId id="319" r:id="rId16"/>
    <p:sldId id="320" r:id="rId17"/>
    <p:sldId id="321" r:id="rId18"/>
    <p:sldId id="309" r:id="rId19"/>
    <p:sldId id="322" r:id="rId20"/>
    <p:sldId id="323" r:id="rId21"/>
    <p:sldId id="324" r:id="rId22"/>
    <p:sldId id="308" r:id="rId23"/>
    <p:sldId id="267" r:id="rId24"/>
  </p:sldIdLst>
  <p:sldSz cx="9144000" cy="6858000" type="screen4x3"/>
  <p:notesSz cx="6858000" cy="9144000"/>
  <p:embeddedFontLst>
    <p:embeddedFont>
      <p:font typeface="Tuffy" panose="020B0603060100000000" pitchFamily="34" charset="0"/>
      <p:regular r:id="rId27"/>
      <p:bold r:id="rId28"/>
      <p:italic r:id="rId29"/>
      <p:bold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Tuffy-TTF" panose="020B0603060100000000" pitchFamily="34" charset="0"/>
      <p:regular r:id="rId35"/>
      <p:bold r:id="rId36"/>
      <p:italic r:id="rId37"/>
      <p:boldItalic r:id="rId38"/>
    </p:embeddedFont>
    <p:embeddedFont>
      <p:font typeface="Twinkl SemiBold" pitchFamily="2" charset="0"/>
      <p:bold r:id="rId39"/>
    </p:embeddedFont>
    <p:embeddedFont>
      <p:font typeface="Twinkl" pitchFamily="2" charset="0"/>
      <p:regular r:id="rId40"/>
      <p:bold r:id="rId41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2233"/>
    <a:srgbClr val="BB610C"/>
    <a:srgbClr val="F08115"/>
    <a:srgbClr val="F9B000"/>
    <a:srgbClr val="DE1E5A"/>
    <a:srgbClr val="FFFBFA"/>
    <a:srgbClr val="AEE9EC"/>
    <a:srgbClr val="D83A5E"/>
    <a:srgbClr val="2DB6BC"/>
    <a:srgbClr val="F5CF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118" d="100"/>
          <a:sy n="118" d="100"/>
        </p:scale>
        <p:origin x="1080" y="-5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9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font" Target="fonts/font14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02/01/2019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02/01/2019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Edit Master text styles</a:t>
            </a:r>
          </a:p>
          <a:p>
            <a:pPr lvl="1"/>
            <a:r>
              <a:rPr lang="en-GB" altLang="en-US" dirty="0"/>
              <a:t>Second level</a:t>
            </a:r>
          </a:p>
          <a:p>
            <a:pPr lvl="2"/>
            <a:r>
              <a:rPr lang="en-GB" altLang="en-US" dirty="0"/>
              <a:t>Third level</a:t>
            </a:r>
          </a:p>
          <a:p>
            <a:pPr lvl="3"/>
            <a:r>
              <a:rPr lang="en-GB" altLang="en-US" dirty="0"/>
              <a:t>Fourth level</a:t>
            </a:r>
          </a:p>
          <a:p>
            <a:pPr lvl="4"/>
            <a:r>
              <a:rPr lang="en-GB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>
          <a:xfrm>
            <a:off x="457200" y="608013"/>
            <a:ext cx="8220075" cy="652462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rgbClr val="00B0F0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56857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381158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400" y="2560638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400" y="1370013"/>
            <a:ext cx="1717675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525" y="1370013"/>
            <a:ext cx="1719263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0" name="Title 2"/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7113" y="1370013"/>
            <a:ext cx="2195512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</a:t>
            </a:r>
          </a:p>
        </p:txBody>
      </p:sp>
      <p:grpSp>
        <p:nvGrpSpPr>
          <p:cNvPr id="15372" name="Group 17"/>
          <p:cNvGrpSpPr>
            <a:grpSpLocks/>
          </p:cNvGrpSpPr>
          <p:nvPr/>
        </p:nvGrpSpPr>
        <p:grpSpPr bwMode="auto">
          <a:xfrm>
            <a:off x="5730875" y="3616325"/>
            <a:ext cx="2571750" cy="1601788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5" cy="0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379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373" name="Group 20"/>
          <p:cNvGrpSpPr>
            <a:grpSpLocks/>
          </p:cNvGrpSpPr>
          <p:nvPr/>
        </p:nvGrpSpPr>
        <p:grpSpPr bwMode="auto">
          <a:xfrm>
            <a:off x="6137275" y="2884488"/>
            <a:ext cx="2165350" cy="647700"/>
            <a:chOff x="6164808" y="2589878"/>
            <a:chExt cx="2165459" cy="647296"/>
          </a:xfrm>
        </p:grpSpPr>
        <p:pic>
          <p:nvPicPr>
            <p:cNvPr id="15376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60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374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56063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EE9E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5FD8873-5DD7-437A-B651-93EEB48E5C31}"/>
              </a:ext>
            </a:extLst>
          </p:cNvPr>
          <p:cNvSpPr/>
          <p:nvPr/>
        </p:nvSpPr>
        <p:spPr>
          <a:xfrm>
            <a:off x="1187450" y="836613"/>
            <a:ext cx="7054850" cy="752475"/>
          </a:xfrm>
          <a:prstGeom prst="wedgeRoundRectCallout">
            <a:avLst>
              <a:gd name="adj1" fmla="val -37729"/>
              <a:gd name="adj2" fmla="val 15760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background 2">
            <a:extLst>
              <a:ext uri="{FF2B5EF4-FFF2-40B4-BE49-F238E27FC236}">
                <a16:creationId xmlns:a16="http://schemas.microsoft.com/office/drawing/2014/main" id="{869BAF35-4EFB-4D03-8A1A-5FBC4D78B8C3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0" name="PLAY 2"/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623325C7-9E5B-4DD1-B904-C924032CB78C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0DC7E75C-DE99-43CA-8DD9-8B3622C91CFF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13" name="background">
            <a:extLst>
              <a:ext uri="{FF2B5EF4-FFF2-40B4-BE49-F238E27FC236}">
                <a16:creationId xmlns:a16="http://schemas.microsoft.com/office/drawing/2014/main" id="{BE2F7581-EE41-4A8A-9F87-199D68C8DACA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4" name="PLAY 1"/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DDB847E-0C49-485F-B2D5-B8888BC79BFF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38CC899E-5B58-4AD4-A825-128B34C4990E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49" name="wh (wheel)"/>
          <p:cNvGrpSpPr>
            <a:grpSpLocks/>
          </p:cNvGrpSpPr>
          <p:nvPr/>
        </p:nvGrpSpPr>
        <p:grpSpPr bwMode="auto">
          <a:xfrm>
            <a:off x="3260725" y="2135188"/>
            <a:ext cx="1754188" cy="2792412"/>
            <a:chOff x="3293835" y="2382328"/>
            <a:chExt cx="1754949" cy="2794436"/>
          </a:xfrm>
        </p:grpSpPr>
        <p:sp>
          <p:nvSpPr>
            <p:cNvPr id="50" name="ea"/>
            <p:cNvSpPr txBox="1">
              <a:spLocks noChangeArrowheads="1"/>
            </p:cNvSpPr>
            <p:nvPr/>
          </p:nvSpPr>
          <p:spPr bwMode="auto">
            <a:xfrm>
              <a:off x="3293835" y="2382328"/>
              <a:ext cx="1754949" cy="1447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wh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51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9570" y="4125834"/>
              <a:ext cx="1203478" cy="10509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5" name="ow (window)"/>
          <p:cNvGrpSpPr>
            <a:grpSpLocks/>
          </p:cNvGrpSpPr>
          <p:nvPr/>
        </p:nvGrpSpPr>
        <p:grpSpPr bwMode="auto">
          <a:xfrm>
            <a:off x="3289300" y="2117725"/>
            <a:ext cx="1697038" cy="2773363"/>
            <a:chOff x="3285949" y="2382328"/>
            <a:chExt cx="1697263" cy="2773959"/>
          </a:xfrm>
        </p:grpSpPr>
        <p:sp>
          <p:nvSpPr>
            <p:cNvPr id="56" name="ea"/>
            <p:cNvSpPr txBox="1">
              <a:spLocks noChangeArrowheads="1"/>
            </p:cNvSpPr>
            <p:nvPr/>
          </p:nvSpPr>
          <p:spPr bwMode="auto">
            <a:xfrm>
              <a:off x="3285949" y="2382328"/>
              <a:ext cx="1697263" cy="1447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57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5949" y="4162111"/>
              <a:ext cx="1697262" cy="994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au (autumn)"/>
          <p:cNvGrpSpPr>
            <a:grpSpLocks/>
          </p:cNvGrpSpPr>
          <p:nvPr/>
        </p:nvGrpSpPr>
        <p:grpSpPr bwMode="auto">
          <a:xfrm>
            <a:off x="3398838" y="1985963"/>
            <a:ext cx="1477962" cy="3109912"/>
            <a:chOff x="3861514" y="2316321"/>
            <a:chExt cx="1477734" cy="3109925"/>
          </a:xfrm>
        </p:grpSpPr>
        <p:sp>
          <p:nvSpPr>
            <p:cNvPr id="21" name="ea"/>
            <p:cNvSpPr txBox="1">
              <a:spLocks noChangeArrowheads="1"/>
            </p:cNvSpPr>
            <p:nvPr/>
          </p:nvSpPr>
          <p:spPr bwMode="auto">
            <a:xfrm>
              <a:off x="3861514" y="2316321"/>
              <a:ext cx="1477734" cy="14466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au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2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7999" y="3674881"/>
              <a:ext cx="644763" cy="1751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aw (saw)"/>
          <p:cNvGrpSpPr>
            <a:grpSpLocks/>
          </p:cNvGrpSpPr>
          <p:nvPr/>
        </p:nvGrpSpPr>
        <p:grpSpPr bwMode="auto">
          <a:xfrm>
            <a:off x="3267075" y="2176463"/>
            <a:ext cx="1741488" cy="2727325"/>
            <a:chOff x="3730118" y="2316321"/>
            <a:chExt cx="1740525" cy="2727597"/>
          </a:xfrm>
        </p:grpSpPr>
        <p:sp>
          <p:nvSpPr>
            <p:cNvPr id="18" name="ea"/>
            <p:cNvSpPr txBox="1">
              <a:spLocks noChangeArrowheads="1"/>
            </p:cNvSpPr>
            <p:nvPr/>
          </p:nvSpPr>
          <p:spPr bwMode="auto">
            <a:xfrm>
              <a:off x="3730118" y="2316321"/>
              <a:ext cx="1740525" cy="14466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>
                  <a:solidFill>
                    <a:schemeClr val="tx1"/>
                  </a:solidFill>
                </a:rPr>
                <a:t>aw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19" name="Picture 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5176" y="4069575"/>
              <a:ext cx="1470407" cy="9743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" name="y (sunny)"/>
          <p:cNvGrpSpPr>
            <a:grpSpLocks/>
          </p:cNvGrpSpPr>
          <p:nvPr/>
        </p:nvGrpSpPr>
        <p:grpSpPr bwMode="auto">
          <a:xfrm>
            <a:off x="3457575" y="2011363"/>
            <a:ext cx="1360488" cy="3059112"/>
            <a:chOff x="3899984" y="2316321"/>
            <a:chExt cx="1360897" cy="3059997"/>
          </a:xfrm>
        </p:grpSpPr>
        <p:sp>
          <p:nvSpPr>
            <p:cNvPr id="24" name="ea"/>
            <p:cNvSpPr txBox="1">
              <a:spLocks noChangeArrowheads="1"/>
            </p:cNvSpPr>
            <p:nvPr/>
          </p:nvSpPr>
          <p:spPr bwMode="auto">
            <a:xfrm>
              <a:off x="4194813" y="2316321"/>
              <a:ext cx="811136" cy="14466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25" name="Picture 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9984" y="4081213"/>
              <a:ext cx="1360897" cy="1295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2" name="oe (toe)"/>
          <p:cNvGrpSpPr>
            <a:grpSpLocks/>
          </p:cNvGrpSpPr>
          <p:nvPr/>
        </p:nvGrpSpPr>
        <p:grpSpPr bwMode="auto">
          <a:xfrm>
            <a:off x="3478213" y="2116138"/>
            <a:ext cx="1319212" cy="2795587"/>
            <a:chOff x="3293835" y="2382328"/>
            <a:chExt cx="1319096" cy="2796797"/>
          </a:xfrm>
        </p:grpSpPr>
        <p:sp>
          <p:nvSpPr>
            <p:cNvPr id="53" name="ea"/>
            <p:cNvSpPr txBox="1">
              <a:spLocks noChangeArrowheads="1"/>
            </p:cNvSpPr>
            <p:nvPr/>
          </p:nvSpPr>
          <p:spPr bwMode="auto">
            <a:xfrm>
              <a:off x="3293835" y="2382328"/>
              <a:ext cx="1319096" cy="1447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54" name="Picture 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4039" y="4128195"/>
              <a:ext cx="738688" cy="10509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" name="ue (glue)"/>
          <p:cNvGrpSpPr>
            <a:grpSpLocks/>
          </p:cNvGrpSpPr>
          <p:nvPr/>
        </p:nvGrpSpPr>
        <p:grpSpPr bwMode="auto">
          <a:xfrm>
            <a:off x="3409950" y="1989138"/>
            <a:ext cx="1370013" cy="3048000"/>
            <a:chOff x="3915194" y="2316321"/>
            <a:chExt cx="1370371" cy="3047873"/>
          </a:xfrm>
        </p:grpSpPr>
        <p:sp>
          <p:nvSpPr>
            <p:cNvPr id="27" name="ea"/>
            <p:cNvSpPr txBox="1">
              <a:spLocks noChangeArrowheads="1"/>
            </p:cNvSpPr>
            <p:nvPr/>
          </p:nvSpPr>
          <p:spPr bwMode="auto">
            <a:xfrm>
              <a:off x="3915194" y="2316321"/>
              <a:ext cx="1370371" cy="14466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28" name="Picture 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8757" y="3834141"/>
              <a:ext cx="463242" cy="15300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ir (girl)"/>
          <p:cNvGrpSpPr>
            <a:grpSpLocks/>
          </p:cNvGrpSpPr>
          <p:nvPr/>
        </p:nvGrpSpPr>
        <p:grpSpPr bwMode="auto">
          <a:xfrm>
            <a:off x="3624263" y="2117725"/>
            <a:ext cx="1027112" cy="2844800"/>
            <a:chOff x="3779409" y="2481937"/>
            <a:chExt cx="1026727" cy="2845753"/>
          </a:xfrm>
        </p:grpSpPr>
        <p:sp>
          <p:nvSpPr>
            <p:cNvPr id="33" name="ea"/>
            <p:cNvSpPr txBox="1">
              <a:spLocks noChangeArrowheads="1"/>
            </p:cNvSpPr>
            <p:nvPr/>
          </p:nvSpPr>
          <p:spPr bwMode="auto">
            <a:xfrm>
              <a:off x="3779409" y="2481937"/>
              <a:ext cx="1026727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ir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34" name="Picture 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1622" y="3895335"/>
              <a:ext cx="495313" cy="1432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ew  (stew)"/>
          <p:cNvGrpSpPr>
            <a:grpSpLocks/>
          </p:cNvGrpSpPr>
          <p:nvPr/>
        </p:nvGrpSpPr>
        <p:grpSpPr bwMode="auto">
          <a:xfrm>
            <a:off x="3347864" y="2420888"/>
            <a:ext cx="1633781" cy="2578835"/>
            <a:chOff x="3707383" y="2481937"/>
            <a:chExt cx="1634212" cy="2578310"/>
          </a:xfrm>
        </p:grpSpPr>
        <p:sp>
          <p:nvSpPr>
            <p:cNvPr id="30" name="ea"/>
            <p:cNvSpPr txBox="1">
              <a:spLocks noChangeArrowheads="1"/>
            </p:cNvSpPr>
            <p:nvPr/>
          </p:nvSpPr>
          <p:spPr bwMode="auto">
            <a:xfrm>
              <a:off x="3707383" y="2481937"/>
              <a:ext cx="1634212" cy="1446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 err="1">
                  <a:solidFill>
                    <a:schemeClr val="tx1"/>
                  </a:solidFill>
                </a:rPr>
                <a:t>ew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31" name="Picture 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036221" y="4294808"/>
              <a:ext cx="937675" cy="765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8" name="eyes"/>
          <p:cNvSpPr txBox="1">
            <a:spLocks noChangeArrowheads="1"/>
          </p:cNvSpPr>
          <p:nvPr/>
        </p:nvSpPr>
        <p:spPr bwMode="auto">
          <a:xfrm>
            <a:off x="6526215" y="3514725"/>
            <a:ext cx="11849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eyes</a:t>
            </a:r>
          </a:p>
        </p:txBody>
      </p:sp>
      <p:sp>
        <p:nvSpPr>
          <p:cNvPr id="58" name="many"/>
          <p:cNvSpPr txBox="1">
            <a:spLocks noChangeArrowheads="1"/>
          </p:cNvSpPr>
          <p:nvPr/>
        </p:nvSpPr>
        <p:spPr bwMode="auto">
          <a:xfrm>
            <a:off x="6370724" y="3501008"/>
            <a:ext cx="149592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many</a:t>
            </a:r>
          </a:p>
        </p:txBody>
      </p:sp>
      <p:sp>
        <p:nvSpPr>
          <p:cNvPr id="59" name="horse"/>
          <p:cNvSpPr txBox="1">
            <a:spLocks noChangeArrowheads="1"/>
          </p:cNvSpPr>
          <p:nvPr/>
        </p:nvSpPr>
        <p:spPr bwMode="auto">
          <a:xfrm>
            <a:off x="6393166" y="3501008"/>
            <a:ext cx="145103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horse</a:t>
            </a:r>
          </a:p>
        </p:txBody>
      </p:sp>
      <p:sp>
        <p:nvSpPr>
          <p:cNvPr id="60" name="laughed"/>
          <p:cNvSpPr txBox="1">
            <a:spLocks noChangeArrowheads="1"/>
          </p:cNvSpPr>
          <p:nvPr/>
        </p:nvSpPr>
        <p:spPr bwMode="auto">
          <a:xfrm>
            <a:off x="6095008" y="3501008"/>
            <a:ext cx="204735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laughed</a:t>
            </a:r>
          </a:p>
        </p:txBody>
      </p:sp>
      <p:sp>
        <p:nvSpPr>
          <p:cNvPr id="61" name="friend"/>
          <p:cNvSpPr txBox="1">
            <a:spLocks noChangeArrowheads="1"/>
          </p:cNvSpPr>
          <p:nvPr/>
        </p:nvSpPr>
        <p:spPr bwMode="auto">
          <a:xfrm>
            <a:off x="6325039" y="3501008"/>
            <a:ext cx="158729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friend</a:t>
            </a:r>
          </a:p>
        </p:txBody>
      </p:sp>
      <p:sp>
        <p:nvSpPr>
          <p:cNvPr id="62" name="lived"/>
          <p:cNvSpPr txBox="1">
            <a:spLocks noChangeArrowheads="1"/>
          </p:cNvSpPr>
          <p:nvPr/>
        </p:nvSpPr>
        <p:spPr bwMode="auto">
          <a:xfrm>
            <a:off x="6466103" y="3501008"/>
            <a:ext cx="130516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lived</a:t>
            </a:r>
          </a:p>
        </p:txBody>
      </p:sp>
      <p:sp>
        <p:nvSpPr>
          <p:cNvPr id="63" name="work"/>
          <p:cNvSpPr txBox="1">
            <a:spLocks noChangeArrowheads="1"/>
          </p:cNvSpPr>
          <p:nvPr/>
        </p:nvSpPr>
        <p:spPr bwMode="auto">
          <a:xfrm>
            <a:off x="6433241" y="3501008"/>
            <a:ext cx="137088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work</a:t>
            </a:r>
          </a:p>
        </p:txBody>
      </p:sp>
      <p:sp>
        <p:nvSpPr>
          <p:cNvPr id="64" name="house"/>
          <p:cNvSpPr txBox="1">
            <a:spLocks noChangeArrowheads="1"/>
          </p:cNvSpPr>
          <p:nvPr/>
        </p:nvSpPr>
        <p:spPr bwMode="auto">
          <a:xfrm>
            <a:off x="6357098" y="3501008"/>
            <a:ext cx="152317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house</a:t>
            </a:r>
          </a:p>
        </p:txBody>
      </p:sp>
      <p:sp>
        <p:nvSpPr>
          <p:cNvPr id="65" name="because"/>
          <p:cNvSpPr txBox="1">
            <a:spLocks noChangeArrowheads="1"/>
          </p:cNvSpPr>
          <p:nvPr/>
        </p:nvSpPr>
        <p:spPr bwMode="auto">
          <a:xfrm>
            <a:off x="6114243" y="3501008"/>
            <a:ext cx="200888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because</a:t>
            </a:r>
          </a:p>
        </p:txBody>
      </p:sp>
      <p:sp>
        <p:nvSpPr>
          <p:cNvPr id="66" name="different"/>
          <p:cNvSpPr txBox="1">
            <a:spLocks noChangeArrowheads="1"/>
          </p:cNvSpPr>
          <p:nvPr/>
        </p:nvSpPr>
        <p:spPr bwMode="auto">
          <a:xfrm>
            <a:off x="6012453" y="3501008"/>
            <a:ext cx="221246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different</a:t>
            </a:r>
          </a:p>
        </p:txBody>
      </p:sp>
      <p:sp>
        <p:nvSpPr>
          <p:cNvPr id="67" name="any"/>
          <p:cNvSpPr txBox="1">
            <a:spLocks noChangeArrowheads="1"/>
          </p:cNvSpPr>
          <p:nvPr/>
        </p:nvSpPr>
        <p:spPr bwMode="auto">
          <a:xfrm>
            <a:off x="6587931" y="3429000"/>
            <a:ext cx="10615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any</a:t>
            </a:r>
          </a:p>
        </p:txBody>
      </p:sp>
      <p:sp>
        <p:nvSpPr>
          <p:cNvPr id="68" name="also"/>
          <p:cNvSpPr txBox="1">
            <a:spLocks noChangeArrowheads="1"/>
          </p:cNvSpPr>
          <p:nvPr/>
        </p:nvSpPr>
        <p:spPr bwMode="auto">
          <a:xfrm>
            <a:off x="6550260" y="3501008"/>
            <a:ext cx="113685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also</a:t>
            </a:r>
          </a:p>
        </p:txBody>
      </p:sp>
      <p:sp>
        <p:nvSpPr>
          <p:cNvPr id="69" name="once"/>
          <p:cNvSpPr txBox="1">
            <a:spLocks noChangeArrowheads="1"/>
          </p:cNvSpPr>
          <p:nvPr/>
        </p:nvSpPr>
        <p:spPr bwMode="auto">
          <a:xfrm>
            <a:off x="6499766" y="3501008"/>
            <a:ext cx="123783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once</a:t>
            </a:r>
          </a:p>
        </p:txBody>
      </p:sp>
      <p:sp>
        <p:nvSpPr>
          <p:cNvPr id="70" name="please"/>
          <p:cNvSpPr txBox="1">
            <a:spLocks noChangeArrowheads="1"/>
          </p:cNvSpPr>
          <p:nvPr/>
        </p:nvSpPr>
        <p:spPr bwMode="auto">
          <a:xfrm>
            <a:off x="6300192" y="3501008"/>
            <a:ext cx="163698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please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500"/>
                            </p:stCondLst>
                            <p:childTnLst>
                              <p:par>
                                <p:cTn id="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500"/>
                            </p:stCondLst>
                            <p:childTnLst>
                              <p:par>
                                <p:cTn id="5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5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5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500"/>
                            </p:stCondLst>
                            <p:childTnLst>
                              <p:par>
                                <p:cTn id="8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1500"/>
                            </p:stCondLst>
                            <p:childTnLst>
                              <p:par>
                                <p:cTn id="8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2000"/>
                            </p:stCondLst>
                            <p:childTnLst>
                              <p:par>
                                <p:cTn id="93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3500"/>
                            </p:stCondLst>
                            <p:childTnLst>
                              <p:par>
                                <p:cTn id="9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1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500"/>
                            </p:stCondLst>
                            <p:childTnLst>
                              <p:par>
                                <p:cTn id="10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40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500"/>
                            </p:stCondLst>
                            <p:childTnLst>
                              <p:par>
                                <p:cTn id="1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0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500"/>
                            </p:stCondLst>
                            <p:childTnLst>
                              <p:par>
                                <p:cTn id="1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00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9500"/>
                            </p:stCondLst>
                            <p:childTnLst>
                              <p:par>
                                <p:cTn id="1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5500"/>
                            </p:stCondLst>
                            <p:childTnLst>
                              <p:par>
                                <p:cTn id="1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7500"/>
                            </p:stCondLst>
                            <p:childTnLst>
                              <p:par>
                                <p:cTn id="18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8" grpId="0"/>
      <p:bldP spid="48" grpId="1"/>
      <p:bldP spid="58" grpId="0"/>
      <p:bldP spid="58" grpId="1"/>
      <p:bldP spid="59" grpId="0"/>
      <p:bldP spid="59" grpId="1"/>
      <p:bldP spid="60" grpId="0"/>
      <p:bldP spid="60" grpId="1"/>
      <p:bldP spid="61" grpId="0"/>
      <p:bldP spid="61" grpId="1"/>
      <p:bldP spid="62" grpId="0"/>
      <p:bldP spid="62" grpId="1"/>
      <p:bldP spid="63" grpId="0"/>
      <p:bldP spid="63" grpId="1"/>
      <p:bldP spid="64" grpId="0"/>
      <p:bldP spid="64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3" y="188640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B0FD30A9-908E-473F-AF28-4DCBED034711}"/>
              </a:ext>
            </a:extLst>
          </p:cNvPr>
          <p:cNvSpPr/>
          <p:nvPr/>
        </p:nvSpPr>
        <p:spPr>
          <a:xfrm>
            <a:off x="755576" y="764704"/>
            <a:ext cx="5545138" cy="1008063"/>
          </a:xfrm>
          <a:prstGeom prst="wedgeRoundRectCallout">
            <a:avLst>
              <a:gd name="adj1" fmla="val 62782"/>
              <a:gd name="adj2" fmla="val 9661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week, we are learning to spell the common exception words </a:t>
            </a:r>
            <a:r>
              <a:rPr lang="en-GB" dirty="0">
                <a:solidFill>
                  <a:srgbClr val="DE1E5A"/>
                </a:solidFill>
                <a:latin typeface="Twinkl" pitchFamily="50" charset="0"/>
              </a:rPr>
              <a:t>work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dirty="0">
                <a:solidFill>
                  <a:srgbClr val="DE1E5A"/>
                </a:solidFill>
                <a:latin typeface="Twinkl" pitchFamily="50" charset="0"/>
              </a:rPr>
              <a:t>house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856" y="1212850"/>
            <a:ext cx="1464979" cy="4880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peech Bubble">
            <a:extLst>
              <a:ext uri="{FF2B5EF4-FFF2-40B4-BE49-F238E27FC236}">
                <a16:creationId xmlns:a16="http://schemas.microsoft.com/office/drawing/2014/main" id="{B0FD30A9-908E-473F-AF28-4DCBED034711}"/>
              </a:ext>
            </a:extLst>
          </p:cNvPr>
          <p:cNvSpPr/>
          <p:nvPr/>
        </p:nvSpPr>
        <p:spPr>
          <a:xfrm>
            <a:off x="683568" y="3284984"/>
            <a:ext cx="5545138" cy="1008063"/>
          </a:xfrm>
          <a:prstGeom prst="wedgeRoundRectCallout">
            <a:avLst>
              <a:gd name="adj1" fmla="val 64920"/>
              <a:gd name="adj2" fmla="val -13939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Watch the magic pencil write the words. Can you join in?</a:t>
            </a:r>
          </a:p>
        </p:txBody>
      </p:sp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3" y="188640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6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8" name="Rectangle: Rounded Corners 12">
                <a:extLst>
                  <a:ext uri="{FF2B5EF4-FFF2-40B4-BE49-F238E27FC236}">
                    <a16:creationId xmlns:a16="http://schemas.microsoft.com/office/drawing/2014/main" id="{FAB4E029-FD46-4A11-A636-ADEB5092638F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rgbClr val="F9B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71F9B222-E28F-4B35-A04B-B3A6723C2BE9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7" name="Picture 1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Rectangle 26"/>
          <p:cNvSpPr/>
          <p:nvPr/>
        </p:nvSpPr>
        <p:spPr>
          <a:xfrm>
            <a:off x="2051720" y="2011763"/>
            <a:ext cx="4971233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work</a:t>
            </a:r>
            <a:endParaRPr lang="en-GB" sz="16600" dirty="0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090" y="2494896"/>
            <a:ext cx="710150" cy="70793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420888"/>
            <a:ext cx="710150" cy="70793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420888"/>
            <a:ext cx="710150" cy="70793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916832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83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0.02257 0.11227 C 0.02344 0.11366 0.02396 0.11528 0.025 0.11643 C 0.0257 0.11736 0.02778 0.11782 0.02778 0.11805 C 0.02917 0.11759 0.03073 0.11736 0.0323 0.11713 C 0.03369 0.1169 0.03577 0.11505 0.03646 0.11412 C 0.03698 0.11343 0.03733 0.11273 0.03785 0.11227 C 0.03837 0.11157 0.03924 0.11088 0.03924 0.11111 L 0.07119 0.00116 L 0.09757 0.11273 C 0.09879 0.11389 0.09966 0.11505 0.10087 0.11597 C 0.10174 0.11643 0.10365 0.11713 0.10365 0.11736 C 0.10539 0.1169 0.10712 0.11736 0.10869 0.11643 C 0.11389 0.11389 0.10799 0.11412 0.11007 0.11412 L 0.14358 7.40741E-7 " pathEditMode="relative" rAng="0" ptsTypes="AAAAAAAAAAAAAAA">
                                      <p:cBhvr>
                                        <p:cTn id="10" dur="1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0" y="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4.16667E-6 0.00023 C -0.00503 3.7037E-7 -0.01007 0.00023 -0.0151 0.00046 C -0.01562 0.00046 -0.01614 0.00093 -0.01666 0.00116 C -0.01718 0.00139 -0.01753 0.00208 -0.01805 0.00231 C -0.01892 0.00301 -0.01996 0.00301 -0.02083 0.0037 C -0.02986 0.01157 -0.02013 0.00347 -0.02517 0.00694 C -0.02569 0.00718 -0.02604 0.00787 -0.02656 0.0081 C -0.02708 0.00833 -0.0276 0.00833 -0.02795 0.0088 C -0.02899 0.00949 -0.0309 0.01134 -0.0309 0.01157 C -0.03107 0.01181 -0.03142 0.0125 -0.03177 0.01319 C -0.03298 0.01505 -0.03316 0.01505 -0.03454 0.0162 C -0.03489 0.0169 -0.03524 0.01759 -0.03559 0.01829 C -0.03593 0.01875 -0.03663 0.01875 -0.03697 0.01944 C -0.03732 0.02014 -0.03715 0.0213 -0.0375 0.02199 C -0.03802 0.02338 -0.03906 0.02431 -0.03941 0.02569 L -0.04079 0.03148 C -0.04097 0.03218 -0.04114 0.03264 -0.04132 0.03333 C -0.04236 0.03935 -0.04166 0.03681 -0.04322 0.04097 C -0.04322 0.04468 -0.04357 0.04861 -0.04357 0.05231 C -0.04392 0.05926 -0.04375 0.06528 -0.04461 0.07199 C -0.04461 0.07268 -0.04496 0.07361 -0.04496 0.07454 C -0.04496 0.08056 -0.04479 0.08657 -0.04461 0.09282 C -0.04444 0.09375 -0.04444 0.09491 -0.04409 0.09583 C -0.04392 0.09653 -0.0434 0.09722 -0.04322 0.09768 C -0.04305 0.09884 -0.04288 0.1 -0.0427 0.10093 C -0.04236 0.10231 -0.04201 0.10347 -0.04166 0.10486 C -0.04062 0.11111 -0.04114 0.1081 -0.03975 0.11366 C -0.03975 0.11412 -0.03958 0.11505 -0.03941 0.11551 C -0.03906 0.1162 -0.03871 0.11667 -0.03836 0.11736 C -0.03697 0.12106 -0.03923 0.11759 -0.03645 0.12106 C -0.03559 0.12523 -0.03697 0.1213 -0.0342 0.12361 C -0.03368 0.12407 -0.03368 0.125 -0.03316 0.12569 C -0.03125 0.12778 -0.03159 0.12616 -0.02986 0.12755 C -0.02882 0.12824 -0.02812 0.12963 -0.02708 0.13009 C -0.02465 0.13079 -0.02569 0.13032 -0.02378 0.13125 C -0.02204 0.13356 -0.02343 0.13194 -0.02031 0.1331 C -0.01458 0.13542 -0.021 0.13403 -0.01284 0.13518 L 0.00764 0.13449 C 0.00886 0.13426 0.01025 0.13426 0.01146 0.1338 C 0.01181 0.13356 0.01198 0.13287 0.01233 0.13264 C 0.01355 0.13194 0.01493 0.13171 0.01615 0.13125 C 0.01858 0.13056 0.01737 0.13102 0.01945 0.13009 L 0.02223 0.12755 C 0.02275 0.12708 0.02327 0.12685 0.02379 0.12616 C 0.02605 0.12315 0.02483 0.12431 0.02709 0.12245 C 0.02917 0.11806 0.02813 0.11968 0.02987 0.11736 C 0.03004 0.11643 0.03004 0.11574 0.03039 0.11481 C 0.03056 0.11435 0.03108 0.11412 0.03125 0.11366 C 0.03473 0.10764 0.03178 0.11181 0.03455 0.10787 C 0.03629 0.10093 0.03368 0.11157 0.03612 0.10417 C 0.03646 0.10301 0.03664 0.10162 0.03698 0.10023 L 0.0375 0.09838 C 0.03768 0.09768 0.03785 0.09722 0.03803 0.09653 C 0.03803 0.0956 0.0382 0.09491 0.03837 0.09398 C 0.03872 0.09282 0.03941 0.09028 0.03941 0.09051 C 0.03959 0.08889 0.03993 0.08773 0.03993 0.08634 C 0.03993 0.07593 0.03959 0.06528 0.03941 0.05486 C 0.03941 0.0537 0.03803 0.04884 0.03803 0.04861 C 0.03785 0.04792 0.03768 0.04722 0.0375 0.04653 C 0.03716 0.04606 0.03681 0.04537 0.03646 0.04468 C 0.03612 0.04352 0.03594 0.04213 0.03559 0.04097 L 0.03507 0.03912 C 0.0349 0.03843 0.03473 0.03773 0.03455 0.03727 C 0.03455 0.03634 0.03438 0.03542 0.03421 0.03472 C 0.03368 0.03333 0.03299 0.03241 0.0323 0.03148 L 0.03125 0.02778 C 0.03108 0.02708 0.03108 0.02639 0.03091 0.02569 L 0.02987 0.02384 C 0.02969 0.02315 0.02969 0.02222 0.02934 0.0213 C 0.029 0.0206 0.02848 0.02014 0.02796 0.01944 C 0.02761 0.01898 0.02743 0.01806 0.02709 0.01759 C 0.02622 0.0162 0.0257 0.01597 0.02466 0.01505 C 0.02431 0.01435 0.02414 0.01366 0.02379 0.01319 C 0.0198 0.00856 0.02223 0.01181 0.01945 0.00995 C 0.0158 0.00764 0.02014 0.00972 0.01667 0.0081 C 0.01632 0.00787 0.01389 0.00532 0.01337 0.00486 C 0.01233 0.0044 0.01146 0.00417 0.01042 0.0037 C 0.0099 0.00347 0.00955 0.00324 0.00903 0.00301 C 0.00834 0.00255 0.00782 0.00208 0.00712 0.00185 C 0.00625 0.00139 0.00521 0.00093 0.00434 0.00046 L -4.16667E-6 3.7037E-7 Z " pathEditMode="relative" rAng="0" ptsTypes="AAAAAAAAAAAAAAAAAAAAAAAAAAAAAAAAAAAAAAAAAAAAAAAAAAAAAAAAAAAAAAAAAAAAAAAAAAAAAAAAAA">
                                      <p:cBhvr>
                                        <p:cTn id="21" dur="1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00023 L -0.00034 0.11528 L 0.00417 0.03356 C 0.00538 0.03032 0.00677 0.02708 0.00799 0.02361 C 0.00938 0.01944 0.0092 0.01574 0.01163 0.0125 C 0.0125 0.01157 0.01354 0.01111 0.01441 0.01018 C 0.01511 0.00926 0.01545 0.0081 0.01632 0.00764 C 0.01979 0.00556 0.02361 0.0044 0.02743 0.00278 C 0.0283 0.00231 0.02934 0.00208 0.03021 0.00139 C 0.03264 -0.00069 0.03351 -0.00208 0.03663 -0.00232 C 0.04219 -0.00255 0.04775 -0.00232 0.05347 -0.00232 " pathEditMode="relative" rAng="0" ptsTypes="AAAAAAAAAAA">
                                      <p:cBhvr>
                                        <p:cTn id="32" dur="1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75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25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750"/>
                            </p:stCondLst>
                            <p:childTnLst>
                              <p:par>
                                <p:cTn id="4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48148E-6 L -0.00174 0.19491 L 0.00642 0.10463 L 0.02864 0.07754 L 0.04896 0.07523 C 0.0533 0.07731 0.0559 0.07708 0.05833 0.08125 C 0.05955 0.08356 0.06198 0.08866 0.06198 0.08889 C 0.06146 0.10254 0.06562 0.11018 0.0592 0.11713 C 0.05833 0.11805 0.05729 0.11875 0.05642 0.11944 C 0.05416 0.12407 0.05555 0.12268 0.05277 0.12454 L 0.02031 0.14167 L 0.03975 0.17268 L 0.05729 0.19606 L 0.06562 0.19861 L 0.075 0.19352 " pathEditMode="relative" rAng="0" ptsTypes="AAAAAAAAAAAAAAA">
                                      <p:cBhvr>
                                        <p:cTn id="43" dur="1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5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3" y="188640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6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8" name="Rectangle: Rounded Corners 12">
                <a:extLst>
                  <a:ext uri="{FF2B5EF4-FFF2-40B4-BE49-F238E27FC236}">
                    <a16:creationId xmlns:a16="http://schemas.microsoft.com/office/drawing/2014/main" id="{FAB4E029-FD46-4A11-A636-ADEB5092638F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rgbClr val="F9B000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71F9B222-E28F-4B35-A04B-B3A6723C2BE9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7" name="Picture 1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" name="Rectangle 26"/>
          <p:cNvSpPr/>
          <p:nvPr/>
        </p:nvSpPr>
        <p:spPr>
          <a:xfrm>
            <a:off x="1924720" y="2011763"/>
            <a:ext cx="5639685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house</a:t>
            </a:r>
            <a:endParaRPr lang="en-GB" sz="166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037" y="1901396"/>
            <a:ext cx="710150" cy="7079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990" y="2450561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848" y="2429624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847" y="2515773"/>
            <a:ext cx="710150" cy="70793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617" y="2927641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203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81481E-6 L -0.00503 0.20625 L 0.00157 0.12083 C 0.00243 0.11805 0.00295 0.11481 0.00417 0.11203 C 0.00469 0.11064 0.00573 0.10972 0.0066 0.10856 C 0.00816 0.10694 0.0092 0.10625 0.01077 0.10532 L 0.02848 0.08958 L 0.03611 0.08726 C 0.0375 0.0868 0.03889 0.08634 0.04028 0.08611 C 0.04323 0.08564 0.04636 0.08541 0.04948 0.08518 C 0.05122 0.08541 0.05295 0.08541 0.05452 0.08611 C 0.05556 0.08657 0.05608 0.08773 0.05712 0.08842 C 0.05782 0.08888 0.05868 0.08912 0.05955 0.08958 C 0.06007 0.09027 0.06077 0.09097 0.06129 0.09189 C 0.06181 0.09282 0.06233 0.09398 0.06285 0.09513 C 0.06372 0.09675 0.06459 0.09814 0.06545 0.09953 C 0.06684 0.10555 0.06632 0.10185 0.06632 0.11087 L 0.06129 0.18935 C 0.06216 0.19236 0.06302 0.19537 0.06372 0.19837 C 0.06407 0.1993 0.06389 0.20092 0.06459 0.20162 C 0.06545 0.20254 0.06684 0.20231 0.06789 0.20277 L 0.08316 0.20162 " pathEditMode="relative" rAng="0" ptsTypes="AAAAAAAAAAAAAAAAAAAAAA">
                                      <p:cBhvr>
                                        <p:cTn id="10" dur="1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4.72222E-6 0.00023 C -0.00504 2.22222E-6 -0.01007 0.00023 -0.01511 0.00046 C -0.01563 0.00046 -0.01615 0.00092 -0.01667 0.00116 C -0.01719 0.00139 -0.01754 0.00208 -0.01806 0.00231 C -0.01893 0.00301 -0.01997 0.00301 -0.02084 0.0037 C -0.02987 0.01157 -0.02014 0.00347 -0.02518 0.00694 C -0.0257 0.00717 -0.02605 0.00787 -0.02657 0.0081 C -0.02709 0.00833 -0.02761 0.00833 -0.02796 0.00879 C -0.029 0.00949 -0.03091 0.01134 -0.03091 0.01157 C -0.03108 0.0118 -0.03143 0.0125 -0.03178 0.01319 C -0.03299 0.01504 -0.03316 0.01504 -0.03455 0.0162 C -0.0349 0.0169 -0.03525 0.01759 -0.03559 0.01828 C -0.03594 0.01875 -0.03664 0.01875 -0.03698 0.01944 C -0.03733 0.02014 -0.03716 0.02129 -0.0375 0.02199 C -0.03803 0.02338 -0.03907 0.0243 -0.03941 0.02569 L -0.0408 0.03148 C -0.04098 0.03217 -0.04115 0.03264 -0.04132 0.03333 C -0.04237 0.03935 -0.04167 0.0368 -0.04323 0.04097 C -0.04323 0.04467 -0.04358 0.04861 -0.04358 0.05231 C -0.04393 0.05926 -0.04375 0.06528 -0.04462 0.07199 C -0.04462 0.07268 -0.04497 0.07361 -0.04497 0.07453 C -0.04497 0.08055 -0.0448 0.08657 -0.04462 0.09282 C -0.04445 0.09375 -0.04445 0.09491 -0.0441 0.09583 C -0.04393 0.09653 -0.04341 0.09722 -0.04323 0.09768 C -0.04306 0.09884 -0.04289 0.1 -0.04271 0.10092 C -0.04237 0.10231 -0.04202 0.10347 -0.04167 0.10486 C -0.04063 0.11111 -0.04115 0.1081 -0.03976 0.11366 C -0.03976 0.11412 -0.03959 0.11504 -0.03941 0.11551 C -0.03907 0.1162 -0.03872 0.11666 -0.03837 0.11736 C -0.03698 0.12106 -0.03924 0.11759 -0.03646 0.12106 C -0.03559 0.12523 -0.03698 0.12129 -0.03421 0.12361 C -0.03369 0.12407 -0.03369 0.125 -0.03316 0.12569 C -0.03125 0.12778 -0.0316 0.12616 -0.02987 0.12754 C -0.02882 0.12824 -0.02813 0.12963 -0.02709 0.13009 C -0.02466 0.13078 -0.0257 0.13032 -0.02379 0.13125 C -0.02205 0.13356 -0.02344 0.13194 -0.02032 0.1331 C -0.01459 0.13541 -0.02101 0.13403 -0.01285 0.13518 L 0.00763 0.13449 C 0.00885 0.13426 0.01024 0.13426 0.01145 0.13379 C 0.0118 0.13356 0.01197 0.13287 0.01232 0.13264 C 0.01354 0.13194 0.01493 0.13171 0.01614 0.13125 C 0.01857 0.13055 0.01736 0.13102 0.01944 0.13009 L 0.02222 0.12754 C 0.02274 0.12708 0.02326 0.12685 0.02378 0.12616 C 0.02604 0.12315 0.02482 0.1243 0.02708 0.12245 C 0.02916 0.11805 0.02812 0.11967 0.02986 0.11736 C 0.03003 0.11643 0.03003 0.11574 0.03038 0.11481 C 0.03055 0.11435 0.03107 0.11412 0.03125 0.11366 C 0.03472 0.10764 0.03177 0.1118 0.03454 0.10787 C 0.03628 0.10092 0.03368 0.11157 0.03611 0.10416 C 0.03645 0.10301 0.03663 0.10162 0.03697 0.10023 L 0.0375 0.09838 C 0.03767 0.09768 0.03784 0.09722 0.03802 0.09653 C 0.03802 0.0956 0.03819 0.09491 0.03836 0.09398 C 0.03871 0.09282 0.03941 0.09028 0.03941 0.09051 C 0.03958 0.08889 0.03993 0.08773 0.03993 0.08634 C 0.03993 0.07592 0.03958 0.06528 0.03941 0.05486 C 0.03941 0.0537 0.03802 0.04884 0.03802 0.04861 C 0.03784 0.04791 0.03767 0.04722 0.0375 0.04653 C 0.03715 0.04606 0.0368 0.04537 0.03645 0.04467 C 0.03611 0.04352 0.03593 0.04213 0.03559 0.04097 L 0.03506 0.03912 C 0.03489 0.03842 0.03472 0.03773 0.03454 0.03727 C 0.03454 0.03634 0.03437 0.03541 0.0342 0.03472 C 0.03368 0.03333 0.03298 0.03241 0.03229 0.03148 L 0.03125 0.02778 C 0.03107 0.02708 0.03107 0.02639 0.0309 0.02569 L 0.02986 0.02384 C 0.02968 0.02315 0.02968 0.02222 0.02934 0.02129 C 0.02899 0.0206 0.02847 0.02014 0.02795 0.01944 C 0.0276 0.01898 0.02743 0.01805 0.02708 0.01759 C 0.02621 0.0162 0.02569 0.01597 0.02465 0.01504 C 0.0243 0.01435 0.02413 0.01366 0.02378 0.01319 C 0.01979 0.00856 0.02222 0.0118 0.01944 0.00995 C 0.01579 0.00764 0.02013 0.00972 0.01666 0.0081 C 0.01631 0.00787 0.01388 0.00532 0.01336 0.00486 C 0.01232 0.0044 0.01145 0.00416 0.01041 0.0037 C 0.00989 0.00347 0.00954 0.00324 0.00902 0.00301 C 0.00833 0.00254 0.00781 0.00208 0.00711 0.00185 C 0.00625 0.00139 0.0052 0.00092 0.00434 0.00046 L 4.72222E-6 2.22222E-6 Z " pathEditMode="relative" rAng="0" ptsTypes="AAAAAAAAAAAAAAAAAAAAAAAAAAAAAAAAAAAAAAAAAAAAAAAAAAAAAAAAAAAAAAAAAAAAAAAAAAAAAAAAAA">
                                      <p:cBhvr>
                                        <p:cTn id="21" dur="1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-0.00087 0.09745 L 0.00364 0.12106 L 0.02309 0.12731 L 0.04444 0.11481 L 0.06927 0.08518 L 0.07118 0.00486 L 0.0684 0.11481 L 0.07673 0.12477 L 0.09253 0.12222 " pathEditMode="relative" rAng="0" ptsTypes="AAAAAAAAAA">
                                      <p:cBhvr>
                                        <p:cTn id="32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83" y="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75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25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750"/>
                            </p:stCondLst>
                            <p:childTnLst>
                              <p:par>
                                <p:cTn id="4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L 2.77778E-7 0.00023 C -0.00069 -0.00116 -0.00122 -0.00232 -0.00191 -0.00347 C -0.00295 -0.00533 -0.00382 -0.00579 -0.00538 -0.00718 C -0.0066 -0.00833 -0.00694 -0.0088 -0.00868 -0.00903 C -0.01007 -0.00949 -0.01163 -0.00972 -0.01285 -0.01019 C -0.01285 -0.00996 -0.01667 -0.01134 -0.01753 -0.01158 L -0.0191 -0.01204 C -0.02431 -0.01204 -0.02951 -0.01204 -0.03472 -0.01158 C -0.03785 -0.01134 -0.03698 -0.01065 -0.03924 -0.00972 C -0.03976 -0.00926 -0.04028 -0.00926 -0.0408 -0.00903 C -0.04132 -0.0088 -0.04167 -0.00833 -0.04219 -0.0081 C -0.04306 -0.00764 -0.04375 -0.00764 -0.04462 -0.00718 C -0.04514 -0.00671 -0.04549 -0.00625 -0.04601 -0.00602 C -0.04688 -0.00556 -0.04774 -0.00556 -0.04844 -0.00509 C -0.04878 -0.00463 -0.04913 -0.0044 -0.04948 -0.00394 C -0.04983 -0.00347 -0.05017 -0.00301 -0.05069 -0.00255 C -0.05104 -0.00208 -0.05174 -0.00185 -0.05208 -0.00139 C -0.05243 -0.00093 -0.0526 -0.00046 -0.05295 1.48148E-6 C -0.0533 0.00046 -0.05382 0.00046 -0.05399 0.00116 C -0.05434 0.00162 -0.05434 0.00231 -0.05451 0.00301 C -0.05451 0.0037 -0.05469 0.00417 -0.05486 0.00463 C -0.05469 0.01134 -0.05469 0.01805 -0.05451 0.025 C -0.05434 0.02616 -0.05434 0.02754 -0.05399 0.02893 C -0.05382 0.03009 -0.05295 0.03102 -0.05208 0.03148 C -0.05174 0.03171 -0.05139 0.03171 -0.05104 0.03194 C -0.05035 0.03241 -0.04983 0.03264 -0.04913 0.0331 C -0.04878 0.0331 -0.04826 0.03333 -0.04792 0.03356 C -0.04462 0.03542 -0.04792 0.03379 -0.04531 0.03495 C -0.04497 0.03565 -0.04444 0.03611 -0.0441 0.03657 C -0.04392 0.03704 -0.04375 0.03773 -0.0434 0.03819 C -0.04271 0.03912 -0.04201 0.03912 -0.04115 0.03958 C -0.0408 0.04004 -0.04045 0.04074 -0.03993 0.0412 C -0.03906 0.04167 -0.03698 0.04213 -0.03698 0.04236 C -0.03663 0.04259 -0.03628 0.04282 -0.03576 0.04305 C -0.03212 0.04514 -0.03663 0.04167 -0.03229 0.04467 C -0.03108 0.0456 -0.02986 0.04676 -0.02847 0.04768 C -0.02813 0.04815 -0.0276 0.04838 -0.02708 0.04884 C -0.02674 0.04907 -0.02622 0.04907 -0.02587 0.0493 C -0.02552 0.04954 -0.02517 0.05 -0.02465 0.05023 C -0.02431 0.05046 -0.02396 0.05046 -0.02361 0.05069 C -0.02326 0.05116 -0.02292 0.05162 -0.0224 0.05185 C -0.02118 0.05254 -0.01997 0.05301 -0.01858 0.05324 C -0.01806 0.0537 -0.01753 0.05393 -0.01719 0.0544 C -0.01667 0.05463 -0.01632 0.05509 -0.01597 0.05532 C -0.01528 0.05579 -0.01372 0.05648 -0.01372 0.05671 C -0.01267 0.05787 -0.01267 0.0581 -0.01146 0.05879 C -0.01094 0.05926 -0.01024 0.05949 -0.0099 0.05995 C -0.00903 0.06088 -0.00851 0.06204 -0.00764 0.06296 C -0.00382 0.0669 -0.00851 0.0618 -0.00451 0.06643 C -0.00382 0.06736 -0.00278 0.06829 -0.00191 0.06898 C -0.00017 0.07245 -0.00069 0.07083 2.77778E-7 0.07361 C 0.00017 0.07708 0.00017 0.08032 0.00035 0.08379 C 0.00052 0.08426 0.00087 0.08472 0.00087 0.08518 C 0.00087 0.08704 0.00069 0.08866 0.00035 0.09028 C -0.00017 0.09398 -0.00017 0.09259 -0.00104 0.09491 C -0.00313 0.09977 -0.00156 0.09815 -0.00382 0.1 C -0.00434 0.10116 -0.00469 0.10208 -0.00573 0.10301 C -0.00608 0.10347 -0.00677 0.1037 -0.00729 0.10417 C -0.01042 0.10671 -0.00833 0.10555 -0.01059 0.10671 C -0.01441 0.11018 -0.01042 0.10671 -0.01337 0.10856 C -0.01372 0.10903 -0.01406 0.10949 -0.01441 0.10972 C -0.0151 0.10995 -0.0158 0.10995 -0.01632 0.11018 C -0.01719 0.11042 -0.01788 0.11088 -0.01858 0.11111 L -0.02014 0.1118 C -0.02517 0.11157 -0.03038 0.11157 -0.03542 0.11111 C -0.03576 0.11111 -0.03611 0.11088 -0.03663 0.11065 C -0.03785 0.11018 -0.04028 0.10972 -0.04028 0.10995 C -0.0408 0.10926 -0.04115 0.10903 -0.04149 0.10856 C -0.04219 0.10833 -0.04358 0.10787 -0.0441 0.10764 C -0.04688 0.10671 -0.0441 0.10717 -0.04913 0.10602 C -0.05122 0.10579 -0.05156 0.10579 -0.0533 0.10509 C -0.05365 0.10486 -0.05417 0.10486 -0.05451 0.10463 C -0.05712 0.10278 -0.05382 0.1044 -0.05712 0.10254 C -0.05781 0.10208 -0.05938 0.10162 -0.05938 0.10185 C -0.05972 0.10116 -0.06024 0.10092 -0.06059 0.10046 C -0.06076 0.1 -0.06059 0.0993 -0.06094 0.09907 C -0.06128 0.09861 -0.06198 0.09792 -0.06198 0.09815 " pathEditMode="relative" rAng="0" ptsTypes="AAAAAAAAAAAAAAAAAAAAAAAAAAAAAAAAAAAAAAAAAAAAAAAAAAAAAAAAAAAAAAAAAAAAAAAAAAAAAA">
                                      <p:cBhvr>
                                        <p:cTn id="43" dur="1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4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5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50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22222E-6 L 4.16667E-6 0.00023 C 0.00711 -0.00116 0.00156 -0.00023 0.00711 -0.00139 C 0.00816 -0.00162 0.0092 -0.00162 0.01041 -0.00208 C 0.01198 -0.00231 0.01354 -0.00254 0.0151 -0.00324 C 0.01597 -0.0037 0.01701 -0.0044 0.01788 -0.0044 L 0.0217 -0.00509 L 0.02604 -0.00694 C 0.02638 -0.00717 0.02691 -0.00764 0.02743 -0.00764 C 0.02829 -0.00787 0.0302 -0.00833 0.03125 -0.00903 C 0.03159 -0.00926 0.03211 -0.00995 0.03263 -0.01018 C 0.03316 -0.01065 0.03385 -0.01065 0.03454 -0.01088 C 0.03489 -0.01111 0.03541 -0.01134 0.03593 -0.01157 C 0.0368 -0.01227 0.03767 -0.01342 0.03871 -0.01389 C 0.03923 -0.01412 0.03975 -0.01435 0.0401 -0.01458 C 0.04444 -0.01782 0.04166 -0.01597 0.04444 -0.01898 C 0.04479 -0.01944 0.04548 -0.01991 0.04583 -0.02037 C 0.04652 -0.02106 0.04774 -0.02291 0.04774 -0.02268 C 0.04791 -0.02361 0.04791 -0.02453 0.04826 -0.02546 C 0.04982 -0.03032 0.04861 -0.0243 0.04965 -0.02916 C 0.05 -0.03078 0.05034 -0.03241 0.05052 -0.03426 C 0.05086 -0.0368 0.05104 -0.03935 0.05156 -0.0419 C 0.05156 -0.04236 0.05191 -0.04305 0.05208 -0.04375 C 0.05191 -0.04884 0.05191 -0.0537 0.05156 -0.05879 C 0.05138 -0.06018 0.05052 -0.06319 0.04965 -0.06458 C 0.0493 -0.06504 0.04861 -0.06528 0.04826 -0.06574 C 0.04774 -0.06643 0.04739 -0.06736 0.04687 -0.06759 C 0.04583 -0.06828 0.04496 -0.06852 0.04392 -0.06898 L 0.04114 -0.07014 C 0.04062 -0.07037 0.0401 -0.07083 0.03975 -0.07083 C 0.03437 -0.07176 0.03715 -0.07129 0.03125 -0.07199 C 0.02743 -0.07176 0.02395 -0.07199 0.02031 -0.07083 C 0.01979 -0.0706 0.01927 -0.07037 0.01892 -0.07014 C 0.01805 -0.06991 0.01736 -0.06991 0.01649 -0.06967 C 0.01527 -0.06921 0.01267 -0.06828 0.01267 -0.06805 C 0.01232 -0.06782 0.01215 -0.06736 0.0118 -0.06713 C 0.01093 -0.06643 0.00816 -0.06597 0.00746 -0.06574 C 0.00347 -0.06389 0.00833 -0.06643 0.0052 -0.06389 C 0.00468 -0.06366 0.00416 -0.06342 0.00364 -0.06319 C 0.00329 -0.06273 0.00277 -0.06227 0.00225 -0.06203 C 0.00173 -0.06157 0.00104 -0.06134 0.00034 -0.06065 C -0.00035 -0.05995 -0.0007 -0.05879 -0.00157 -0.0581 L -0.00296 -0.05694 C -0.00539 -0.05185 -0.00209 -0.0581 -0.00521 -0.0537 C -0.00608 -0.05278 -0.0066 -0.05069 -0.00712 -0.0493 C -0.00868 -0.04583 -0.00851 -0.04629 -0.01007 -0.04421 C -0.01025 -0.04259 -0.01077 -0.04097 -0.01094 -0.03935 C -0.01164 -0.03379 -0.01129 -0.0368 -0.01181 -0.03032 C -0.01181 -0.0169 -0.01181 -0.00347 -0.01146 0.00996 C -0.01129 0.01412 -0.01146 0.01829 -0.01042 0.02199 C -0.0099 0.02408 -0.0099 0.02431 -0.00955 0.02639 C -0.00938 0.02755 -0.00921 0.02847 -0.00903 0.02963 C -0.00886 0.03079 -0.00834 0.03218 -0.00816 0.03334 C -0.00799 0.03403 -0.00747 0.0382 -0.00712 0.03912 C -0.00695 0.03982 -0.0066 0.04028 -0.00625 0.04097 C -0.00608 0.04167 -0.00591 0.04236 -0.00573 0.04283 C -0.00521 0.04468 -0.00434 0.04653 -0.0033 0.04792 C -0.00296 0.04838 -0.00243 0.04861 -0.00191 0.04908 C -0.00157 0.04954 -0.00139 0.05023 -0.00105 0.05047 C 0.00052 0.05139 0.00208 0.05185 0.00364 0.05232 C 0.00503 0.05278 0.00573 0.05347 0.00711 0.05371 C 0.00868 0.05394 0.01059 0.05394 0.01232 0.05417 C 0.01267 0.0544 0.01319 0.05463 0.01371 0.05486 C 0.01493 0.05533 0.01753 0.05579 0.01892 0.05625 C 0.02152 0.05579 0.02239 0.05579 0.02448 0.05486 C 0.02552 0.0544 0.02638 0.05371 0.02743 0.05371 L 0.03159 0.05301 C 0.03385 0.05255 0.03819 0.05162 0.03819 0.05185 C 0.03906 0.05139 0.03975 0.0507 0.04062 0.05047 C 0.04166 0.05 0.04375 0.05 0.04496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54" dur="1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325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3" y="188640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5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814388" y="1052513"/>
            <a:ext cx="7515225" cy="8540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Today, we are learning to write words that contain </a:t>
            </a:r>
            <a:r>
              <a:rPr lang="en-GB" sz="2400" dirty="0" err="1">
                <a:solidFill>
                  <a:schemeClr val="tx1"/>
                </a:solidFill>
                <a:latin typeface="Twinkl SemiBold" pitchFamily="2" charset="0"/>
              </a:rPr>
              <a:t>wh</a:t>
            </a:r>
            <a:r>
              <a:rPr lang="en-GB" sz="2400" dirty="0">
                <a:solidFill>
                  <a:schemeClr val="tx1"/>
                </a:solidFill>
                <a:latin typeface="Twinkl SemiBold" pitchFamily="2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saying /w/.</a:t>
            </a:r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938" y="2143125"/>
            <a:ext cx="2524125" cy="451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37439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42" y="423333"/>
            <a:ext cx="8227058" cy="5985005"/>
          </a:xfrm>
          <a:prstGeom prst="roundRect">
            <a:avLst>
              <a:gd name="adj" fmla="val 2877"/>
            </a:avLst>
          </a:prstGeom>
          <a:ln w="28575">
            <a:solidFill>
              <a:srgbClr val="FFFBFA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20053" y="188640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0" name="Arc 9">
            <a:extLst>
              <a:ext uri="{FF2B5EF4-FFF2-40B4-BE49-F238E27FC236}">
                <a16:creationId xmlns:a16="http://schemas.microsoft.com/office/drawing/2014/main" id="{2B21820B-0FFB-4344-A5F8-9F7E63001FBE}"/>
              </a:ext>
            </a:extLst>
          </p:cNvPr>
          <p:cNvSpPr/>
          <p:nvPr/>
        </p:nvSpPr>
        <p:spPr>
          <a:xfrm rot="7861531">
            <a:off x="2572487" y="5184230"/>
            <a:ext cx="331788" cy="3683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951" y="2066925"/>
            <a:ext cx="2935288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62" y="2073244"/>
            <a:ext cx="1232609" cy="3856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668" y="3105339"/>
            <a:ext cx="1804964" cy="11826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148" y="3508652"/>
            <a:ext cx="1267719" cy="2271985"/>
          </a:xfrm>
          <a:prstGeom prst="rect">
            <a:avLst/>
          </a:prstGeom>
        </p:spPr>
      </p:pic>
      <p:sp>
        <p:nvSpPr>
          <p:cNvPr id="8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711755" y="5054294"/>
            <a:ext cx="7775575" cy="124936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Ben and the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wh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ite dog ran ar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nd the lady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lo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dre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Calm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d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n, 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s!” said the lady.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en, the man from the c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called out some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</a:t>
            </a:r>
            <a:r>
              <a:rPr lang="en-GB" sz="2000" dirty="0">
                <a:solidFill>
                  <a:schemeClr val="bg1">
                    <a:lumMod val="50000"/>
                  </a:schemeClr>
                </a:solidFill>
                <a:latin typeface="Twinkl" pitchFamily="50" charset="0"/>
              </a:rPr>
              <a:t>Immediately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the dog ran to him. </a:t>
            </a: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2B21820B-0FFB-4344-A5F8-9F7E63001FBE}"/>
              </a:ext>
            </a:extLst>
          </p:cNvPr>
          <p:cNvSpPr/>
          <p:nvPr/>
        </p:nvSpPr>
        <p:spPr>
          <a:xfrm rot="7861531">
            <a:off x="2579004" y="5188429"/>
            <a:ext cx="331788" cy="3683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0794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42" y="425514"/>
            <a:ext cx="8227058" cy="5975286"/>
          </a:xfrm>
          <a:prstGeom prst="roundRect">
            <a:avLst>
              <a:gd name="adj" fmla="val 2877"/>
            </a:avLst>
          </a:prstGeom>
          <a:ln w="28575">
            <a:solidFill>
              <a:srgbClr val="FFFBFA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20053" y="188640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0" name="Arc 9">
            <a:extLst>
              <a:ext uri="{FF2B5EF4-FFF2-40B4-BE49-F238E27FC236}">
                <a16:creationId xmlns:a16="http://schemas.microsoft.com/office/drawing/2014/main" id="{2B21820B-0FFB-4344-A5F8-9F7E63001FBE}"/>
              </a:ext>
            </a:extLst>
          </p:cNvPr>
          <p:cNvSpPr/>
          <p:nvPr/>
        </p:nvSpPr>
        <p:spPr>
          <a:xfrm rot="7861531">
            <a:off x="2572487" y="910994"/>
            <a:ext cx="331788" cy="3683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711755" y="781058"/>
            <a:ext cx="7775575" cy="124936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For a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wh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ile, Ben watched what the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wh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ite dog was doi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en, Ben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decided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fo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llow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him and j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oi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in. The dog was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busy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ndi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up a flo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of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p. Ben thought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asi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p would be fun! 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2B21820B-0FFB-4344-A5F8-9F7E63001FBE}"/>
              </a:ext>
            </a:extLst>
          </p:cNvPr>
          <p:cNvSpPr/>
          <p:nvPr/>
        </p:nvSpPr>
        <p:spPr>
          <a:xfrm rot="7861531">
            <a:off x="1800406" y="924247"/>
            <a:ext cx="331788" cy="3683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2B21820B-0FFB-4344-A5F8-9F7E63001FBE}"/>
              </a:ext>
            </a:extLst>
          </p:cNvPr>
          <p:cNvSpPr/>
          <p:nvPr/>
        </p:nvSpPr>
        <p:spPr>
          <a:xfrm rot="7861531">
            <a:off x="5177348" y="924247"/>
            <a:ext cx="331788" cy="3683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910385" y="1310185"/>
            <a:ext cx="0" cy="27295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568054" y="1585415"/>
            <a:ext cx="0" cy="27295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724099" y="1578591"/>
            <a:ext cx="0" cy="27295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3717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42" y="435836"/>
            <a:ext cx="8227058" cy="5964964"/>
          </a:xfrm>
          <a:prstGeom prst="roundRect">
            <a:avLst>
              <a:gd name="adj" fmla="val 2877"/>
            </a:avLst>
          </a:prstGeom>
          <a:ln w="28575">
            <a:solidFill>
              <a:srgbClr val="FFFBFA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20053" y="188640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0" name="Arc 9">
            <a:extLst>
              <a:ext uri="{FF2B5EF4-FFF2-40B4-BE49-F238E27FC236}">
                <a16:creationId xmlns:a16="http://schemas.microsoft.com/office/drawing/2014/main" id="{2B21820B-0FFB-4344-A5F8-9F7E63001FBE}"/>
              </a:ext>
            </a:extLst>
          </p:cNvPr>
          <p:cNvSpPr/>
          <p:nvPr/>
        </p:nvSpPr>
        <p:spPr>
          <a:xfrm rot="7861531">
            <a:off x="2572487" y="910994"/>
            <a:ext cx="331788" cy="3683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711755" y="781058"/>
            <a:ext cx="7775575" cy="142798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Ben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enjoyed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helpi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nd up the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p. He loved bei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tside in the fre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air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ev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he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got tired. Bei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 worki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dog on a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 was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work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When Ben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lady in the lo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dre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appr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oach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him, 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stopped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stared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at her.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2B21820B-0FFB-4344-A5F8-9F7E63001FBE}"/>
              </a:ext>
            </a:extLst>
          </p:cNvPr>
          <p:cNvSpPr/>
          <p:nvPr/>
        </p:nvSpPr>
        <p:spPr>
          <a:xfrm rot="7861531">
            <a:off x="7627465" y="846552"/>
            <a:ext cx="331788" cy="3683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2B21820B-0FFB-4344-A5F8-9F7E63001FBE}"/>
              </a:ext>
            </a:extLst>
          </p:cNvPr>
          <p:cNvSpPr/>
          <p:nvPr/>
        </p:nvSpPr>
        <p:spPr>
          <a:xfrm rot="7861531">
            <a:off x="4892520" y="1160948"/>
            <a:ext cx="331788" cy="3683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4961512" y="919057"/>
            <a:ext cx="0" cy="27295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629749" y="1860335"/>
            <a:ext cx="0" cy="272955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452" y="3281370"/>
            <a:ext cx="3093578" cy="1325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89" y="4052059"/>
            <a:ext cx="2358639" cy="16019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68570" y="3486684"/>
            <a:ext cx="2046487" cy="128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591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594" y="2844713"/>
            <a:ext cx="1350811" cy="375587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3" y="188640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Dress Patterns</a:t>
            </a:r>
          </a:p>
        </p:txBody>
      </p:sp>
      <p:sp>
        <p:nvSpPr>
          <p:cNvPr id="18" name="Rectangle: Rounded Corners 9">
            <a:extLst>
              <a:ext uri="{FF2B5EF4-FFF2-40B4-BE49-F238E27FC236}">
                <a16:creationId xmlns:a16="http://schemas.microsoft.com/office/drawing/2014/main" id="{8579D61F-6A7D-4FCB-83D6-88170F960395}"/>
              </a:ext>
            </a:extLst>
          </p:cNvPr>
          <p:cNvSpPr/>
          <p:nvPr/>
        </p:nvSpPr>
        <p:spPr>
          <a:xfrm>
            <a:off x="809625" y="1473200"/>
            <a:ext cx="7515225" cy="1116176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>
                    <a:lumMod val="95000"/>
                  </a:schemeClr>
                </a:solidFill>
                <a:latin typeface="Twinkl" pitchFamily="50" charset="0"/>
              </a:rPr>
              <a:t>Ben notices a pattern on the ladies dress. It looks a bit like jumbled up letters. Rearrange the jumbled letters to make real words. </a:t>
            </a:r>
          </a:p>
          <a:p>
            <a:pPr algn="ctr"/>
            <a:r>
              <a:rPr lang="en-GB" dirty="0">
                <a:solidFill>
                  <a:schemeClr val="tx1">
                    <a:lumMod val="95000"/>
                  </a:schemeClr>
                </a:solidFill>
                <a:latin typeface="Twinkl" pitchFamily="50" charset="0"/>
              </a:rPr>
              <a:t>Write down the words.</a:t>
            </a:r>
          </a:p>
        </p:txBody>
      </p:sp>
      <p:grpSp>
        <p:nvGrpSpPr>
          <p:cNvPr id="19" name="Kit's teachings">
            <a:extLst>
              <a:ext uri="{FF2B5EF4-FFF2-40B4-BE49-F238E27FC236}">
                <a16:creationId xmlns:a16="http://schemas.microsoft.com/office/drawing/2014/main" id="{53FD0CF1-FA53-4803-8F54-925B472D4661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20" name="Rectangle: Rounded Corners 9">
              <a:extLst>
                <a:ext uri="{FF2B5EF4-FFF2-40B4-BE49-F238E27FC236}">
                  <a16:creationId xmlns:a16="http://schemas.microsoft.com/office/drawing/2014/main" id="{949B2036-4D10-435C-8FE9-A3B284EF3966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D63E1150-E0E9-4600-8006-0F9A404CD64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22" name="Kit's teaching bubble">
            <a:extLst>
              <a:ext uri="{FF2B5EF4-FFF2-40B4-BE49-F238E27FC236}">
                <a16:creationId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7" y="4093435"/>
            <a:ext cx="4800599" cy="985582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answers will all be ‘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wh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’ words. You can remind the children that ‘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wh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’ usually goes at the beginning of the word.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Close bubble">
            <a:extLst>
              <a:ext uri="{FF2B5EF4-FFF2-40B4-BE49-F238E27FC236}">
                <a16:creationId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5990084" y="4018300"/>
            <a:ext cx="284162" cy="2841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403530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81" y="963447"/>
            <a:ext cx="1797273" cy="4997244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3" y="188640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8" name="Rectangle: Rounded Corners 9">
            <a:extLst>
              <a:ext uri="{FF2B5EF4-FFF2-40B4-BE49-F238E27FC236}">
                <a16:creationId xmlns:a16="http://schemas.microsoft.com/office/drawing/2014/main" id="{8579D61F-6A7D-4FCB-83D6-88170F960395}"/>
              </a:ext>
            </a:extLst>
          </p:cNvPr>
          <p:cNvSpPr/>
          <p:nvPr/>
        </p:nvSpPr>
        <p:spPr>
          <a:xfrm>
            <a:off x="2988804" y="5036796"/>
            <a:ext cx="4616954" cy="1116176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n w="9208" cap="flat" cmpd="sng" algn="ctr">
                  <a:noFill/>
                  <a:prstDash val="solid"/>
                  <a:round/>
                </a:ln>
                <a:solidFill>
                  <a:schemeClr val="tx1"/>
                </a:solidFill>
                <a:ea typeface="Calibri"/>
                <a:cs typeface="Times New Roman"/>
              </a:rPr>
              <a:t>Click on the lady to check if you correctly spelt the words.</a:t>
            </a:r>
            <a:endParaRPr lang="en-GB" dirty="0">
              <a:ln w="9208" cap="flat" cmpd="sng" algn="ctr">
                <a:noFill/>
                <a:prstDash val="solid"/>
                <a:round/>
              </a:ln>
              <a:solidFill>
                <a:schemeClr val="tx1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31207" y="957129"/>
            <a:ext cx="37857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>
                <a:solidFill>
                  <a:schemeClr val="accent5"/>
                </a:solidFill>
              </a:rPr>
              <a:t>wh</a:t>
            </a:r>
            <a:r>
              <a:rPr lang="en-GB" sz="3600" dirty="0">
                <a:solidFill>
                  <a:schemeClr val="accent5"/>
                </a:solidFill>
              </a:rPr>
              <a:t>    </a:t>
            </a:r>
            <a:r>
              <a:rPr lang="en-GB" sz="3600" dirty="0" err="1">
                <a:solidFill>
                  <a:schemeClr val="accent5"/>
                </a:solidFill>
              </a:rPr>
              <a:t>ff</a:t>
            </a:r>
            <a:r>
              <a:rPr lang="en-GB" sz="3600" dirty="0">
                <a:solidFill>
                  <a:schemeClr val="accent5"/>
                </a:solidFill>
              </a:rPr>
              <a:t>    </a:t>
            </a:r>
            <a:r>
              <a:rPr lang="en-GB" sz="3600" dirty="0" err="1">
                <a:solidFill>
                  <a:schemeClr val="accent5"/>
                </a:solidFill>
              </a:rPr>
              <a:t>i</a:t>
            </a:r>
            <a:endParaRPr lang="en-GB" sz="3600" dirty="0">
              <a:solidFill>
                <a:schemeClr val="accent5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63966" y="2021080"/>
            <a:ext cx="37857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>
                <a:solidFill>
                  <a:srgbClr val="F08115"/>
                </a:solidFill>
              </a:rPr>
              <a:t>i</a:t>
            </a:r>
            <a:r>
              <a:rPr lang="en-GB" sz="3600" dirty="0">
                <a:solidFill>
                  <a:srgbClr val="F08115"/>
                </a:solidFill>
              </a:rPr>
              <a:t>    p    </a:t>
            </a:r>
            <a:r>
              <a:rPr lang="en-GB" sz="3600" dirty="0" err="1">
                <a:solidFill>
                  <a:srgbClr val="F08115"/>
                </a:solidFill>
              </a:rPr>
              <a:t>wh</a:t>
            </a:r>
            <a:endParaRPr lang="en-GB" sz="3600" dirty="0">
              <a:solidFill>
                <a:srgbClr val="F08115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62542" y="3085031"/>
            <a:ext cx="37857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>s   k   </a:t>
            </a:r>
            <a:r>
              <a:rPr lang="en-GB" sz="3600" dirty="0" err="1">
                <a:solidFill>
                  <a:schemeClr val="accent2">
                    <a:lumMod val="75000"/>
                  </a:schemeClr>
                </a:solidFill>
              </a:rPr>
              <a:t>i</a:t>
            </a:r>
            <a:r>
              <a:rPr lang="en-GB" sz="3600" dirty="0">
                <a:solidFill>
                  <a:schemeClr val="accent2">
                    <a:lumMod val="75000"/>
                  </a:schemeClr>
                </a:solidFill>
              </a:rPr>
              <a:t>   </a:t>
            </a:r>
            <a:r>
              <a:rPr lang="en-GB" sz="3600" dirty="0" err="1">
                <a:solidFill>
                  <a:schemeClr val="accent2">
                    <a:lumMod val="75000"/>
                  </a:schemeClr>
                </a:solidFill>
              </a:rPr>
              <a:t>wh</a:t>
            </a:r>
            <a:endParaRPr lang="en-GB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61118" y="4148981"/>
            <a:ext cx="37857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>
                <a:solidFill>
                  <a:srgbClr val="D82233"/>
                </a:solidFill>
              </a:rPr>
              <a:t>ir</a:t>
            </a:r>
            <a:r>
              <a:rPr lang="en-GB" sz="3600" dirty="0">
                <a:solidFill>
                  <a:srgbClr val="D82233"/>
                </a:solidFill>
              </a:rPr>
              <a:t>   </a:t>
            </a:r>
            <a:r>
              <a:rPr lang="en-GB" sz="3600" dirty="0" err="1">
                <a:solidFill>
                  <a:srgbClr val="D82233"/>
                </a:solidFill>
              </a:rPr>
              <a:t>wh</a:t>
            </a:r>
            <a:r>
              <a:rPr lang="en-GB" sz="3600" dirty="0">
                <a:solidFill>
                  <a:srgbClr val="D82233"/>
                </a:solidFill>
              </a:rPr>
              <a:t>    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067514" y="948583"/>
            <a:ext cx="2333002" cy="752029"/>
          </a:xfrm>
          <a:prstGeom prst="round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whiff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066090" y="1992594"/>
            <a:ext cx="2333002" cy="752029"/>
          </a:xfrm>
          <a:prstGeom prst="round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whip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073211" y="3036605"/>
            <a:ext cx="2333002" cy="752029"/>
          </a:xfrm>
          <a:prstGeom prst="roundRect">
            <a:avLst/>
          </a:prstGeom>
          <a:solidFill>
            <a:srgbClr val="BB61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whisk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063241" y="4080615"/>
            <a:ext cx="2333002" cy="752029"/>
          </a:xfrm>
          <a:prstGeom prst="roundRect">
            <a:avLst/>
          </a:prstGeom>
          <a:solidFill>
            <a:srgbClr val="D822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whirl</a:t>
            </a:r>
          </a:p>
        </p:txBody>
      </p:sp>
    </p:spTree>
    <p:extLst>
      <p:ext uri="{BB962C8B-B14F-4D97-AF65-F5344CB8AC3E}">
        <p14:creationId xmlns:p14="http://schemas.microsoft.com/office/powerpoint/2010/main" val="2980560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25" grpId="0" animBg="1"/>
      <p:bldP spid="26" grpId="0" animBg="1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803" y="2951835"/>
            <a:ext cx="5067657" cy="2956367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Ben’s Thoughts</a:t>
            </a:r>
          </a:p>
        </p:txBody>
      </p:sp>
      <p:sp>
        <p:nvSpPr>
          <p:cNvPr id="11" name="Rectangle: Rounded Corners 9">
            <a:extLst>
              <a:ext uri="{FF2B5EF4-FFF2-40B4-BE49-F238E27FC236}">
                <a16:creationId xmlns:a16="http://schemas.microsoft.com/office/drawing/2014/main" id="{8579D61F-6A7D-4FCB-83D6-88170F960395}"/>
              </a:ext>
            </a:extLst>
          </p:cNvPr>
          <p:cNvSpPr/>
          <p:nvPr/>
        </p:nvSpPr>
        <p:spPr>
          <a:xfrm>
            <a:off x="809625" y="1473200"/>
            <a:ext cx="7515225" cy="1116176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Ben starts to relax for a moment with his mind drifting off. Write down what Ben is thinking about.</a:t>
            </a:r>
          </a:p>
        </p:txBody>
      </p:sp>
      <p:grpSp>
        <p:nvGrpSpPr>
          <p:cNvPr id="22" name="Kit's teachings"/>
          <p:cNvGrpSpPr>
            <a:grpSpLocks/>
          </p:cNvGrpSpPr>
          <p:nvPr/>
        </p:nvGrpSpPr>
        <p:grpSpPr bwMode="auto">
          <a:xfrm>
            <a:off x="720725" y="5157788"/>
            <a:ext cx="4464050" cy="1008062"/>
            <a:chOff x="683568" y="5157192"/>
            <a:chExt cx="4464496" cy="1008112"/>
          </a:xfrm>
        </p:grpSpPr>
        <p:sp>
          <p:nvSpPr>
            <p:cNvPr id="23" name="Rectangle: Rounded Corners 9">
              <a:extLst>
                <a:ext uri="{FF2B5EF4-FFF2-40B4-BE49-F238E27FC236}">
                  <a16:creationId xmlns:a16="http://schemas.microsoft.com/office/drawing/2014/main" id="{609CDF5D-F034-46B3-9510-21EA080CF73B}"/>
                </a:ext>
              </a:extLst>
            </p:cNvPr>
            <p:cNvSpPr/>
            <p:nvPr/>
          </p:nvSpPr>
          <p:spPr>
            <a:xfrm>
              <a:off x="1475810" y="5517572"/>
              <a:ext cx="3672254" cy="431821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en-GB" dirty="0">
                  <a:solidFill>
                    <a:schemeClr val="tx1"/>
                  </a:solidFill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2C0D6527-B0DA-4A00-9208-82A7E9075D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sp>
        <p:nvSpPr>
          <p:cNvPr id="25" name="Kit's teaching bubble">
            <a:extLst>
              <a:ext uri="{FF2B5EF4-FFF2-40B4-BE49-F238E27FC236}">
                <a16:creationId xmlns:a16="http://schemas.microsoft.com/office/drawing/2014/main" id="{B250C7C4-4936-42BB-A175-998F415F4CE4}"/>
              </a:ext>
            </a:extLst>
          </p:cNvPr>
          <p:cNvSpPr/>
          <p:nvPr/>
        </p:nvSpPr>
        <p:spPr>
          <a:xfrm>
            <a:off x="1430338" y="4645891"/>
            <a:ext cx="2549651" cy="708747"/>
          </a:xfrm>
          <a:prstGeom prst="wedgeRoundRectCallout">
            <a:avLst>
              <a:gd name="adj1" fmla="val -40712"/>
              <a:gd name="adj2" fmla="val 67726"/>
              <a:gd name="adj3" fmla="val 16667"/>
            </a:avLst>
          </a:prstGeom>
          <a:solidFill>
            <a:schemeClr val="bg1"/>
          </a:solidFill>
          <a:ln w="28575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great whiteboard activity. </a:t>
            </a:r>
          </a:p>
        </p:txBody>
      </p:sp>
      <p:sp>
        <p:nvSpPr>
          <p:cNvPr id="26" name="Close bubble">
            <a:extLst>
              <a:ext uri="{FF2B5EF4-FFF2-40B4-BE49-F238E27FC236}">
                <a16:creationId xmlns:a16="http://schemas.microsoft.com/office/drawing/2014/main" id="{48FF1DDD-DDC2-40AB-AF1C-61F2EF72D0B9}"/>
              </a:ext>
            </a:extLst>
          </p:cNvPr>
          <p:cNvSpPr/>
          <p:nvPr/>
        </p:nvSpPr>
        <p:spPr>
          <a:xfrm>
            <a:off x="3838701" y="4604143"/>
            <a:ext cx="282575" cy="280987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18277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6" grpId="0" animBg="1"/>
      <p:bldP spid="2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47045" y="1905001"/>
            <a:ext cx="2256090" cy="94003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</a:rPr>
              <a:t>wheel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98" y="4460905"/>
            <a:ext cx="2729913" cy="1592575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4" name="Cloud Callout 3"/>
          <p:cNvSpPr/>
          <p:nvPr/>
        </p:nvSpPr>
        <p:spPr>
          <a:xfrm>
            <a:off x="3238857" y="606752"/>
            <a:ext cx="4785645" cy="3144852"/>
          </a:xfrm>
          <a:prstGeom prst="cloudCallout">
            <a:avLst>
              <a:gd name="adj1" fmla="val -47975"/>
              <a:gd name="adj2" fmla="val 6820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984" y="1213445"/>
            <a:ext cx="1998549" cy="1995499"/>
          </a:xfrm>
          <a:prstGeom prst="rect">
            <a:avLst/>
          </a:prstGeom>
        </p:spPr>
      </p:pic>
      <p:grpSp>
        <p:nvGrpSpPr>
          <p:cNvPr id="11" name="Show button"/>
          <p:cNvGrpSpPr>
            <a:grpSpLocks/>
          </p:cNvGrpSpPr>
          <p:nvPr/>
        </p:nvGrpSpPr>
        <p:grpSpPr bwMode="auto">
          <a:xfrm>
            <a:off x="6991930" y="5399088"/>
            <a:ext cx="1529772" cy="666750"/>
            <a:chOff x="6883428" y="5534675"/>
            <a:chExt cx="1530479" cy="666848"/>
          </a:xfrm>
        </p:grpSpPr>
        <p:sp>
          <p:nvSpPr>
            <p:cNvPr id="12" name="Rectangle: Rounded Corners 18">
              <a:extLst>
                <a:ext uri="{FF2B5EF4-FFF2-40B4-BE49-F238E27FC236}">
                  <a16:creationId xmlns:a16="http://schemas.microsoft.com/office/drawing/2014/main" id="{0FAC3B94-4118-4BED-82B9-4A904FB5213D}"/>
                </a:ext>
              </a:extLst>
            </p:cNvPr>
            <p:cNvSpPr/>
            <p:nvPr/>
          </p:nvSpPr>
          <p:spPr>
            <a:xfrm>
              <a:off x="6883428" y="5650579"/>
              <a:ext cx="1130245" cy="431863"/>
            </a:xfrm>
            <a:prstGeom prst="roundRect">
              <a:avLst>
                <a:gd name="adj" fmla="val 50000"/>
              </a:avLst>
            </a:prstGeom>
            <a:solidFill>
              <a:srgbClr val="FA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DAF5BC9A-750B-4F0A-8333-ECA484DC71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0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824004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47045" y="1905001"/>
            <a:ext cx="2256090" cy="94003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</a:rPr>
              <a:t>wheat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98" y="4460905"/>
            <a:ext cx="2729913" cy="1592575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4" name="Cloud Callout 3"/>
          <p:cNvSpPr/>
          <p:nvPr/>
        </p:nvSpPr>
        <p:spPr>
          <a:xfrm>
            <a:off x="3238857" y="606752"/>
            <a:ext cx="4785645" cy="3144852"/>
          </a:xfrm>
          <a:prstGeom prst="cloudCallout">
            <a:avLst>
              <a:gd name="adj1" fmla="val -47975"/>
              <a:gd name="adj2" fmla="val 6820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038" y="1157463"/>
            <a:ext cx="1707220" cy="2102758"/>
          </a:xfrm>
          <a:prstGeom prst="rect">
            <a:avLst/>
          </a:prstGeom>
        </p:spPr>
      </p:pic>
      <p:grpSp>
        <p:nvGrpSpPr>
          <p:cNvPr id="11" name="Show button"/>
          <p:cNvGrpSpPr>
            <a:grpSpLocks/>
          </p:cNvGrpSpPr>
          <p:nvPr/>
        </p:nvGrpSpPr>
        <p:grpSpPr bwMode="auto">
          <a:xfrm>
            <a:off x="7023100" y="5399088"/>
            <a:ext cx="1498600" cy="666750"/>
            <a:chOff x="6914614" y="5534675"/>
            <a:chExt cx="1499293" cy="666848"/>
          </a:xfrm>
        </p:grpSpPr>
        <p:sp>
          <p:nvSpPr>
            <p:cNvPr id="12" name="Rectangle: Rounded Corners 18">
              <a:extLst>
                <a:ext uri="{FF2B5EF4-FFF2-40B4-BE49-F238E27FC236}">
                  <a16:creationId xmlns:a16="http://schemas.microsoft.com/office/drawing/2014/main" id="{0FAC3B94-4118-4BED-82B9-4A904FB5213D}"/>
                </a:ext>
              </a:extLst>
            </p:cNvPr>
            <p:cNvSpPr/>
            <p:nvPr/>
          </p:nvSpPr>
          <p:spPr>
            <a:xfrm>
              <a:off x="6914614" y="5650579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rgbClr val="FA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DAF5BC9A-750B-4F0A-8333-ECA484DC71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0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700776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47045" y="1905001"/>
            <a:ext cx="2256090" cy="94003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</a:rPr>
              <a:t>w</a:t>
            </a:r>
            <a:r>
              <a:rPr lang="en-GB" sz="2800">
                <a:solidFill>
                  <a:sysClr val="windowText" lastClr="000000"/>
                </a:solidFill>
              </a:rPr>
              <a:t>hite </a:t>
            </a:r>
            <a:r>
              <a:rPr lang="en-GB" sz="2800" dirty="0">
                <a:solidFill>
                  <a:sysClr val="windowText" lastClr="000000"/>
                </a:solidFill>
              </a:rPr>
              <a:t>whale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98" y="4460905"/>
            <a:ext cx="2729913" cy="1592575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4" name="Cloud Callout 3"/>
          <p:cNvSpPr/>
          <p:nvPr/>
        </p:nvSpPr>
        <p:spPr>
          <a:xfrm>
            <a:off x="3238857" y="606752"/>
            <a:ext cx="4785645" cy="3144852"/>
          </a:xfrm>
          <a:prstGeom prst="cloudCallout">
            <a:avLst>
              <a:gd name="adj1" fmla="val -47975"/>
              <a:gd name="adj2" fmla="val 6820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798" y="1242561"/>
            <a:ext cx="3025211" cy="1824324"/>
          </a:xfrm>
          <a:prstGeom prst="rect">
            <a:avLst/>
          </a:prstGeom>
        </p:spPr>
      </p:pic>
      <p:grpSp>
        <p:nvGrpSpPr>
          <p:cNvPr id="11" name="Show button"/>
          <p:cNvGrpSpPr>
            <a:grpSpLocks/>
          </p:cNvGrpSpPr>
          <p:nvPr/>
        </p:nvGrpSpPr>
        <p:grpSpPr bwMode="auto">
          <a:xfrm>
            <a:off x="7023100" y="5399088"/>
            <a:ext cx="1498600" cy="666750"/>
            <a:chOff x="6914614" y="5534675"/>
            <a:chExt cx="1499293" cy="666848"/>
          </a:xfrm>
        </p:grpSpPr>
        <p:sp>
          <p:nvSpPr>
            <p:cNvPr id="12" name="Rectangle: Rounded Corners 18">
              <a:extLst>
                <a:ext uri="{FF2B5EF4-FFF2-40B4-BE49-F238E27FC236}">
                  <a16:creationId xmlns:a16="http://schemas.microsoft.com/office/drawing/2014/main" id="{0FAC3B94-4118-4BED-82B9-4A904FB5213D}"/>
                </a:ext>
              </a:extLst>
            </p:cNvPr>
            <p:cNvSpPr/>
            <p:nvPr/>
          </p:nvSpPr>
          <p:spPr>
            <a:xfrm>
              <a:off x="6914614" y="5650579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rgbClr val="FA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DAF5BC9A-750B-4F0A-8333-ECA484DC71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0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466872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47045" y="1905001"/>
            <a:ext cx="2256090" cy="940037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</a:rPr>
              <a:t>wheelchair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98" y="4460905"/>
            <a:ext cx="2729913" cy="1592575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5"/>
          </a:solidFill>
        </p:grpSpPr>
        <p:sp>
          <p:nvSpPr>
            <p:cNvPr id="9" name="Oval 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4" name="Cloud Callout 3"/>
          <p:cNvSpPr/>
          <p:nvPr/>
        </p:nvSpPr>
        <p:spPr>
          <a:xfrm>
            <a:off x="3238857" y="606752"/>
            <a:ext cx="4785645" cy="3144852"/>
          </a:xfrm>
          <a:prstGeom prst="cloudCallout">
            <a:avLst>
              <a:gd name="adj1" fmla="val -47975"/>
              <a:gd name="adj2" fmla="val 6820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406" y="1138775"/>
            <a:ext cx="2503586" cy="2198358"/>
          </a:xfrm>
          <a:prstGeom prst="rect">
            <a:avLst/>
          </a:prstGeom>
        </p:spPr>
      </p:pic>
      <p:grpSp>
        <p:nvGrpSpPr>
          <p:cNvPr id="11" name="Show button"/>
          <p:cNvGrpSpPr>
            <a:grpSpLocks/>
          </p:cNvGrpSpPr>
          <p:nvPr/>
        </p:nvGrpSpPr>
        <p:grpSpPr bwMode="auto">
          <a:xfrm>
            <a:off x="7023100" y="5399088"/>
            <a:ext cx="1498600" cy="666750"/>
            <a:chOff x="6914614" y="5534675"/>
            <a:chExt cx="1499293" cy="666848"/>
          </a:xfrm>
        </p:grpSpPr>
        <p:sp>
          <p:nvSpPr>
            <p:cNvPr id="12" name="Rectangle: Rounded Corners 18">
              <a:extLst>
                <a:ext uri="{FF2B5EF4-FFF2-40B4-BE49-F238E27FC236}">
                  <a16:creationId xmlns:a16="http://schemas.microsoft.com/office/drawing/2014/main" id="{0FAC3B94-4118-4BED-82B9-4A904FB5213D}"/>
                </a:ext>
              </a:extLst>
            </p:cNvPr>
            <p:cNvSpPr/>
            <p:nvPr/>
          </p:nvSpPr>
          <p:spPr>
            <a:xfrm>
              <a:off x="6914614" y="5650579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rgbClr val="FA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DAF5BC9A-750B-4F0A-8333-ECA484DC71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0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69028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26" y="427290"/>
            <a:ext cx="8247577" cy="5973510"/>
          </a:xfrm>
          <a:prstGeom prst="roundRect">
            <a:avLst>
              <a:gd name="adj" fmla="val 2877"/>
            </a:avLst>
          </a:prstGeom>
          <a:ln w="28575">
            <a:solidFill>
              <a:schemeClr val="bg1"/>
            </a:solidFill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9" y="1290551"/>
            <a:ext cx="3775772" cy="3678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711755" y="5054294"/>
            <a:ext cx="7775575" cy="124936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The lady looked d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at Ben and patted his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d. “I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ink you are a tired dog aft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all of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</a:t>
            </a:r>
            <a:r>
              <a:rPr lang="en-GB" sz="2000" dirty="0">
                <a:solidFill>
                  <a:srgbClr val="D82233"/>
                </a:solidFill>
                <a:latin typeface="Twinkl" pitchFamily="50" charset="0"/>
              </a:rPr>
              <a:t>work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she said. “Let’s go and get some water to c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 you d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n.”</a:t>
            </a: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2B21820B-0FFB-4344-A5F8-9F7E63001FBE}"/>
              </a:ext>
            </a:extLst>
          </p:cNvPr>
          <p:cNvSpPr/>
          <p:nvPr/>
        </p:nvSpPr>
        <p:spPr>
          <a:xfrm rot="7861531">
            <a:off x="1542859" y="5504009"/>
            <a:ext cx="331788" cy="3683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dirty="0"/>
              <a:t>Sentence Time</a:t>
            </a:r>
          </a:p>
        </p:txBody>
      </p:sp>
      <p:sp>
        <p:nvSpPr>
          <p:cNvPr id="12" name="Rectangle: Rounded Corners 13">
            <a:extLst>
              <a:ext uri="{FF2B5EF4-FFF2-40B4-BE49-F238E27FC236}">
                <a16:creationId xmlns:a16="http://schemas.microsoft.com/office/drawing/2014/main" id="{D227CCA6-EBFD-432C-8673-797EEB75944C}"/>
              </a:ext>
            </a:extLst>
          </p:cNvPr>
          <p:cNvSpPr/>
          <p:nvPr/>
        </p:nvSpPr>
        <p:spPr>
          <a:xfrm>
            <a:off x="809625" y="1473200"/>
            <a:ext cx="7515225" cy="8032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Ben is a very tired and thirsty dog. What is he hoping the lady will give him? Look at the picture and write a sentence to match.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507" y="2485840"/>
            <a:ext cx="4465205" cy="370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3383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loud Callout 19"/>
          <p:cNvSpPr/>
          <p:nvPr/>
        </p:nvSpPr>
        <p:spPr>
          <a:xfrm>
            <a:off x="4580547" y="629706"/>
            <a:ext cx="3008118" cy="1976762"/>
          </a:xfrm>
          <a:prstGeom prst="cloudCallout">
            <a:avLst>
              <a:gd name="adj1" fmla="val -47975"/>
              <a:gd name="adj2" fmla="val 68206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Speech Bubble">
            <a:extLst>
              <a:ext uri="{FF2B5EF4-FFF2-40B4-BE49-F238E27FC236}">
                <a16:creationId xmlns:a16="http://schemas.microsoft.com/office/drawing/2014/main" id="{D31928BD-8664-440B-BE5A-9E29B5AAE43C}"/>
              </a:ext>
            </a:extLst>
          </p:cNvPr>
          <p:cNvSpPr/>
          <p:nvPr/>
        </p:nvSpPr>
        <p:spPr>
          <a:xfrm>
            <a:off x="1371600" y="4352007"/>
            <a:ext cx="6400800" cy="1179512"/>
          </a:xfrm>
          <a:prstGeom prst="wedgeRoundRectCallout">
            <a:avLst>
              <a:gd name="adj1" fmla="val 1626"/>
              <a:gd name="adj2" fmla="val 4842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I hope she lets me have a big bucket of water like a </a:t>
            </a:r>
            <a:r>
              <a:rPr lang="en-GB" sz="3200" dirty="0">
                <a:solidFill>
                  <a:srgbClr val="D82233"/>
                </a:solidFill>
                <a:latin typeface="Twinkl" pitchFamily="50" charset="0"/>
              </a:rPr>
              <a:t>horse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 has.</a:t>
            </a:r>
          </a:p>
        </p:txBody>
      </p:sp>
      <p:grpSp>
        <p:nvGrpSpPr>
          <p:cNvPr id="10" name="Show button"/>
          <p:cNvGrpSpPr>
            <a:grpSpLocks/>
          </p:cNvGrpSpPr>
          <p:nvPr/>
        </p:nvGrpSpPr>
        <p:grpSpPr bwMode="auto">
          <a:xfrm>
            <a:off x="7023100" y="5399088"/>
            <a:ext cx="1498600" cy="666750"/>
            <a:chOff x="6914614" y="5534675"/>
            <a:chExt cx="1499293" cy="666848"/>
          </a:xfrm>
        </p:grpSpPr>
        <p:sp>
          <p:nvSpPr>
            <p:cNvPr id="13" name="Rectangle: Rounded Corners 18">
              <a:extLst>
                <a:ext uri="{FF2B5EF4-FFF2-40B4-BE49-F238E27FC236}">
                  <a16:creationId xmlns:a16="http://schemas.microsoft.com/office/drawing/2014/main" id="{0FAC3B94-4118-4BED-82B9-4A904FB5213D}"/>
                </a:ext>
              </a:extLst>
            </p:cNvPr>
            <p:cNvSpPr/>
            <p:nvPr/>
          </p:nvSpPr>
          <p:spPr>
            <a:xfrm>
              <a:off x="6914614" y="5650579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rgbClr val="FAB00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DAF5BC9A-750B-4F0A-8333-ECA484DC71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0"/>
              </a:solidFill>
            </a:ln>
          </p:spPr>
        </p:pic>
      </p:grpSp>
      <p:grpSp>
        <p:nvGrpSpPr>
          <p:cNvPr id="7" name="Group 6"/>
          <p:cNvGrpSpPr/>
          <p:nvPr/>
        </p:nvGrpSpPr>
        <p:grpSpPr>
          <a:xfrm>
            <a:off x="2166655" y="4560864"/>
            <a:ext cx="3028018" cy="882456"/>
            <a:chOff x="2166655" y="4638692"/>
            <a:chExt cx="3028018" cy="882456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4AA08C7C-D5D1-4212-9244-F7E22AA91DA0}"/>
                </a:ext>
              </a:extLst>
            </p:cNvPr>
            <p:cNvSpPr/>
            <p:nvPr/>
          </p:nvSpPr>
          <p:spPr bwMode="auto">
            <a:xfrm rot="8083879">
              <a:off x="2532124" y="4627579"/>
              <a:ext cx="465137" cy="487363"/>
            </a:xfrm>
            <a:prstGeom prst="arc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7" name="Rectangle: Rounded Corners 46">
              <a:extLst>
                <a:ext uri="{FF2B5EF4-FFF2-40B4-BE49-F238E27FC236}">
                  <a16:creationId xmlns:a16="http://schemas.microsoft.com/office/drawing/2014/main" id="{ED59B303-C509-4096-963E-0244E6388EDF}"/>
                </a:ext>
              </a:extLst>
            </p:cNvPr>
            <p:cNvSpPr/>
            <p:nvPr/>
          </p:nvSpPr>
          <p:spPr bwMode="auto">
            <a:xfrm>
              <a:off x="4129084" y="5462247"/>
              <a:ext cx="270564" cy="52460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8" name="Arc 17">
              <a:extLst>
                <a:ext uri="{FF2B5EF4-FFF2-40B4-BE49-F238E27FC236}">
                  <a16:creationId xmlns:a16="http://schemas.microsoft.com/office/drawing/2014/main" id="{4AA08C7C-D5D1-4212-9244-F7E22AA91DA0}"/>
                </a:ext>
              </a:extLst>
            </p:cNvPr>
            <p:cNvSpPr/>
            <p:nvPr/>
          </p:nvSpPr>
          <p:spPr bwMode="auto">
            <a:xfrm rot="8083879">
              <a:off x="4718423" y="5044898"/>
              <a:ext cx="465137" cy="487363"/>
            </a:xfrm>
            <a:prstGeom prst="arc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2" name="Rectangle: Rounded Corners 46">
              <a:extLst>
                <a:ext uri="{FF2B5EF4-FFF2-40B4-BE49-F238E27FC236}">
                  <a16:creationId xmlns:a16="http://schemas.microsoft.com/office/drawing/2014/main" id="{ED59B303-C509-4096-963E-0244E6388EDF}"/>
                </a:ext>
              </a:extLst>
            </p:cNvPr>
            <p:cNvSpPr/>
            <p:nvPr/>
          </p:nvSpPr>
          <p:spPr bwMode="auto">
            <a:xfrm>
              <a:off x="2166655" y="5462247"/>
              <a:ext cx="294605" cy="52460"/>
            </a:xfrm>
            <a:prstGeom prst="round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737" t="7233" r="-524" b="-9536"/>
          <a:stretch/>
        </p:blipFill>
        <p:spPr>
          <a:xfrm>
            <a:off x="4571999" y="632388"/>
            <a:ext cx="3033757" cy="1982625"/>
          </a:xfrm>
          <a:prstGeom prst="cloudCallout">
            <a:avLst>
              <a:gd name="adj1" fmla="val -46467"/>
              <a:gd name="adj2" fmla="val 57759"/>
            </a:avLst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390" y="2979771"/>
            <a:ext cx="2054794" cy="1198724"/>
          </a:xfrm>
          <a:prstGeom prst="rect">
            <a:avLst/>
          </a:prstGeom>
        </p:spPr>
      </p:pic>
      <p:sp>
        <p:nvSpPr>
          <p:cNvPr id="21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650" y="5651500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</p:spTree>
    <p:extLst>
      <p:ext uri="{BB962C8B-B14F-4D97-AF65-F5344CB8AC3E}">
        <p14:creationId xmlns:p14="http://schemas.microsoft.com/office/powerpoint/2010/main" val="3549871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26" y="427290"/>
            <a:ext cx="8247577" cy="5973510"/>
          </a:xfrm>
          <a:prstGeom prst="roundRect">
            <a:avLst>
              <a:gd name="adj" fmla="val 2877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711755" y="901038"/>
            <a:ext cx="7775575" cy="124936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Ben was so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relieved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have a drink.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Wh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ile he was drinki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he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rd lots of 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ba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in the ba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gr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nd.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Qu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ly, Ben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turned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nd. ‘What was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at?’ 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wondered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2B21820B-0FFB-4344-A5F8-9F7E63001FBE}"/>
              </a:ext>
            </a:extLst>
          </p:cNvPr>
          <p:cNvSpPr/>
          <p:nvPr/>
        </p:nvSpPr>
        <p:spPr>
          <a:xfrm rot="7861531">
            <a:off x="5311554" y="1034559"/>
            <a:ext cx="331788" cy="3683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1208" y="3514551"/>
            <a:ext cx="2811566" cy="165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9848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/>
          </p:cNvSpPr>
          <p:nvPr/>
        </p:nvSpPr>
        <p:spPr bwMode="auto">
          <a:xfrm>
            <a:off x="2243138" y="1335088"/>
            <a:ext cx="4657725" cy="24479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 SemiBold" pitchFamily="2" charset="0"/>
              </a:rPr>
              <a:t>Today, we have learnt…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4000" b="1" dirty="0">
              <a:latin typeface="Twinkl SemiBold" pitchFamily="2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6600" b="1" dirty="0" err="1">
                <a:latin typeface="Twinkl SemiBold" pitchFamily="2" charset="0"/>
              </a:rPr>
              <a:t>wh</a:t>
            </a:r>
            <a:endParaRPr lang="en-GB" altLang="en-US" sz="6600" b="1" dirty="0">
              <a:latin typeface="Twinkl SemiBold" pitchFamily="2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 SemiBold" pitchFamily="2" charset="0"/>
              </a:rPr>
              <a:t>saying /w/</a:t>
            </a:r>
          </a:p>
        </p:txBody>
      </p:sp>
      <p:sp>
        <p:nvSpPr>
          <p:cNvPr id="5" name="Title 1"/>
          <p:cNvSpPr>
            <a:spLocks/>
          </p:cNvSpPr>
          <p:nvPr/>
        </p:nvSpPr>
        <p:spPr bwMode="auto">
          <a:xfrm>
            <a:off x="2266950" y="5026025"/>
            <a:ext cx="460851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The adventure continues next lesson!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14"/>
          <a:stretch/>
        </p:blipFill>
        <p:spPr>
          <a:xfrm>
            <a:off x="453617" y="2528569"/>
            <a:ext cx="2196269" cy="3705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196</TotalTime>
  <Words>610</Words>
  <Application>Microsoft Office PowerPoint</Application>
  <PresentationFormat>On-screen Show (4:3)</PresentationFormat>
  <Paragraphs>99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Tuffy</vt:lpstr>
      <vt:lpstr>Calibri</vt:lpstr>
      <vt:lpstr>Tuffy-TTF</vt:lpstr>
      <vt:lpstr>Times New Roman</vt:lpstr>
      <vt:lpstr>Arial</vt:lpstr>
      <vt:lpstr>Twinkl SemiBold</vt:lpstr>
      <vt:lpstr>Twinkl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Dress Patterns</vt:lpstr>
      <vt:lpstr>PowerPoint Presentation</vt:lpstr>
      <vt:lpstr>Ben’s Thoughts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Charlotte Walker</dc:creator>
  <cp:lastModifiedBy>Sana Mehmood</cp:lastModifiedBy>
  <cp:revision>15</cp:revision>
  <dcterms:created xsi:type="dcterms:W3CDTF">2018-12-03T13:15:31Z</dcterms:created>
  <dcterms:modified xsi:type="dcterms:W3CDTF">2019-01-02T11:09:08Z</dcterms:modified>
</cp:coreProperties>
</file>