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94" r:id="rId3"/>
    <p:sldId id="305" r:id="rId4"/>
    <p:sldId id="310" r:id="rId5"/>
    <p:sldId id="311" r:id="rId6"/>
    <p:sldId id="312" r:id="rId7"/>
    <p:sldId id="329" r:id="rId8"/>
    <p:sldId id="330" r:id="rId9"/>
    <p:sldId id="331" r:id="rId10"/>
    <p:sldId id="334" r:id="rId11"/>
    <p:sldId id="316" r:id="rId12"/>
    <p:sldId id="337" r:id="rId13"/>
    <p:sldId id="335" r:id="rId14"/>
    <p:sldId id="332" r:id="rId15"/>
    <p:sldId id="333" r:id="rId16"/>
    <p:sldId id="336" r:id="rId17"/>
    <p:sldId id="308" r:id="rId18"/>
    <p:sldId id="267" r:id="rId19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2"/>
      <p:bold r:id="rId23"/>
      <p:italic r:id="rId24"/>
      <p:boldItalic r:id="rId25"/>
    </p:embeddedFont>
    <p:embeddedFont>
      <p:font typeface="Twinkl SemiBold" pitchFamily="2" charset="0"/>
      <p:bold r:id="rId26"/>
    </p:embeddedFont>
    <p:embeddedFont>
      <p:font typeface="Twinkl" pitchFamily="2" charset="0"/>
      <p:regular r:id="rId27"/>
      <p:bold r:id="rId28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24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D82233"/>
    <a:srgbClr val="AEE9EC"/>
    <a:srgbClr val="D83A5E"/>
    <a:srgbClr val="2DB6BC"/>
    <a:srgbClr val="F5CFD8"/>
    <a:srgbClr val="FAB001"/>
    <a:srgbClr val="8D358B"/>
    <a:srgbClr val="F08115"/>
    <a:srgbClr val="FF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91" autoAdjust="0"/>
    <p:restoredTop sz="96187" autoAdjust="0"/>
  </p:normalViewPr>
  <p:slideViewPr>
    <p:cSldViewPr showGuides="1">
      <p:cViewPr varScale="1">
        <p:scale>
          <a:sx n="108" d="100"/>
          <a:sy n="108" d="100"/>
        </p:scale>
        <p:origin x="1362" y="102"/>
      </p:cViewPr>
      <p:guideLst>
        <p:guide orient="horz" pos="2024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04/09/2018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04/09/2018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3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905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6" r:id="rId3"/>
    <p:sldLayoutId id="2147483684" r:id="rId4"/>
    <p:sldLayoutId id="2147483685" r:id="rId5"/>
    <p:sldLayoutId id="2147483679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19.png"/><Relationship Id="rId10" Type="http://schemas.openxmlformats.org/officeDocument/2006/relationships/image" Target="../media/image28.png"/><Relationship Id="rId4" Type="http://schemas.openxmlformats.org/officeDocument/2006/relationships/image" Target="../media/image17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23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3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8.png"/><Relationship Id="rId5" Type="http://schemas.openxmlformats.org/officeDocument/2006/relationships/image" Target="../media/image33.png"/><Relationship Id="rId10" Type="http://schemas.openxmlformats.org/officeDocument/2006/relationships/image" Target="../media/image20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49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12" Type="http://schemas.openxmlformats.org/officeDocument/2006/relationships/image" Target="../media/image4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image" Target="../media/image43.png"/><Relationship Id="rId15" Type="http://schemas.openxmlformats.org/officeDocument/2006/relationships/image" Target="../media/image11.png"/><Relationship Id="rId10" Type="http://schemas.openxmlformats.org/officeDocument/2006/relationships/image" Target="../media/image46.png"/><Relationship Id="rId4" Type="http://schemas.openxmlformats.org/officeDocument/2006/relationships/image" Target="../media/image42.png"/><Relationship Id="rId9" Type="http://schemas.openxmlformats.org/officeDocument/2006/relationships/image" Target="../media/image34.png"/><Relationship Id="rId1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50.png"/><Relationship Id="rId10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63180" y="1017498"/>
            <a:ext cx="6262587" cy="57159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469" y="2139628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89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1" name="Isosceles Triangle 90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09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10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3" name="Isosceles Triangle 112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3" name="oy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2042" y="2898366"/>
            <a:ext cx="1454244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/>
              <a:t>oy</a:t>
            </a:r>
            <a:endParaRPr lang="en-GB" altLang="en-US" sz="13800" b="1" dirty="0"/>
          </a:p>
        </p:txBody>
      </p:sp>
      <p:sp>
        <p:nvSpPr>
          <p:cNvPr id="24" name="ay">
            <a:extLst>
              <a:ext uri="{FF2B5EF4-FFF2-40B4-BE49-F238E27FC236}">
                <a16:creationId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2042" y="2902226"/>
            <a:ext cx="1454244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/>
              <a:t>ay</a:t>
            </a:r>
            <a:endParaRPr lang="en-GB" altLang="en-US" sz="13800" b="1" dirty="0"/>
          </a:p>
        </p:txBody>
      </p:sp>
      <p:sp>
        <p:nvSpPr>
          <p:cNvPr id="25" name="should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275" y="336084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should</a:t>
            </a:r>
          </a:p>
        </p:txBody>
      </p:sp>
      <p:sp>
        <p:nvSpPr>
          <p:cNvPr id="26" name="could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275" y="336084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could</a:t>
            </a:r>
          </a:p>
        </p:txBody>
      </p:sp>
      <p:sp>
        <p:nvSpPr>
          <p:cNvPr id="27" name="would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2313" y="3365120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would</a:t>
            </a:r>
          </a:p>
        </p:txBody>
      </p:sp>
      <p:sp>
        <p:nvSpPr>
          <p:cNvPr id="28" name="two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275" y="3347286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want</a:t>
            </a:r>
          </a:p>
        </p:txBody>
      </p:sp>
      <p:sp>
        <p:nvSpPr>
          <p:cNvPr id="29" name="oh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3512" y="3365120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oh</a:t>
            </a:r>
          </a:p>
        </p:txBody>
      </p:sp>
      <p:sp>
        <p:nvSpPr>
          <p:cNvPr id="30" name="their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1038" y="3356570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their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1407791" y="688628"/>
            <a:ext cx="64765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50" charset="0"/>
              </a:rPr>
              <a:t>Today, we are learning to read and spell words that contain </a:t>
            </a:r>
            <a:r>
              <a:rPr lang="en-GB" sz="4800" b="1" dirty="0" err="1">
                <a:latin typeface="Twinkl" pitchFamily="50" charset="0"/>
              </a:rPr>
              <a:t>ie</a:t>
            </a:r>
            <a:r>
              <a:rPr lang="en-GB" sz="4800" dirty="0">
                <a:latin typeface="Twinkl" pitchFamily="50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213100"/>
            <a:ext cx="2387694" cy="577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694574"/>
            <a:ext cx="2381425" cy="8079516"/>
          </a:xfrm>
          <a:prstGeom prst="rect">
            <a:avLst/>
          </a:prstGeom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584" y="836712"/>
            <a:ext cx="6262587" cy="864096"/>
          </a:xfrm>
          <a:prstGeom prst="wedgeRoundRectCallout">
            <a:avLst>
              <a:gd name="adj1" fmla="val 40898"/>
              <a:gd name="adj2" fmla="val 8898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Let’s practise reading some of this week’s focus words which contain the </a:t>
            </a:r>
            <a:r>
              <a:rPr lang="en-GB" b="1" dirty="0" err="1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sound. 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1632724" y="2211490"/>
            <a:ext cx="38623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n w="57150">
                  <a:noFill/>
                </a:ln>
                <a:latin typeface="Twinkl SemiBold" pitchFamily="2" charset="0"/>
              </a:rPr>
              <a:t>cries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1632724" y="3134820"/>
            <a:ext cx="38623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n w="57150">
                  <a:noFill/>
                </a:ln>
                <a:latin typeface="Twinkl SemiBold" pitchFamily="2" charset="0"/>
              </a:rPr>
              <a:t>tries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1632723" y="3998750"/>
            <a:ext cx="38623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n w="57150">
                  <a:noFill/>
                </a:ln>
                <a:latin typeface="Twinkl SemiBold" pitchFamily="2" charset="0"/>
              </a:rPr>
              <a:t>spied</a:t>
            </a:r>
            <a:endParaRPr lang="en-GB" sz="5400" dirty="0">
              <a:ln w="57150">
                <a:noFill/>
              </a:ln>
              <a:latin typeface="Twinkl SemiBold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1632722" y="4881934"/>
            <a:ext cx="38623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n w="57150">
                  <a:noFill/>
                </a:ln>
                <a:latin typeface="Twinkl SemiBold" pitchFamily="2" charset="0"/>
              </a:rPr>
              <a:t>fried</a:t>
            </a:r>
            <a:endParaRPr lang="en-GB" sz="5400" dirty="0">
              <a:ln w="57150">
                <a:noFill/>
              </a:ln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015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584" y="836712"/>
            <a:ext cx="6262587" cy="864096"/>
          </a:xfrm>
          <a:prstGeom prst="wedgeRoundRectCallout">
            <a:avLst>
              <a:gd name="adj1" fmla="val 40898"/>
              <a:gd name="adj2" fmla="val 8898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write the words on a whiteboard or piece of paper?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624" y="2060848"/>
            <a:ext cx="1925341" cy="653215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-535275" y="2197736"/>
            <a:ext cx="3862331" cy="2319109"/>
            <a:chOff x="-535275" y="2197736"/>
            <a:chExt cx="3862331" cy="2319109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F387FAB-2940-4988-8E65-FF419658FDD6}"/>
                </a:ext>
              </a:extLst>
            </p:cNvPr>
            <p:cNvSpPr txBox="1"/>
            <p:nvPr/>
          </p:nvSpPr>
          <p:spPr>
            <a:xfrm>
              <a:off x="-535275" y="2197736"/>
              <a:ext cx="38623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n w="57150">
                    <a:noFill/>
                  </a:ln>
                  <a:latin typeface="Twinkl SemiBold" pitchFamily="2" charset="0"/>
                </a:rPr>
                <a:t>cries</a:t>
              </a:r>
              <a:endParaRPr lang="en-GB" sz="4400" dirty="0">
                <a:ln w="57150">
                  <a:noFill/>
                </a:ln>
                <a:latin typeface="Twinkl SemiBold" pitchFamily="2" charset="0"/>
              </a:endParaRPr>
            </a:p>
          </p:txBody>
        </p:sp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955" y="2927519"/>
              <a:ext cx="588675" cy="1589326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5213359" y="2212400"/>
            <a:ext cx="1963281" cy="1597057"/>
            <a:chOff x="5213359" y="2212400"/>
            <a:chExt cx="1963281" cy="1597057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F387FAB-2940-4988-8E65-FF419658FDD6}"/>
                </a:ext>
              </a:extLst>
            </p:cNvPr>
            <p:cNvSpPr txBox="1"/>
            <p:nvPr/>
          </p:nvSpPr>
          <p:spPr>
            <a:xfrm>
              <a:off x="5213359" y="2212400"/>
              <a:ext cx="19442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n w="57150">
                    <a:noFill/>
                  </a:ln>
                  <a:latin typeface="Twinkl SemiBold" pitchFamily="2" charset="0"/>
                </a:rPr>
                <a:t>fried</a:t>
              </a:r>
              <a:endParaRPr lang="en-GB" sz="4400" dirty="0">
                <a:ln w="57150">
                  <a:noFill/>
                </a:ln>
                <a:latin typeface="Twinkl SemiBold" pitchFamily="2" charset="0"/>
              </a:endParaRP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13537" y="2953472"/>
              <a:ext cx="1563103" cy="855985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3833647" y="2195396"/>
            <a:ext cx="1728192" cy="2430098"/>
            <a:chOff x="3833647" y="2195396"/>
            <a:chExt cx="1728192" cy="2430098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F387FAB-2940-4988-8E65-FF419658FDD6}"/>
                </a:ext>
              </a:extLst>
            </p:cNvPr>
            <p:cNvSpPr txBox="1"/>
            <p:nvPr/>
          </p:nvSpPr>
          <p:spPr>
            <a:xfrm>
              <a:off x="3833647" y="2195396"/>
              <a:ext cx="17281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n w="57150">
                    <a:noFill/>
                  </a:ln>
                  <a:latin typeface="Twinkl SemiBold" pitchFamily="2" charset="0"/>
                </a:rPr>
                <a:t>spied</a:t>
              </a:r>
              <a:endParaRPr lang="en-GB" sz="4000" dirty="0">
                <a:ln w="57150">
                  <a:noFill/>
                </a:ln>
                <a:latin typeface="Twinkl SemiBold" pitchFamily="2" charset="0"/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2774" y="2997179"/>
              <a:ext cx="972986" cy="1628315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2195736" y="2197736"/>
            <a:ext cx="1728192" cy="2210848"/>
            <a:chOff x="2195736" y="2197736"/>
            <a:chExt cx="1728192" cy="221084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5F387FAB-2940-4988-8E65-FF419658FDD6}"/>
                </a:ext>
              </a:extLst>
            </p:cNvPr>
            <p:cNvSpPr txBox="1"/>
            <p:nvPr/>
          </p:nvSpPr>
          <p:spPr>
            <a:xfrm>
              <a:off x="2195736" y="2197736"/>
              <a:ext cx="17281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n w="57150">
                    <a:noFill/>
                  </a:ln>
                  <a:latin typeface="Twinkl SemiBold" pitchFamily="2" charset="0"/>
                </a:rPr>
                <a:t>tries</a:t>
              </a:r>
              <a:endParaRPr lang="en-GB" sz="4000" dirty="0">
                <a:ln w="57150">
                  <a:noFill/>
                </a:ln>
                <a:latin typeface="Twinkl SemiBold" pitchFamily="2" charset="0"/>
              </a:endParaRPr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584" y="3068960"/>
              <a:ext cx="1366735" cy="13396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4538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202" y="1807110"/>
            <a:ext cx="1196745" cy="33157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100" y="1782390"/>
            <a:ext cx="1069727" cy="33432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872" y="1795204"/>
            <a:ext cx="1164726" cy="33467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913" y="1602282"/>
            <a:ext cx="923611" cy="34847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586" y="2996952"/>
            <a:ext cx="766510" cy="26005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859" y="1557071"/>
            <a:ext cx="1215519" cy="33309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374" y="2992267"/>
            <a:ext cx="970354" cy="2557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771" y="2994537"/>
            <a:ext cx="923844" cy="25781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719" y="2992267"/>
            <a:ext cx="945265" cy="2608056"/>
          </a:xfrm>
          <a:prstGeom prst="rect">
            <a:avLst/>
          </a:prstGeom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6996" y="5138068"/>
            <a:ext cx="7840482" cy="10749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It was the end of K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pi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Healthy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W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k and the 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ildren had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invited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Twinkl" pitchFamily="50" charset="0"/>
              </a:rPr>
              <a:t>their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families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in to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take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p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t in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activities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try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the f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d they had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made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969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202" y="1807110"/>
            <a:ext cx="1196745" cy="331571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100" y="1782390"/>
            <a:ext cx="1069727" cy="334324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872" y="1795204"/>
            <a:ext cx="1164726" cy="33467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913" y="1602282"/>
            <a:ext cx="923611" cy="348473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586" y="2996952"/>
            <a:ext cx="766510" cy="26005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859" y="1557071"/>
            <a:ext cx="1215519" cy="333095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374" y="2992267"/>
            <a:ext cx="970354" cy="25570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771" y="2994537"/>
            <a:ext cx="923844" cy="257810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719" y="2992267"/>
            <a:ext cx="945265" cy="2608056"/>
          </a:xfrm>
          <a:prstGeom prst="rect">
            <a:avLst/>
          </a:prstGeom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6996" y="5138068"/>
            <a:ext cx="7840482" cy="10749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Mum and Dad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both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had to go to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work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so Grandpa Dada and Grandma </a:t>
            </a:r>
            <a:r>
              <a:rPr lang="en-US" sz="2000" dirty="0" err="1">
                <a:solidFill>
                  <a:schemeClr val="tx1"/>
                </a:solidFill>
                <a:latin typeface="Twinkl" pitchFamily="50" charset="0"/>
              </a:rPr>
              <a:t>Dadi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had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travelled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to j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oi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n in on the fun. They were l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ki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forward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to it.</a:t>
            </a:r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868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6996" y="5138068"/>
            <a:ext cx="7840482" cy="10749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“Welcome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grown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-ups,” said </a:t>
            </a:r>
            <a:r>
              <a:rPr lang="en-US" sz="2000" dirty="0" err="1">
                <a:solidFill>
                  <a:schemeClr val="tx1"/>
                </a:solidFill>
                <a:latin typeface="Twinkl" pitchFamily="50" charset="0"/>
              </a:rPr>
              <a:t>Mrs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Tan. “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First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, the 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ildren </a:t>
            </a:r>
            <a:r>
              <a:rPr lang="en-US" sz="2000" dirty="0">
                <a:solidFill>
                  <a:srgbClr val="FF0000"/>
                </a:solidFill>
                <a:latin typeface="Twinkl" pitchFamily="50" charset="0"/>
              </a:rPr>
              <a:t>would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like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to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show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you some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exercises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en we are goi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to have a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healthy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class picnic!”</a:t>
            </a:r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7" name="Rounded Rectangle 16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005" y="1807110"/>
            <a:ext cx="1196745" cy="331571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903" y="1782390"/>
            <a:ext cx="1069727" cy="334324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716" y="1602282"/>
            <a:ext cx="923611" cy="3484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662" y="1557071"/>
            <a:ext cx="1215519" cy="33309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955" y="2970196"/>
            <a:ext cx="929765" cy="26021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340" y="2979818"/>
            <a:ext cx="912670" cy="261229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02" y="2992267"/>
            <a:ext cx="914236" cy="258362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3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51759" y="5122820"/>
            <a:ext cx="7840482" cy="10749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“Welcome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grown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-ups,” said </a:t>
            </a:r>
            <a:r>
              <a:rPr lang="en-US" sz="2000" dirty="0" err="1">
                <a:solidFill>
                  <a:schemeClr val="tx1"/>
                </a:solidFill>
                <a:latin typeface="Twinkl" pitchFamily="50" charset="0"/>
              </a:rPr>
              <a:t>Mrs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Tan. “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First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, the 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ildren </a:t>
            </a:r>
            <a:r>
              <a:rPr lang="en-US" sz="2000" dirty="0">
                <a:solidFill>
                  <a:srgbClr val="FF0000"/>
                </a:solidFill>
                <a:latin typeface="Twinkl" pitchFamily="50" charset="0"/>
              </a:rPr>
              <a:t>would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like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to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show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you some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exercises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en we are goi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to have a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healthy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class picnic!”</a:t>
            </a:r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836" y="1807110"/>
            <a:ext cx="1736777" cy="333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064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xplosion 1 4"/>
          <p:cNvSpPr/>
          <p:nvPr/>
        </p:nvSpPr>
        <p:spPr>
          <a:xfrm>
            <a:off x="2963592" y="2433959"/>
            <a:ext cx="3408608" cy="3408608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11560" y="858269"/>
            <a:ext cx="7920880" cy="111462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children and their grown-ups are doing an orienteering trail. They must collect all the words from around the school playground. Can you work out the missing letters from these words?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348880"/>
            <a:ext cx="2736304" cy="386967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2377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ectangle: Rounded Corners 9">
            <a:extLst>
              <a:ext uri="{FF2B5EF4-FFF2-40B4-BE49-F238E27FC236}">
                <a16:creationId xmlns:a16="http://schemas.microsoft.com/office/drawing/2014/main" id="{609CDF5D-F034-46B3-9510-21EA080CF73B}"/>
              </a:ext>
            </a:extLst>
          </p:cNvPr>
          <p:cNvSpPr/>
          <p:nvPr/>
        </p:nvSpPr>
        <p:spPr>
          <a:xfrm>
            <a:off x="2189231" y="1522349"/>
            <a:ext cx="936104" cy="43204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 err="1">
                <a:solidFill>
                  <a:schemeClr val="tx1"/>
                </a:solidFill>
                <a:latin typeface="Twinkl SemiBold" pitchFamily="2" charset="0"/>
              </a:rPr>
              <a:t>sk_es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" name="Rectangle: Rounded Corners 9">
            <a:extLst>
              <a:ext uri="{FF2B5EF4-FFF2-40B4-BE49-F238E27FC236}">
                <a16:creationId xmlns:a16="http://schemas.microsoft.com/office/drawing/2014/main" id="{609CDF5D-F034-46B3-9510-21EA080CF73B}"/>
              </a:ext>
            </a:extLst>
          </p:cNvPr>
          <p:cNvSpPr/>
          <p:nvPr/>
        </p:nvSpPr>
        <p:spPr>
          <a:xfrm>
            <a:off x="3808011" y="2253784"/>
            <a:ext cx="864096" cy="43204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 err="1">
                <a:solidFill>
                  <a:schemeClr val="tx1"/>
                </a:solidFill>
                <a:latin typeface="Twinkl SemiBold" pitchFamily="2" charset="0"/>
              </a:rPr>
              <a:t>f_ied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" name="Rectangle: Rounded Corners 9">
            <a:extLst>
              <a:ext uri="{FF2B5EF4-FFF2-40B4-BE49-F238E27FC236}">
                <a16:creationId xmlns:a16="http://schemas.microsoft.com/office/drawing/2014/main" id="{609CDF5D-F034-46B3-9510-21EA080CF73B}"/>
              </a:ext>
            </a:extLst>
          </p:cNvPr>
          <p:cNvSpPr/>
          <p:nvPr/>
        </p:nvSpPr>
        <p:spPr>
          <a:xfrm>
            <a:off x="5502834" y="1821736"/>
            <a:ext cx="1008112" cy="43204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_</a:t>
            </a:r>
            <a:r>
              <a:rPr lang="en-GB" dirty="0" err="1">
                <a:solidFill>
                  <a:schemeClr val="tx1"/>
                </a:solidFill>
                <a:latin typeface="Twinkl SemiBold" pitchFamily="2" charset="0"/>
              </a:rPr>
              <a:t>agpie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609CDF5D-F034-46B3-9510-21EA080CF73B}"/>
              </a:ext>
            </a:extLst>
          </p:cNvPr>
          <p:cNvSpPr/>
          <p:nvPr/>
        </p:nvSpPr>
        <p:spPr>
          <a:xfrm>
            <a:off x="5281682" y="3976118"/>
            <a:ext cx="936104" cy="43204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 err="1">
                <a:solidFill>
                  <a:schemeClr val="tx1"/>
                </a:solidFill>
                <a:latin typeface="Twinkl SemiBold" pitchFamily="2" charset="0"/>
              </a:rPr>
              <a:t>c_ied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8" name="Rectangle: Rounded Corners 9">
            <a:extLst>
              <a:ext uri="{FF2B5EF4-FFF2-40B4-BE49-F238E27FC236}">
                <a16:creationId xmlns:a16="http://schemas.microsoft.com/office/drawing/2014/main" id="{609CDF5D-F034-46B3-9510-21EA080CF73B}"/>
              </a:ext>
            </a:extLst>
          </p:cNvPr>
          <p:cNvSpPr/>
          <p:nvPr/>
        </p:nvSpPr>
        <p:spPr>
          <a:xfrm>
            <a:off x="3028342" y="3398273"/>
            <a:ext cx="648072" cy="43204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 err="1">
                <a:solidFill>
                  <a:schemeClr val="tx1"/>
                </a:solidFill>
                <a:latin typeface="Twinkl SemiBold" pitchFamily="2" charset="0"/>
              </a:rPr>
              <a:t>l_e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46"/>
          <a:stretch/>
        </p:blipFill>
        <p:spPr>
          <a:xfrm>
            <a:off x="507636" y="1687037"/>
            <a:ext cx="2251154" cy="25165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89"/>
          <a:stretch/>
        </p:blipFill>
        <p:spPr>
          <a:xfrm>
            <a:off x="6300192" y="1752174"/>
            <a:ext cx="2600886" cy="30243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7" t="44227" r="66388"/>
          <a:stretch/>
        </p:blipFill>
        <p:spPr>
          <a:xfrm>
            <a:off x="4427983" y="2348879"/>
            <a:ext cx="924745" cy="1843263"/>
          </a:xfrm>
          <a:prstGeom prst="rect">
            <a:avLst/>
          </a:prstGeom>
        </p:spPr>
      </p:pic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09CDF5D-F034-46B3-9510-21EA080CF73B}"/>
              </a:ext>
            </a:extLst>
          </p:cNvPr>
          <p:cNvSpPr/>
          <p:nvPr/>
        </p:nvSpPr>
        <p:spPr>
          <a:xfrm>
            <a:off x="7008489" y="4522839"/>
            <a:ext cx="1152128" cy="43204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 err="1">
                <a:solidFill>
                  <a:schemeClr val="tx1"/>
                </a:solidFill>
                <a:latin typeface="Twinkl SemiBold" pitchFamily="2" charset="0"/>
              </a:rPr>
              <a:t>app_ied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4" t="41275" r="65821" b="14178"/>
          <a:stretch/>
        </p:blipFill>
        <p:spPr>
          <a:xfrm>
            <a:off x="5352728" y="4580404"/>
            <a:ext cx="1400999" cy="19803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725" y="4297229"/>
            <a:ext cx="935024" cy="259058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428" y="4278531"/>
            <a:ext cx="835784" cy="261209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30" y="3654677"/>
            <a:ext cx="721623" cy="27226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18" y="4855983"/>
            <a:ext cx="598879" cy="203183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23" y="3575836"/>
            <a:ext cx="949692" cy="260249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092" y="4865760"/>
            <a:ext cx="758143" cy="199779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03" y="4848658"/>
            <a:ext cx="721805" cy="201428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551" y="4852938"/>
            <a:ext cx="738541" cy="2037689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25" name="Oval 2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292217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 err="1"/>
              <a:t>ie</a:t>
            </a:r>
            <a:r>
              <a:rPr lang="en-GB" altLang="en-US" dirty="0"/>
              <a:t> Hide and Seek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556792"/>
            <a:ext cx="6624736" cy="136815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43200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The children and grown-ups need to find 6 pictures hidden in the school playground and write down a word that matches. Can you find them and write down 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the matching words?</a:t>
            </a: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172" y="1412081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0094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227" y="4763007"/>
            <a:ext cx="1604992" cy="9302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108" y="1668156"/>
            <a:ext cx="727690" cy="15841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422774"/>
            <a:ext cx="1470791" cy="10586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120" y="2893043"/>
            <a:ext cx="1367120" cy="1588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948" y="4481448"/>
            <a:ext cx="1078628" cy="12952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723" y="2392002"/>
            <a:ext cx="1078628" cy="12952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46"/>
          <a:stretch/>
        </p:blipFill>
        <p:spPr>
          <a:xfrm>
            <a:off x="386569" y="1628800"/>
            <a:ext cx="2251154" cy="251656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4" t="41275" r="65821" b="14178"/>
          <a:stretch/>
        </p:blipFill>
        <p:spPr>
          <a:xfrm>
            <a:off x="7272383" y="4481448"/>
            <a:ext cx="1400999" cy="19803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854" y="4870682"/>
            <a:ext cx="1655185" cy="8000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036" y="3487665"/>
            <a:ext cx="1480322" cy="9060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193" y="1820955"/>
            <a:ext cx="445061" cy="1592448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5251187" y="4393715"/>
            <a:ext cx="1065875" cy="1581265"/>
            <a:chOff x="5162308" y="4393715"/>
            <a:chExt cx="1170276" cy="1736147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2084">
              <a:off x="5162308" y="4393715"/>
              <a:ext cx="1067051" cy="984449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15637">
              <a:off x="5265533" y="5145413"/>
              <a:ext cx="1067051" cy="984449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2156389" y="2264215"/>
            <a:ext cx="1791438" cy="1628315"/>
            <a:chOff x="2288870" y="2225465"/>
            <a:chExt cx="1791438" cy="1628315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8870" y="2225465"/>
              <a:ext cx="972986" cy="1628315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7322" y="2225465"/>
              <a:ext cx="972986" cy="1628315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717" y="3030386"/>
            <a:ext cx="588675" cy="158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304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6996" y="5138068"/>
            <a:ext cx="7840482" cy="10749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Aft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all the fun and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games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everyone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was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hungry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. There were picnic blankets l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ai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d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out ready 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f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the picnic and they all sat d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n. Kit and Sam were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excited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202" y="1807110"/>
            <a:ext cx="1196745" cy="33157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100" y="1782390"/>
            <a:ext cx="1069727" cy="33432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872" y="1795204"/>
            <a:ext cx="1164726" cy="33467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24" y="3042681"/>
            <a:ext cx="1161544" cy="20968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791" y="1679184"/>
            <a:ext cx="923611" cy="348473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737" y="1633973"/>
            <a:ext cx="1215519" cy="33309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68" y="2400866"/>
            <a:ext cx="945265" cy="26080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465" y="3013573"/>
            <a:ext cx="1029436" cy="20968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119" y="2504600"/>
            <a:ext cx="923844" cy="2578104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24" name="Oval 23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6848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sp>
        <p:nvSpPr>
          <p:cNvPr id="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1473200"/>
            <a:ext cx="7776863" cy="80367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did Kit say to Grandma 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Dadi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and Grandpa Dada?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Look at the picture and write a caption to match.</a:t>
            </a:r>
          </a:p>
        </p:txBody>
      </p:sp>
      <p:grpSp>
        <p:nvGrpSpPr>
          <p:cNvPr id="5" name="Kit's teachings">
            <a:extLst>
              <a:ext uri="{FF2B5EF4-FFF2-40B4-BE49-F238E27FC236}">
                <a16:creationId xmlns:a16="http://schemas.microsoft.com/office/drawing/2014/main" id="{1BAF0124-EB3B-4EAB-8AB3-ACC3BD06232D}"/>
              </a:ext>
            </a:extLst>
          </p:cNvPr>
          <p:cNvGrpSpPr/>
          <p:nvPr/>
        </p:nvGrpSpPr>
        <p:grpSpPr>
          <a:xfrm>
            <a:off x="683568" y="5177310"/>
            <a:ext cx="4464496" cy="1008112"/>
            <a:chOff x="683568" y="5157192"/>
            <a:chExt cx="4464496" cy="1008112"/>
          </a:xfrm>
        </p:grpSpPr>
        <p:sp>
          <p:nvSpPr>
            <p:cNvPr id="6" name="Rectangle: Rounded Corners 9">
              <a:extLst>
                <a:ext uri="{FF2B5EF4-FFF2-40B4-BE49-F238E27FC236}">
                  <a16:creationId xmlns:a16="http://schemas.microsoft.com/office/drawing/2014/main" id="{609CDF5D-F034-46B3-9510-21EA080CF73B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C0D6527-B0DA-4A00-9208-82A7E9075D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8" name="Kit's teaching bubble">
            <a:extLst>
              <a:ext uri="{FF2B5EF4-FFF2-40B4-BE49-F238E27FC236}">
                <a16:creationId xmlns:a16="http://schemas.microsoft.com/office/drawing/2014/main" id="{B250C7C4-4936-42BB-A175-998F415F4CE4}"/>
              </a:ext>
            </a:extLst>
          </p:cNvPr>
          <p:cNvSpPr/>
          <p:nvPr/>
        </p:nvSpPr>
        <p:spPr>
          <a:xfrm>
            <a:off x="1403648" y="4365104"/>
            <a:ext cx="4608512" cy="728616"/>
          </a:xfrm>
          <a:prstGeom prst="wedgeRoundRectCallout">
            <a:avLst>
              <a:gd name="adj1" fmla="val -45578"/>
              <a:gd name="adj2" fmla="val 72074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‘Show Suggestion’ to see a suggested caption for the picture.</a:t>
            </a:r>
          </a:p>
        </p:txBody>
      </p:sp>
      <p:sp>
        <p:nvSpPr>
          <p:cNvPr id="9" name="Close bubble">
            <a:extLst>
              <a:ext uri="{FF2B5EF4-FFF2-40B4-BE49-F238E27FC236}">
                <a16:creationId xmlns:a16="http://schemas.microsoft.com/office/drawing/2014/main" id="{48FF1DDD-DDC2-40AB-AF1C-61F2EF72D0B9}"/>
              </a:ext>
            </a:extLst>
          </p:cNvPr>
          <p:cNvSpPr/>
          <p:nvPr/>
        </p:nvSpPr>
        <p:spPr>
          <a:xfrm>
            <a:off x="5870079" y="4281514"/>
            <a:ext cx="284162" cy="284163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693" y="2576402"/>
            <a:ext cx="2149335" cy="5201816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93467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528" y="873705"/>
            <a:ext cx="2982594" cy="531679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391" y="873705"/>
            <a:ext cx="2729812" cy="5316796"/>
          </a:xfrm>
          <a:prstGeom prst="rect">
            <a:avLst/>
          </a:prstGeom>
        </p:spPr>
      </p:pic>
      <p:sp>
        <p:nvSpPr>
          <p:cNvPr id="3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576" y="5650938"/>
            <a:ext cx="2644130" cy="43204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4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0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>
          <a:xfrm>
            <a:off x="1773554" y="3429000"/>
            <a:ext cx="5599611" cy="20527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324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Have you tried some of the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food that we have been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cooking?” cried Kit.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2658146" y="3926516"/>
            <a:ext cx="3786062" cy="1439374"/>
            <a:chOff x="2658146" y="3350453"/>
            <a:chExt cx="3786062" cy="1439374"/>
          </a:xfrm>
        </p:grpSpPr>
        <p:grpSp>
          <p:nvGrpSpPr>
            <p:cNvPr id="11" name="Group 10"/>
            <p:cNvGrpSpPr/>
            <p:nvPr/>
          </p:nvGrpSpPr>
          <p:grpSpPr>
            <a:xfrm>
              <a:off x="3131840" y="3987912"/>
              <a:ext cx="3312368" cy="712826"/>
              <a:chOff x="3131840" y="3987912"/>
              <a:chExt cx="3312368" cy="712826"/>
            </a:xfrm>
          </p:grpSpPr>
          <p:sp>
            <p:nvSpPr>
              <p:cNvPr id="12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>
              <a:xfrm>
                <a:off x="5148064" y="4611649"/>
                <a:ext cx="216024" cy="8908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4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>
              <a:xfrm>
                <a:off x="4320281" y="3987912"/>
                <a:ext cx="360040" cy="8908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5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>
              <a:xfrm>
                <a:off x="3131840" y="4611648"/>
                <a:ext cx="267866" cy="8908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6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>
              <a:xfrm>
                <a:off x="6084168" y="3988561"/>
                <a:ext cx="360040" cy="8908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17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4283968" y="3350453"/>
              <a:ext cx="251719" cy="8908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sp>
          <p:nvSpPr>
            <p:cNvPr id="19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3399706" y="3987912"/>
              <a:ext cx="308198" cy="8908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3851920" y="4700738"/>
              <a:ext cx="288032" cy="8908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2658146" y="3987911"/>
              <a:ext cx="267866" cy="8908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195209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80" y="3140968"/>
            <a:ext cx="8128514" cy="261805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516" y="2057676"/>
            <a:ext cx="1387556" cy="247346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510" y="1990118"/>
            <a:ext cx="1269957" cy="247346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643" y="1904946"/>
            <a:ext cx="1377281" cy="24720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847" y="2290011"/>
            <a:ext cx="1054500" cy="18959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879" y="3060370"/>
            <a:ext cx="923077" cy="19033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892" y="2291066"/>
            <a:ext cx="930798" cy="18959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049" y="3140967"/>
            <a:ext cx="1049242" cy="18959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866" y="2757162"/>
            <a:ext cx="1225933" cy="25097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899" y="2777006"/>
            <a:ext cx="1200944" cy="2509758"/>
          </a:xfrm>
          <a:prstGeom prst="rect">
            <a:avLst/>
          </a:prstGeom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6996" y="4797152"/>
            <a:ext cx="7840482" cy="141588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is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curry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is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delicious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,” said Grandpa Dada. “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Almost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as g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d as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mine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!” </a:t>
            </a:r>
          </a:p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Hey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laughed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Kit and Sam. It was a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lovely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end to K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pi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" pitchFamily="50" charset="0"/>
              </a:rPr>
              <a:t>Healthy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W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k.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21" name="Oval 20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789778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xplosion 1 11"/>
          <p:cNvSpPr/>
          <p:nvPr/>
        </p:nvSpPr>
        <p:spPr>
          <a:xfrm>
            <a:off x="-2562987" y="706686"/>
            <a:ext cx="6624736" cy="6624736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72708"/>
            <a:ext cx="3148906" cy="6092693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learnt…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3131840" y="1269915"/>
            <a:ext cx="424018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b="1" dirty="0" err="1">
                <a:ln w="57150">
                  <a:noFill/>
                </a:ln>
              </a:rPr>
              <a:t>ie</a:t>
            </a:r>
            <a:endParaRPr lang="en-GB" sz="13800" b="1" dirty="0">
              <a:ln w="57150">
                <a:noFill/>
              </a:ln>
            </a:endParaRPr>
          </a:p>
          <a:p>
            <a:pPr algn="ctr"/>
            <a:r>
              <a:rPr lang="en-GB" sz="6600" dirty="0">
                <a:ln w="57150">
                  <a:noFill/>
                </a:ln>
                <a:latin typeface="Twinkl SemiBold" pitchFamily="2" charset="0"/>
              </a:rPr>
              <a:t>saying /</a:t>
            </a:r>
            <a:r>
              <a:rPr lang="en-GB" sz="6600" dirty="0" err="1">
                <a:ln w="57150">
                  <a:noFill/>
                </a:ln>
                <a:latin typeface="Twinkl SemiBold" pitchFamily="2" charset="0"/>
              </a:rPr>
              <a:t>igh</a:t>
            </a:r>
            <a:r>
              <a:rPr lang="en-GB" sz="6600" dirty="0">
                <a:ln w="57150">
                  <a:noFill/>
                </a:ln>
                <a:latin typeface="Twinkl SemiBold" pitchFamily="2" charset="0"/>
              </a:rPr>
              <a:t>/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27AB0C9-E4BF-4712-8B9D-D550248EFCC4}"/>
              </a:ext>
            </a:extLst>
          </p:cNvPr>
          <p:cNvSpPr/>
          <p:nvPr/>
        </p:nvSpPr>
        <p:spPr>
          <a:xfrm>
            <a:off x="3779912" y="5771479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2949</TotalTime>
  <Words>445</Words>
  <Application>Microsoft Office PowerPoint</Application>
  <PresentationFormat>On-screen Show (4:3)</PresentationFormat>
  <Paragraphs>74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Tuffy-TTF</vt:lpstr>
      <vt:lpstr>Twinkl SemiBold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ie Hide and Seek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Sana Mehmood</dc:creator>
  <cp:lastModifiedBy>Sana Mehmood</cp:lastModifiedBy>
  <cp:revision>156</cp:revision>
  <dcterms:created xsi:type="dcterms:W3CDTF">2018-08-14T14:55:23Z</dcterms:created>
  <dcterms:modified xsi:type="dcterms:W3CDTF">2018-09-04T11:07:00Z</dcterms:modified>
</cp:coreProperties>
</file>