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86" r:id="rId21"/>
    <p:sldId id="287" r:id="rId22"/>
    <p:sldId id="267" r:id="rId23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6"/>
      <p:bold r:id="rId27"/>
      <p:italic r:id="rId28"/>
      <p:boldItalic r:id="rId29"/>
    </p:embeddedFont>
    <p:embeddedFont>
      <p:font typeface="Twinkl SemiBold" pitchFamily="2" charset="0"/>
      <p:bold r:id="rId30"/>
    </p:embeddedFont>
    <p:embeddedFont>
      <p:font typeface="Twinkl" pitchFamily="2" charset="0"/>
      <p:regular r:id="rId31"/>
      <p:bold r:id="rId32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C8A6"/>
    <a:srgbClr val="DE1E5A"/>
    <a:srgbClr val="D82233"/>
    <a:srgbClr val="AEE9EC"/>
    <a:srgbClr val="D83A5E"/>
    <a:srgbClr val="2DB6BC"/>
    <a:srgbClr val="F5CFD8"/>
    <a:srgbClr val="FAB001"/>
    <a:srgbClr val="8D358B"/>
    <a:srgbClr val="F081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54" autoAdjust="0"/>
    <p:restoredTop sz="94660"/>
  </p:normalViewPr>
  <p:slideViewPr>
    <p:cSldViewPr showGuides="1">
      <p:cViewPr varScale="1">
        <p:scale>
          <a:sx n="97" d="100"/>
          <a:sy n="97" d="100"/>
        </p:scale>
        <p:origin x="942" y="72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24/01/2019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24/01/2019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7797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863725" y="1017588"/>
            <a:ext cx="6262688" cy="571500"/>
          </a:xfrm>
          <a:prstGeom prst="wedgeRoundRectCallout">
            <a:avLst>
              <a:gd name="adj1" fmla="val -47129"/>
              <a:gd name="adj2" fmla="val 1252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773238"/>
            <a:ext cx="1296987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399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/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77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8" name="PLAY 1"/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chemeClr val="accent5"/>
            </a:solidFill>
            <a:ln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83" name="ue"/>
          <p:cNvGrpSpPr>
            <a:grpSpLocks/>
          </p:cNvGrpSpPr>
          <p:nvPr/>
        </p:nvGrpSpPr>
        <p:grpSpPr bwMode="auto">
          <a:xfrm>
            <a:off x="3478213" y="2252663"/>
            <a:ext cx="1371600" cy="2695575"/>
            <a:chOff x="3768361" y="2481937"/>
            <a:chExt cx="1370791" cy="2695105"/>
          </a:xfrm>
        </p:grpSpPr>
        <p:sp>
          <p:nvSpPr>
            <p:cNvPr id="9303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304" name="Picture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77760" y="3861651"/>
              <a:ext cx="581551" cy="13153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7" name="house"/>
          <p:cNvSpPr txBox="1">
            <a:spLocks noChangeArrowheads="1"/>
          </p:cNvSpPr>
          <p:nvPr/>
        </p:nvSpPr>
        <p:spPr bwMode="auto">
          <a:xfrm>
            <a:off x="6164263" y="3459163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house</a:t>
            </a:r>
          </a:p>
        </p:txBody>
      </p:sp>
      <p:grpSp>
        <p:nvGrpSpPr>
          <p:cNvPr id="88" name="ir"/>
          <p:cNvGrpSpPr>
            <a:grpSpLocks/>
          </p:cNvGrpSpPr>
          <p:nvPr/>
        </p:nvGrpSpPr>
        <p:grpSpPr bwMode="auto">
          <a:xfrm>
            <a:off x="3663950" y="2147888"/>
            <a:ext cx="1028700" cy="3084512"/>
            <a:chOff x="1314541" y="3016138"/>
            <a:chExt cx="1027845" cy="3083875"/>
          </a:xfrm>
        </p:grpSpPr>
        <p:sp>
          <p:nvSpPr>
            <p:cNvPr id="9301" name="ea"/>
            <p:cNvSpPr txBox="1">
              <a:spLocks noChangeArrowheads="1"/>
            </p:cNvSpPr>
            <p:nvPr/>
          </p:nvSpPr>
          <p:spPr bwMode="auto">
            <a:xfrm>
              <a:off x="1314541" y="3016138"/>
              <a:ext cx="102784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ir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302" name="Picture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3363" y="4364787"/>
              <a:ext cx="600205" cy="17352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1" name="many"/>
          <p:cNvSpPr txBox="1">
            <a:spLocks noChangeArrowheads="1"/>
          </p:cNvSpPr>
          <p:nvPr/>
        </p:nvSpPr>
        <p:spPr bwMode="auto">
          <a:xfrm>
            <a:off x="6110288" y="3481388"/>
            <a:ext cx="20161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many</a:t>
            </a:r>
          </a:p>
        </p:txBody>
      </p:sp>
      <p:sp>
        <p:nvSpPr>
          <p:cNvPr id="93" name="laughed"/>
          <p:cNvSpPr txBox="1">
            <a:spLocks noChangeArrowheads="1"/>
          </p:cNvSpPr>
          <p:nvPr/>
        </p:nvSpPr>
        <p:spPr bwMode="auto">
          <a:xfrm>
            <a:off x="6064250" y="3508375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laughed</a:t>
            </a:r>
          </a:p>
        </p:txBody>
      </p:sp>
      <p:sp>
        <p:nvSpPr>
          <p:cNvPr id="94" name="because"/>
          <p:cNvSpPr txBox="1">
            <a:spLocks noChangeArrowheads="1"/>
          </p:cNvSpPr>
          <p:nvPr/>
        </p:nvSpPr>
        <p:spPr bwMode="auto">
          <a:xfrm>
            <a:off x="6083300" y="3530600"/>
            <a:ext cx="2116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because</a:t>
            </a:r>
          </a:p>
        </p:txBody>
      </p:sp>
      <p:sp>
        <p:nvSpPr>
          <p:cNvPr id="98" name="different"/>
          <p:cNvSpPr txBox="1">
            <a:spLocks noChangeArrowheads="1"/>
          </p:cNvSpPr>
          <p:nvPr/>
        </p:nvSpPr>
        <p:spPr bwMode="auto">
          <a:xfrm>
            <a:off x="6003925" y="35575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different</a:t>
            </a:r>
          </a:p>
        </p:txBody>
      </p:sp>
      <p:grpSp>
        <p:nvGrpSpPr>
          <p:cNvPr id="99" name="au"/>
          <p:cNvGrpSpPr>
            <a:grpSpLocks/>
          </p:cNvGrpSpPr>
          <p:nvPr/>
        </p:nvGrpSpPr>
        <p:grpSpPr bwMode="auto">
          <a:xfrm>
            <a:off x="3398838" y="2030413"/>
            <a:ext cx="1477962" cy="3005137"/>
            <a:chOff x="3827066" y="3805941"/>
            <a:chExt cx="1478510" cy="3006101"/>
          </a:xfrm>
        </p:grpSpPr>
        <p:sp>
          <p:nvSpPr>
            <p:cNvPr id="9299" name="ea"/>
            <p:cNvSpPr txBox="1">
              <a:spLocks noChangeArrowheads="1"/>
            </p:cNvSpPr>
            <p:nvPr/>
          </p:nvSpPr>
          <p:spPr bwMode="auto">
            <a:xfrm>
              <a:off x="3827066" y="3805941"/>
              <a:ext cx="1478510" cy="1446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300" name="Picture 1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818" y="5109523"/>
              <a:ext cx="627052" cy="1702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3" name="Y"/>
          <p:cNvGrpSpPr>
            <a:grpSpLocks/>
          </p:cNvGrpSpPr>
          <p:nvPr/>
        </p:nvGrpSpPr>
        <p:grpSpPr bwMode="auto">
          <a:xfrm>
            <a:off x="3495675" y="2005013"/>
            <a:ext cx="1362075" cy="3060700"/>
            <a:chOff x="3899984" y="2316321"/>
            <a:chExt cx="1360897" cy="3059997"/>
          </a:xfrm>
        </p:grpSpPr>
        <p:sp>
          <p:nvSpPr>
            <p:cNvPr id="9297" name="ea"/>
            <p:cNvSpPr txBox="1">
              <a:spLocks noChangeArrowheads="1"/>
            </p:cNvSpPr>
            <p:nvPr/>
          </p:nvSpPr>
          <p:spPr bwMode="auto">
            <a:xfrm>
              <a:off x="4194813" y="2316321"/>
              <a:ext cx="811136" cy="14466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98" name="Picture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99984" y="4081213"/>
              <a:ext cx="1360897" cy="12951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7" name="eyes"/>
          <p:cNvSpPr txBox="1">
            <a:spLocks noChangeArrowheads="1"/>
          </p:cNvSpPr>
          <p:nvPr/>
        </p:nvSpPr>
        <p:spPr bwMode="auto">
          <a:xfrm>
            <a:off x="5986463" y="355282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eyes</a:t>
            </a:r>
          </a:p>
        </p:txBody>
      </p:sp>
      <p:sp>
        <p:nvSpPr>
          <p:cNvPr id="108" name="friend"/>
          <p:cNvSpPr txBox="1">
            <a:spLocks noChangeArrowheads="1"/>
          </p:cNvSpPr>
          <p:nvPr/>
        </p:nvSpPr>
        <p:spPr bwMode="auto">
          <a:xfrm>
            <a:off x="6006033" y="3573016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friend</a:t>
            </a:r>
          </a:p>
        </p:txBody>
      </p:sp>
      <p:grpSp>
        <p:nvGrpSpPr>
          <p:cNvPr id="109" name="ue"/>
          <p:cNvGrpSpPr>
            <a:grpSpLocks/>
          </p:cNvGrpSpPr>
          <p:nvPr/>
        </p:nvGrpSpPr>
        <p:grpSpPr bwMode="auto">
          <a:xfrm>
            <a:off x="3486150" y="2230438"/>
            <a:ext cx="1371600" cy="2747962"/>
            <a:chOff x="3768361" y="2481937"/>
            <a:chExt cx="1370791" cy="2748051"/>
          </a:xfrm>
        </p:grpSpPr>
        <p:sp>
          <p:nvSpPr>
            <p:cNvPr id="9295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370791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96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29698" y="3862256"/>
              <a:ext cx="703377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3" name="ew"/>
          <p:cNvGrpSpPr>
            <a:grpSpLocks/>
          </p:cNvGrpSpPr>
          <p:nvPr/>
        </p:nvGrpSpPr>
        <p:grpSpPr bwMode="auto">
          <a:xfrm>
            <a:off x="3357563" y="2395538"/>
            <a:ext cx="1633537" cy="2747962"/>
            <a:chOff x="3768361" y="2481937"/>
            <a:chExt cx="1632818" cy="2748051"/>
          </a:xfrm>
        </p:grpSpPr>
        <p:sp>
          <p:nvSpPr>
            <p:cNvPr id="9293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94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27300" y="3862256"/>
              <a:ext cx="508172" cy="13677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1" name="ew"/>
          <p:cNvGrpSpPr>
            <a:grpSpLocks/>
          </p:cNvGrpSpPr>
          <p:nvPr/>
        </p:nvGrpSpPr>
        <p:grpSpPr bwMode="auto">
          <a:xfrm>
            <a:off x="3379788" y="2289175"/>
            <a:ext cx="1633537" cy="2536825"/>
            <a:chOff x="3768361" y="2481937"/>
            <a:chExt cx="1632818" cy="2537644"/>
          </a:xfrm>
        </p:grpSpPr>
        <p:sp>
          <p:nvSpPr>
            <p:cNvPr id="9291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632818" cy="14465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92" name="Picture 1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8392" y="4012336"/>
              <a:ext cx="1232549" cy="1007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6" name="aw"/>
          <p:cNvGrpSpPr>
            <a:grpSpLocks/>
          </p:cNvGrpSpPr>
          <p:nvPr/>
        </p:nvGrpSpPr>
        <p:grpSpPr bwMode="auto">
          <a:xfrm>
            <a:off x="3271838" y="2373313"/>
            <a:ext cx="1741487" cy="2441575"/>
            <a:chOff x="3768361" y="2481937"/>
            <a:chExt cx="1740415" cy="2442512"/>
          </a:xfrm>
        </p:grpSpPr>
        <p:sp>
          <p:nvSpPr>
            <p:cNvPr id="9289" name="ea"/>
            <p:cNvSpPr txBox="1">
              <a:spLocks noChangeArrowheads="1"/>
            </p:cNvSpPr>
            <p:nvPr/>
          </p:nvSpPr>
          <p:spPr bwMode="auto">
            <a:xfrm>
              <a:off x="3768361" y="2481937"/>
              <a:ext cx="1740415" cy="1447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90" name="Picture 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3883" y="4107471"/>
              <a:ext cx="1232549" cy="816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9" name="ay"/>
          <p:cNvGrpSpPr>
            <a:grpSpLocks/>
          </p:cNvGrpSpPr>
          <p:nvPr/>
        </p:nvGrpSpPr>
        <p:grpSpPr bwMode="auto">
          <a:xfrm>
            <a:off x="3465513" y="2232025"/>
            <a:ext cx="1454150" cy="2803525"/>
            <a:chOff x="5348662" y="4277519"/>
            <a:chExt cx="1454150" cy="2802784"/>
          </a:xfrm>
        </p:grpSpPr>
        <p:sp>
          <p:nvSpPr>
            <p:cNvPr id="9287" name="oy"/>
            <p:cNvSpPr txBox="1">
              <a:spLocks noChangeArrowheads="1"/>
            </p:cNvSpPr>
            <p:nvPr/>
          </p:nvSpPr>
          <p:spPr bwMode="auto">
            <a:xfrm>
              <a:off x="5348662" y="427751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88" name="Picture 11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09346" y="5779294"/>
              <a:ext cx="1189157" cy="13010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5" name="oy"/>
          <p:cNvGrpSpPr>
            <a:grpSpLocks/>
          </p:cNvGrpSpPr>
          <p:nvPr/>
        </p:nvGrpSpPr>
        <p:grpSpPr bwMode="auto">
          <a:xfrm>
            <a:off x="3486150" y="1936750"/>
            <a:ext cx="1454150" cy="3287713"/>
            <a:chOff x="3279775" y="643069"/>
            <a:chExt cx="1454150" cy="3287670"/>
          </a:xfrm>
        </p:grpSpPr>
        <p:sp>
          <p:nvSpPr>
            <p:cNvPr id="9285" name="oy"/>
            <p:cNvSpPr txBox="1">
              <a:spLocks noChangeArrowheads="1"/>
            </p:cNvSpPr>
            <p:nvPr/>
          </p:nvSpPr>
          <p:spPr bwMode="auto">
            <a:xfrm>
              <a:off x="3279775" y="643069"/>
              <a:ext cx="1454150" cy="14462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oy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86" name="Picture 7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79731" y="2187426"/>
              <a:ext cx="618246" cy="174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8" name="ie"/>
          <p:cNvGrpSpPr>
            <a:grpSpLocks/>
          </p:cNvGrpSpPr>
          <p:nvPr/>
        </p:nvGrpSpPr>
        <p:grpSpPr bwMode="auto">
          <a:xfrm>
            <a:off x="3605213" y="2292350"/>
            <a:ext cx="1069975" cy="2847975"/>
            <a:chOff x="5254096" y="4043009"/>
            <a:chExt cx="1069975" cy="2848414"/>
          </a:xfrm>
        </p:grpSpPr>
        <p:sp>
          <p:nvSpPr>
            <p:cNvPr id="9283" name="ie"/>
            <p:cNvSpPr txBox="1">
              <a:spLocks noChangeArrowheads="1"/>
            </p:cNvSpPr>
            <p:nvPr/>
          </p:nvSpPr>
          <p:spPr bwMode="auto">
            <a:xfrm>
              <a:off x="5254096" y="4043009"/>
              <a:ext cx="10699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ie</a:t>
              </a:r>
            </a:p>
          </p:txBody>
        </p:sp>
        <p:pic>
          <p:nvPicPr>
            <p:cNvPr id="9284" name="Picture 9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55539" y="5391236"/>
              <a:ext cx="419276" cy="15001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1" name="ea"/>
          <p:cNvGrpSpPr>
            <a:grpSpLocks/>
          </p:cNvGrpSpPr>
          <p:nvPr/>
        </p:nvGrpSpPr>
        <p:grpSpPr bwMode="auto">
          <a:xfrm>
            <a:off x="3325813" y="2406650"/>
            <a:ext cx="1612900" cy="2298700"/>
            <a:chOff x="3321200" y="2481937"/>
            <a:chExt cx="1613651" cy="2298486"/>
          </a:xfrm>
        </p:grpSpPr>
        <p:sp>
          <p:nvSpPr>
            <p:cNvPr id="9281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362075" cy="144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ea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82" name="Picture 1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00" y="4027881"/>
              <a:ext cx="1613651" cy="7525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4" name="a_e"/>
          <p:cNvGrpSpPr>
            <a:grpSpLocks/>
          </p:cNvGrpSpPr>
          <p:nvPr/>
        </p:nvGrpSpPr>
        <p:grpSpPr bwMode="auto">
          <a:xfrm>
            <a:off x="3175000" y="2252663"/>
            <a:ext cx="2035175" cy="3424237"/>
            <a:chOff x="3441021" y="2481937"/>
            <a:chExt cx="2035031" cy="3423919"/>
          </a:xfrm>
        </p:grpSpPr>
        <p:sp>
          <p:nvSpPr>
            <p:cNvPr id="9279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2029063" cy="1446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a_e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80" name="Picture 1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330334"/>
              <a:ext cx="1822207" cy="25755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7" name="i_e"/>
          <p:cNvGrpSpPr>
            <a:grpSpLocks/>
          </p:cNvGrpSpPr>
          <p:nvPr/>
        </p:nvGrpSpPr>
        <p:grpSpPr bwMode="auto">
          <a:xfrm>
            <a:off x="3306763" y="2216150"/>
            <a:ext cx="1743075" cy="3008313"/>
            <a:chOff x="3441021" y="2481937"/>
            <a:chExt cx="1742218" cy="3008034"/>
          </a:xfrm>
        </p:grpSpPr>
        <p:sp>
          <p:nvSpPr>
            <p:cNvPr id="9277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736250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i_e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78" name="Picture 1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41021" y="3938835"/>
              <a:ext cx="1597275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0" name="e_e"/>
          <p:cNvGrpSpPr>
            <a:grpSpLocks/>
          </p:cNvGrpSpPr>
          <p:nvPr/>
        </p:nvGrpSpPr>
        <p:grpSpPr bwMode="auto">
          <a:xfrm>
            <a:off x="3244850" y="2174875"/>
            <a:ext cx="1920875" cy="2978150"/>
            <a:chOff x="3446989" y="2481937"/>
            <a:chExt cx="1920224" cy="2978591"/>
          </a:xfrm>
        </p:grpSpPr>
        <p:sp>
          <p:nvSpPr>
            <p:cNvPr id="9275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20224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e_e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76" name="Picture 1"/>
            <p:cNvPicPr>
              <a:picLocks noChangeAspect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114" y="3968278"/>
              <a:ext cx="955138" cy="1492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3" name="o_e"/>
          <p:cNvGrpSpPr>
            <a:grpSpLocks/>
          </p:cNvGrpSpPr>
          <p:nvPr/>
        </p:nvGrpSpPr>
        <p:grpSpPr bwMode="auto">
          <a:xfrm>
            <a:off x="3173413" y="2224088"/>
            <a:ext cx="1984375" cy="3008312"/>
            <a:chOff x="3446989" y="2481937"/>
            <a:chExt cx="1983863" cy="3008034"/>
          </a:xfrm>
        </p:grpSpPr>
        <p:sp>
          <p:nvSpPr>
            <p:cNvPr id="9273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1983863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74" name="Picture 1"/>
            <p:cNvPicPr>
              <a:picLocks noChangeAspect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40432" y="3938835"/>
              <a:ext cx="346501" cy="15511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6" name="u_e"/>
          <p:cNvGrpSpPr>
            <a:grpSpLocks/>
          </p:cNvGrpSpPr>
          <p:nvPr/>
        </p:nvGrpSpPr>
        <p:grpSpPr bwMode="auto">
          <a:xfrm>
            <a:off x="3136900" y="2235200"/>
            <a:ext cx="2035175" cy="2698750"/>
            <a:chOff x="3446989" y="2481937"/>
            <a:chExt cx="2035610" cy="2697686"/>
          </a:xfrm>
        </p:grpSpPr>
        <p:sp>
          <p:nvSpPr>
            <p:cNvPr id="9271" name="ea"/>
            <p:cNvSpPr txBox="1">
              <a:spLocks noChangeArrowheads="1"/>
            </p:cNvSpPr>
            <p:nvPr/>
          </p:nvSpPr>
          <p:spPr bwMode="auto">
            <a:xfrm>
              <a:off x="3446989" y="2481937"/>
              <a:ext cx="2035610" cy="14464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u_e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72" name="Picture 1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6557" y="4249183"/>
              <a:ext cx="1094252" cy="930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9" name="ou"/>
          <p:cNvGrpSpPr>
            <a:grpSpLocks/>
          </p:cNvGrpSpPr>
          <p:nvPr/>
        </p:nvGrpSpPr>
        <p:grpSpPr bwMode="auto">
          <a:xfrm>
            <a:off x="3371850" y="2249488"/>
            <a:ext cx="1514475" cy="2547937"/>
            <a:chOff x="3727006" y="2481937"/>
            <a:chExt cx="1512828" cy="2547437"/>
          </a:xfrm>
        </p:grpSpPr>
        <p:sp>
          <p:nvSpPr>
            <p:cNvPr id="9269" name="ea"/>
            <p:cNvSpPr txBox="1">
              <a:spLocks noChangeArrowheads="1"/>
            </p:cNvSpPr>
            <p:nvPr/>
          </p:nvSpPr>
          <p:spPr bwMode="auto">
            <a:xfrm>
              <a:off x="3779409" y="2481937"/>
              <a:ext cx="1434521" cy="14467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ou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70" name="Picture 1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27006" y="4063999"/>
              <a:ext cx="1512828" cy="9653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2" name="ch"/>
          <p:cNvGrpSpPr>
            <a:grpSpLocks/>
          </p:cNvGrpSpPr>
          <p:nvPr/>
        </p:nvGrpSpPr>
        <p:grpSpPr bwMode="auto">
          <a:xfrm>
            <a:off x="3497263" y="2319338"/>
            <a:ext cx="1363662" cy="2755900"/>
            <a:chOff x="3837301" y="2481937"/>
            <a:chExt cx="1362992" cy="2756581"/>
          </a:xfrm>
        </p:grpSpPr>
        <p:sp>
          <p:nvSpPr>
            <p:cNvPr id="9267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62992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ch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68" name="Picture 1"/>
            <p:cNvPicPr>
              <a:picLocks noChangeAspect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6577" y="3854856"/>
              <a:ext cx="1033685" cy="13836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5" name="oe"/>
          <p:cNvGrpSpPr>
            <a:grpSpLocks/>
          </p:cNvGrpSpPr>
          <p:nvPr/>
        </p:nvGrpSpPr>
        <p:grpSpPr bwMode="auto">
          <a:xfrm>
            <a:off x="3506788" y="2206625"/>
            <a:ext cx="1320800" cy="2689225"/>
            <a:chOff x="3837301" y="2481937"/>
            <a:chExt cx="1318157" cy="2688594"/>
          </a:xfrm>
        </p:grpSpPr>
        <p:sp>
          <p:nvSpPr>
            <p:cNvPr id="9265" name="ea"/>
            <p:cNvSpPr txBox="1">
              <a:spLocks noChangeArrowheads="1"/>
            </p:cNvSpPr>
            <p:nvPr/>
          </p:nvSpPr>
          <p:spPr bwMode="auto">
            <a:xfrm>
              <a:off x="3837301" y="2481937"/>
              <a:ext cx="1318157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oe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66" name="Picture 1"/>
            <p:cNvPicPr>
              <a:picLocks noChangeAspect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45005" y="3922842"/>
              <a:ext cx="876829" cy="1247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8" name="ow"/>
          <p:cNvGrpSpPr>
            <a:grpSpLocks/>
          </p:cNvGrpSpPr>
          <p:nvPr/>
        </p:nvGrpSpPr>
        <p:grpSpPr bwMode="auto">
          <a:xfrm>
            <a:off x="3348038" y="2406650"/>
            <a:ext cx="1708150" cy="2425700"/>
            <a:chOff x="3651391" y="2481937"/>
            <a:chExt cx="1706573" cy="2425909"/>
          </a:xfrm>
        </p:grpSpPr>
        <p:sp>
          <p:nvSpPr>
            <p:cNvPr id="9263" name="ea"/>
            <p:cNvSpPr txBox="1">
              <a:spLocks noChangeArrowheads="1"/>
            </p:cNvSpPr>
            <p:nvPr/>
          </p:nvSpPr>
          <p:spPr bwMode="auto">
            <a:xfrm>
              <a:off x="3661908" y="2481937"/>
              <a:ext cx="1696056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64" name="Picture 1"/>
            <p:cNvPicPr>
              <a:picLocks noChangeAspect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1391" y="3946221"/>
              <a:ext cx="1641402" cy="961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1" name="wh"/>
          <p:cNvGrpSpPr>
            <a:grpSpLocks/>
          </p:cNvGrpSpPr>
          <p:nvPr/>
        </p:nvGrpSpPr>
        <p:grpSpPr bwMode="auto">
          <a:xfrm>
            <a:off x="3265488" y="2255838"/>
            <a:ext cx="1755775" cy="2798762"/>
            <a:chOff x="3615184" y="2286444"/>
            <a:chExt cx="1753701" cy="2797946"/>
          </a:xfrm>
        </p:grpSpPr>
        <p:sp>
          <p:nvSpPr>
            <p:cNvPr id="9261" name="ea"/>
            <p:cNvSpPr txBox="1">
              <a:spLocks noChangeArrowheads="1"/>
            </p:cNvSpPr>
            <p:nvPr/>
          </p:nvSpPr>
          <p:spPr bwMode="auto">
            <a:xfrm>
              <a:off x="3615184" y="2286444"/>
              <a:ext cx="1753701" cy="144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wh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  <p:pic>
          <p:nvPicPr>
            <p:cNvPr id="9262" name="Picture 1"/>
            <p:cNvPicPr>
              <a:picLocks noChangeAspect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9452" y="3769676"/>
              <a:ext cx="1505277" cy="13147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" name="any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any</a:t>
            </a:r>
          </a:p>
        </p:txBody>
      </p:sp>
      <p:sp>
        <p:nvSpPr>
          <p:cNvPr id="175" name="once"/>
          <p:cNvSpPr txBox="1">
            <a:spLocks noChangeArrowheads="1"/>
          </p:cNvSpPr>
          <p:nvPr/>
        </p:nvSpPr>
        <p:spPr bwMode="auto">
          <a:xfrm>
            <a:off x="6005513" y="354488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once</a:t>
            </a:r>
          </a:p>
        </p:txBody>
      </p:sp>
      <p:sp>
        <p:nvSpPr>
          <p:cNvPr id="176" name="please"/>
          <p:cNvSpPr txBox="1">
            <a:spLocks noChangeArrowheads="1"/>
          </p:cNvSpPr>
          <p:nvPr/>
        </p:nvSpPr>
        <p:spPr bwMode="auto">
          <a:xfrm>
            <a:off x="6005513" y="3562350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please</a:t>
            </a:r>
          </a:p>
        </p:txBody>
      </p:sp>
      <p:sp>
        <p:nvSpPr>
          <p:cNvPr id="177" name="lived"/>
          <p:cNvSpPr txBox="1">
            <a:spLocks noChangeArrowheads="1"/>
          </p:cNvSpPr>
          <p:nvPr/>
        </p:nvSpPr>
        <p:spPr bwMode="auto">
          <a:xfrm>
            <a:off x="6005513" y="359251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lived</a:t>
            </a:r>
          </a:p>
        </p:txBody>
      </p:sp>
      <p:sp>
        <p:nvSpPr>
          <p:cNvPr id="178" name="coming"/>
          <p:cNvSpPr txBox="1">
            <a:spLocks noChangeArrowheads="1"/>
          </p:cNvSpPr>
          <p:nvPr/>
        </p:nvSpPr>
        <p:spPr bwMode="auto">
          <a:xfrm>
            <a:off x="6005513" y="3501008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coming</a:t>
            </a:r>
          </a:p>
        </p:txBody>
      </p:sp>
      <p:sp>
        <p:nvSpPr>
          <p:cNvPr id="179" name="Monday"/>
          <p:cNvSpPr txBox="1">
            <a:spLocks noChangeArrowheads="1"/>
          </p:cNvSpPr>
          <p:nvPr/>
        </p:nvSpPr>
        <p:spPr bwMode="auto">
          <a:xfrm>
            <a:off x="6021388" y="3533775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chemeClr val="tx1"/>
                </a:solidFill>
              </a:rPr>
              <a:t>Monday</a:t>
            </a:r>
          </a:p>
        </p:txBody>
      </p:sp>
      <p:sp>
        <p:nvSpPr>
          <p:cNvPr id="180" name="Tuesday"/>
          <p:cNvSpPr txBox="1">
            <a:spLocks noChangeArrowheads="1"/>
          </p:cNvSpPr>
          <p:nvPr/>
        </p:nvSpPr>
        <p:spPr bwMode="auto">
          <a:xfrm>
            <a:off x="6002338" y="3586163"/>
            <a:ext cx="22383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Tuesday</a:t>
            </a:r>
          </a:p>
        </p:txBody>
      </p:sp>
      <p:sp>
        <p:nvSpPr>
          <p:cNvPr id="95" name="also"/>
          <p:cNvSpPr txBox="1">
            <a:spLocks noChangeArrowheads="1"/>
          </p:cNvSpPr>
          <p:nvPr/>
        </p:nvSpPr>
        <p:spPr bwMode="auto">
          <a:xfrm>
            <a:off x="5986463" y="3570427"/>
            <a:ext cx="2238375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also</a:t>
            </a:r>
          </a:p>
        </p:txBody>
      </p:sp>
    </p:spTree>
    <p:extLst>
      <p:ext uri="{BB962C8B-B14F-4D97-AF65-F5344CB8AC3E}">
        <p14:creationId xmlns:p14="http://schemas.microsoft.com/office/powerpoint/2010/main" val="382142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4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6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8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2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9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24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 nodeType="afterGroup">
                            <p:stCondLst>
                              <p:cond delay="26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28000"/>
                            </p:stCondLst>
                            <p:childTnLst>
                              <p:par>
                                <p:cTn id="1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285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 nodeType="afterGroup">
                            <p:stCondLst>
                              <p:cond delay="30000"/>
                            </p:stCondLst>
                            <p:childTnLst>
                              <p:par>
                                <p:cTn id="1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 nodeType="afterGroup">
                            <p:stCondLst>
                              <p:cond delay="30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 nodeType="afterGroup">
                            <p:stCondLst>
                              <p:cond delay="32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 nodeType="afterGroup">
                            <p:stCondLst>
                              <p:cond delay="34000"/>
                            </p:stCondLst>
                            <p:childTnLst>
                              <p:par>
                                <p:cTn id="1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 nodeType="afterGroup">
                            <p:stCondLst>
                              <p:cond delay="345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 nodeType="afterGroup">
                            <p:stCondLst>
                              <p:cond delay="36000"/>
                            </p:stCondLst>
                            <p:childTnLst>
                              <p:par>
                                <p:cTn id="14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 nodeType="afterGroup">
                            <p:stCondLst>
                              <p:cond delay="365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 nodeType="afterGroup">
                            <p:stCondLst>
                              <p:cond delay="38000"/>
                            </p:stCondLst>
                            <p:childTnLst>
                              <p:par>
                                <p:cTn id="15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 nodeType="afterGroup">
                            <p:stCondLst>
                              <p:cond delay="385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 nodeType="afterGroup">
                            <p:stCondLst>
                              <p:cond delay="40000"/>
                            </p:stCondLst>
                            <p:childTnLst>
                              <p:par>
                                <p:cTn id="1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 nodeType="afterGroup">
                            <p:stCondLst>
                              <p:cond delay="40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 nodeType="afterGroup">
                            <p:stCondLst>
                              <p:cond delay="42000"/>
                            </p:stCondLst>
                            <p:childTnLst>
                              <p:par>
                                <p:cTn id="17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4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 nodeType="clickPar">
                      <p:stCondLst>
                        <p:cond delay="0"/>
                      </p:stCondLst>
                      <p:childTnLst>
                        <p:par>
                          <p:cTn id="1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9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9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1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20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1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21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1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22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2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23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2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1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24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2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25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2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1" dur="1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 nodeType="afterGroup">
                            <p:stCondLst>
                              <p:cond delay="21500"/>
                            </p:stCondLst>
                            <p:childTnLst>
                              <p:par>
                                <p:cTn id="26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 nodeType="afterGroup">
                            <p:stCondLst>
                              <p:cond delay="2200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1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0" fill="hold" nodeType="afterGroup">
                            <p:stCondLst>
                              <p:cond delay="23500"/>
                            </p:stCondLst>
                            <p:childTnLst>
                              <p:par>
                                <p:cTn id="27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2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4" fill="hold" nodeType="afterGroup">
                            <p:stCondLst>
                              <p:cond delay="24000"/>
                            </p:stCondLst>
                            <p:childTnLst>
                              <p:par>
                                <p:cTn id="2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8" fill="hold" nodeType="afterGroup">
                            <p:stCondLst>
                              <p:cond delay="25500"/>
                            </p:stCondLst>
                            <p:childTnLst>
                              <p:par>
                                <p:cTn id="27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0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2" fill="hold" nodeType="afterGroup">
                            <p:stCondLst>
                              <p:cond delay="26000"/>
                            </p:stCondLst>
                            <p:childTnLst>
                              <p:par>
                                <p:cTn id="2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5" dur="1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6" fill="hold" nodeType="afterGroup">
                            <p:stCondLst>
                              <p:cond delay="27500"/>
                            </p:stCondLst>
                            <p:childTnLst>
                              <p:par>
                                <p:cTn id="2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0" fill="hold">
                            <p:stCondLst>
                              <p:cond delay="28000"/>
                            </p:stCondLst>
                            <p:childTnLst>
                              <p:par>
                                <p:cTn id="2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4" fill="hold">
                            <p:stCondLst>
                              <p:cond delay="29500"/>
                            </p:stCondLst>
                            <p:childTnLst>
                              <p:par>
                                <p:cTn id="29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87" grpId="0"/>
      <p:bldP spid="87" grpId="1"/>
      <p:bldP spid="91" grpId="0"/>
      <p:bldP spid="91" grpId="1"/>
      <p:bldP spid="93" grpId="0"/>
      <p:bldP spid="93" grpId="1"/>
      <p:bldP spid="94" grpId="0"/>
      <p:bldP spid="94" grpId="1"/>
      <p:bldP spid="98" grpId="0"/>
      <p:bldP spid="98" grpId="1"/>
      <p:bldP spid="107" grpId="0"/>
      <p:bldP spid="107" grpId="1"/>
      <p:bldP spid="108" grpId="0"/>
      <p:bldP spid="108" grpId="1"/>
      <p:bldP spid="174" grpId="0"/>
      <p:bldP spid="174" grpId="1"/>
      <p:bldP spid="175" grpId="0"/>
      <p:bldP spid="175" grpId="1"/>
      <p:bldP spid="176" grpId="0"/>
      <p:bldP spid="176" grpId="1"/>
      <p:bldP spid="177" grpId="0"/>
      <p:bldP spid="177" grpId="1"/>
      <p:bldP spid="178" grpId="0"/>
      <p:bldP spid="178" grpId="1"/>
      <p:bldP spid="179" grpId="0"/>
      <p:bldP spid="179" grpId="1"/>
      <p:bldP spid="180" grpId="0"/>
      <p:bldP spid="180" grpId="1"/>
      <p:bldP spid="95" grpId="0"/>
      <p:bldP spid="9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110807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write words </a:t>
            </a:r>
            <a:br>
              <a:rPr lang="en-GB" sz="2400" dirty="0">
                <a:solidFill>
                  <a:schemeClr val="tx1"/>
                </a:solidFill>
              </a:rPr>
            </a:br>
            <a:r>
              <a:rPr lang="en-GB" sz="2400" dirty="0">
                <a:solidFill>
                  <a:schemeClr val="tx1"/>
                </a:solidFill>
              </a:rPr>
              <a:t>that contain </a:t>
            </a:r>
            <a:r>
              <a:rPr lang="en-GB" sz="2400" b="1" dirty="0">
                <a:solidFill>
                  <a:schemeClr val="tx1"/>
                </a:solidFill>
              </a:rPr>
              <a:t>c</a:t>
            </a:r>
            <a:r>
              <a:rPr lang="en-GB" sz="2400" dirty="0">
                <a:solidFill>
                  <a:schemeClr val="tx1"/>
                </a:solidFill>
              </a:rPr>
              <a:t> saying /s/.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2089150"/>
            <a:ext cx="2387600" cy="577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73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758825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some of this week’s focus words that contain the </a:t>
            </a:r>
            <a:r>
              <a:rPr lang="en-GB" b="1" dirty="0">
                <a:solidFill>
                  <a:schemeClr val="tx1"/>
                </a:solidFill>
              </a:rPr>
              <a:t>c</a:t>
            </a:r>
            <a:r>
              <a:rPr lang="en-GB" dirty="0">
                <a:solidFill>
                  <a:schemeClr val="tx1"/>
                </a:solidFill>
              </a:rPr>
              <a:t> sound.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244560" y="198913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cell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244559" y="2947148"/>
            <a:ext cx="263875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city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143093" y="3870478"/>
            <a:ext cx="2841686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face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041628" y="4760523"/>
            <a:ext cx="3044617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slice</a:t>
            </a:r>
            <a:endParaRPr lang="en-GB" sz="6000" b="1" dirty="0">
              <a:ln w="12700">
                <a:solidFill>
                  <a:sysClr val="windowText" lastClr="000000"/>
                </a:solidFill>
              </a:ln>
              <a:solidFill>
                <a:srgbClr val="FAB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347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Speech Bubble">
            <a:extLst>
              <a:ext uri="{FF2B5EF4-FFF2-40B4-BE49-F238E27FC236}">
                <a16:creationId xmlns:a16="http://schemas.microsoft.com/office/drawing/2014/main" id="{B0B7B95A-4D9B-484D-93D8-87A0FF6B90DC}"/>
              </a:ext>
            </a:extLst>
          </p:cNvPr>
          <p:cNvSpPr/>
          <p:nvPr/>
        </p:nvSpPr>
        <p:spPr>
          <a:xfrm>
            <a:off x="2339975" y="898525"/>
            <a:ext cx="5545138" cy="1008063"/>
          </a:xfrm>
          <a:prstGeom prst="wedgeRoundRectCallout">
            <a:avLst>
              <a:gd name="adj1" fmla="val -52474"/>
              <a:gd name="adj2" fmla="val 8735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Watch the magic pencil write the words. 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join in?</a:t>
            </a:r>
          </a:p>
        </p:txBody>
      </p:sp>
      <p:pic>
        <p:nvPicPr>
          <p:cNvPr id="1229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5150" y="2092325"/>
            <a:ext cx="439578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3" y="1401763"/>
            <a:ext cx="1530350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890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384210" y="1916252"/>
            <a:ext cx="3419526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cell</a:t>
            </a:r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22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23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188" y="2401888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2811463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163" y="18510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750" y="18510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981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01389 -0.00601 L -0.02865 -0.00601 L -0.05087 0.00255 L -0.06111 0.02963 L -0.06563 0.06181 L -0.06198 0.09375 L -0.05278 0.10857 L -0.04167 0.11736 L -0.02222 0.11736 L -0.00556 0.10741 L 0.00468 0.09885 " pathEditMode="relative" rAng="0" ptsTypes="AAAAAAAAAA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8.33333E-7 0.00024 C 0.00712 -0.00115 0.00156 -0.00023 0.00712 -0.00138 C 0.00816 -0.00162 0.0092 -0.00162 0.01042 -0.00208 C 0.01198 -0.00231 0.01354 -0.00254 0.0151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6 -0.01064 0.03455 -0.01088 C 0.0349 -0.01111 0.03542 -0.01134 0.03594 -0.01157 C 0.03681 -0.01226 0.03767 -0.01342 0.03872 -0.01388 C 0.03924 -0.01412 0.03976 -0.01435 0.04011 -0.01458 C 0.04445 -0.01782 0.04167 -0.01597 0.04445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1 -0.06504 0.04861 -0.06527 0.04826 -0.06574 C 0.04774 -0.06643 0.0474 -0.06736 0.04688 -0.06759 C 0.04583 -0.06828 0.04497 -0.06851 0.04392 -0.06898 L 0.04115 -0.07013 C 0.04063 -0.07037 0.04011 -0.07083 0.03976 -0.07083 C 0.03438 -0.07176 0.03715 -0.07129 0.03125 -0.07199 C 0.02743 -0.07176 0.02396 -0.07199 0.02031 -0.07083 C 0.01979 -0.0706 0.01927 -0.07037 0.01892 -0.07013 C 0.01806 -0.0699 0.01736 -0.0699 0.01649 -0.06967 C 0.01528 -0.06921 0.01267 -0.06828 0.01267 -0.06805 C 0.01233 -0.06782 0.01215 -0.06736 0.01181 -0.06713 C 0.01094 -0.06643 0.00816 -0.06597 0.00747 -0.06574 C 0.00347 -0.06388 0.00833 -0.06643 0.00521 -0.06388 C 0.00469 -0.06365 0.00417 -0.06342 0.00365 -0.06319 C 0.0033 -0.06273 0.00278 -0.06226 0.00226 -0.06203 C 0.00174 -0.06157 0.00104 -0.06134 0.00035 -0.06064 C -0.00035 -0.05995 -0.00069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8 -0.0368 -0.0118 -0.03032 C -0.0118 -0.01689 -0.0118 -0.00347 -0.01146 0.00996 C -0.01128 0.01412 -0.01146 0.01829 -0.01042 0.02199 C -0.00989 0.02408 -0.00989 0.02431 -0.00955 0.02639 C -0.00937 0.02755 -0.0092 0.02848 -0.00903 0.02963 C -0.00885 0.03079 -0.00833 0.03218 -0.00816 0.03334 C -0.00799 0.03403 -0.00746 0.0382 -0.00712 0.03912 C -0.00694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5 0.05232 C 0.00504 0.05278 0.00573 0.05348 0.00712 0.05371 C 0.00868 0.05394 0.01059 0.05394 0.01233 0.05417 C 0.01267 0.0544 0.0132 0.05463 0.01372 0.05487 C 0.01493 0.05533 0.01754 0.05579 0.01892 0.05625 C 0.02153 0.05579 0.0224 0.05579 0.02448 0.05487 C 0.02552 0.0544 0.02639 0.05371 0.02743 0.05371 L 0.0316 0.05301 C 0.03386 0.05255 0.0382 0.05162 0.0382 0.05186 C 0.03906 0.05139 0.03976 0.0507 0.04063 0.05047 C 0.04167 0.05 0.04375 0.05 0.04497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27" dur="2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25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7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25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-0.0033 0.17616 C -0.0033 0.17662 -0.00035 0.19213 0.00347 0.19305 C 0.00729 0.19375 0.01111 0.1919 0.01493 0.19143 C 0.01944 0.18935 0.01753 0.19097 0.02083 0.1868 " pathEditMode="relative" rAng="0" ptsTypes="AAAAA">
                                      <p:cBhvr>
                                        <p:cTn id="38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975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2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075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22222E-6 L -0.0033 0.17616 C -0.0033 0.17662 -0.00035 0.19213 0.00347 0.19305 C 0.00729 0.19375 0.01111 0.1919 0.01493 0.19143 C 0.01944 0.18935 0.01753 0.19097 0.02083 0.1868 " pathEditMode="relative" rAng="0" ptsTypes="AAAAA">
                                      <p:cBhvr>
                                        <p:cTn id="49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68" y="9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325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133399" y="1916252"/>
            <a:ext cx="3775393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city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4348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4349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2379663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240188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962150"/>
            <a:ext cx="709612" cy="70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3925" y="2357438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388" y="2093913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0175" y="2373313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6445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85185E-6 L -0.01389 -0.00602 L -0.02864 -0.00602 L -0.05087 0.00255 L -0.06111 0.02963 L -0.06562 0.06181 L -0.06198 0.09375 L -0.05278 0.10857 L -0.04166 0.11736 L -0.02222 0.11736 L -0.00555 0.10741 L 0.00469 0.09884 " pathEditMode="relative" rAng="0" ptsTypes="AAAAAAAAAAAA">
                                      <p:cBhvr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7 L -0.0026 0.10116 C -0.00173 0.10486 -0.00121 0.1088 -4.72222E-6 0.11227 C 0.00053 0.11343 0.00157 0.11389 0.00191 0.11482 C 0.00244 0.11597 0.00209 0.11759 0.00278 0.11852 C 0.00348 0.11944 0.00469 0.11944 0.00556 0.11991 C 0.00712 0.11968 0.01737 0.11875 0.01945 0.11597 L 0.02049 0.11482 " pathEditMode="relative" rAng="0" ptsTypes="AAAAAA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5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7" presetID="10" presetClass="exit" presetSubtype="0" fill="hold" nodeType="after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76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4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00191 0.15209 C -0.00191 0.15463 -0.00191 0.15718 -0.00156 0.15973 C -0.00139 0.16065 -0.00104 0.16135 -0.00052 0.16181 C 0.00035 0.1625 0.00313 0.16343 0.00434 0.16366 C 0.00504 0.16412 0.00556 0.16482 0.00625 0.16505 C 0.00764 0.16551 0.01025 0.16644 0.01025 0.16667 C 0.01389 0.16621 0.01771 0.16598 0.02153 0.16575 C 0.02205 0.16551 0.02275 0.16528 0.02344 0.16505 C 0.02431 0.16482 0.025 0.16459 0.02587 0.16436 C 0.03004 0.16065 0.02466 0.16505 0.02882 0.1625 C 0.02934 0.16204 0.02969 0.16158 0.03021 0.16112 C 0.03229 0.15973 0.03143 0.16158 0.03229 0.15926 " pathEditMode="relative" rAng="0" ptsTypes="AAAAAAAAAAAAA">
                                      <p:cBhvr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11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116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2100"/>
                            </p:stCondLst>
                            <p:childTnLst>
                              <p:par>
                                <p:cTn id="5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05747 -0.0011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65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4100"/>
                            </p:stCondLst>
                            <p:childTnLst>
                              <p:par>
                                <p:cTn id="5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146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15100"/>
                            </p:stCondLst>
                            <p:childTnLst>
                              <p:par>
                                <p:cTn id="6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11111E-6 L -4.72222E-6 0.09861 L 0.00643 0.11482 L 0.02032 0.12083 L 0.03143 0.12083 L 0.0481 0.10857 L 0.06198 0.0963 L 0.06754 0.0838 L 0.06945 0.0037 L 0.06285 0.16412 L 0.05452 0.18148 L 0.03334 0.19259 L 0.00452 0.1912 L -0.00364 0.1875 " pathEditMode="relative" rAng="0" ptsTypes="AAAAAAAAAAAAAA">
                                      <p:cBhvr>
                                        <p:cTn id="68" dur="2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81" y="9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17850"/>
                            </p:stCondLst>
                            <p:childTnLst>
                              <p:par>
                                <p:cTn id="7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FF21931-038E-4846-96B4-054DB145BBBF}"/>
              </a:ext>
            </a:extLst>
          </p:cNvPr>
          <p:cNvSpPr txBox="1"/>
          <p:nvPr/>
        </p:nvSpPr>
        <p:spPr>
          <a:xfrm>
            <a:off x="2133700" y="1916252"/>
            <a:ext cx="4030270" cy="264687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16600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Twinkl SemiBold" pitchFamily="2" charset="0"/>
              </a:rPr>
              <a:t>face</a:t>
            </a: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1397000"/>
            <a:ext cx="1296987" cy="403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Write Action"/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5371" name="Write action"/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8" name="Rectangle: Rounded Corners 12">
                <a:extLst>
                  <a:ext uri="{FF2B5EF4-FFF2-40B4-BE49-F238E27FC236}">
                    <a16:creationId xmlns:a16="http://schemas.microsoft.com/office/drawing/2014/main" id="{602A076B-8F29-4165-A4BA-BDAB268982F1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chemeClr val="accent5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8AACD1DB-F3E2-48FF-A4D2-1D79EC5D1DD8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5372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9" name="Group 2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34" name="Oval 33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5925" y="1795463"/>
            <a:ext cx="7096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2373313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388" y="2397125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3788" y="2401888"/>
            <a:ext cx="7112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3688" y="2811463"/>
            <a:ext cx="7096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2873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6.93889E-18 L -0.01737 -0.00394 L -0.02535 -0.00394 L -0.0375 0.00393 L -0.04566 0.0324 L -0.04966 0.23171 C -0.05035 0.23564 -0.05087 0.23981 -0.05174 0.24375 C -0.05191 0.24513 -0.05261 0.24652 -0.05278 0.24791 C -0.0533 0.25301 -0.05313 0.26296 -0.05573 0.26805 C -0.05816 0.27268 -0.05868 0.27523 -0.06389 0.27754 L -0.06997 0.28032 C -0.07362 0.27916 -0.07813 0.2787 -0.08108 0.27476 C -0.0816 0.27407 -0.08178 0.27291 -0.08195 0.27222 L -0.08195 0.27222 " pathEditMode="relative" ptsTypes="AAAAAAAAAAAAAA">
                                      <p:cBhvr>
                                        <p:cTn id="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6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05174 4.81481E-6 " pathEditMode="relative" rAng="0" ptsTypes="AA">
                                      <p:cBhvr>
                                        <p:cTn id="2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59259E-6 L 3.05556E-6 0.00023 C -0.00139 -0.00023 -0.00278 -0.00047 -0.00417 -0.0007 C -0.00504 -0.00093 -0.00591 -0.00185 -0.00695 -0.00185 L -0.01563 -0.00324 C -0.01615 -0.00347 -0.01667 -0.00371 -0.01702 -0.00371 C -0.02413 -0.0051 -0.02657 -0.00417 -0.03473 -0.00371 C -0.03525 -0.00347 -0.03594 -0.00301 -0.03646 -0.00255 C -0.03716 -0.00232 -0.03785 -0.00209 -0.03837 -0.00185 C -0.03889 -0.00185 -0.03924 -0.00162 -0.03976 -0.00139 C -0.04028 -0.00093 -0.04063 -0.00047 -0.04115 2.59259E-6 C -0.04358 0.00139 -0.04236 -0.00093 -0.04532 0.00301 L -0.04809 0.00671 L -0.04948 0.00856 C -0.05104 0.01458 -0.04861 0.00532 -0.05087 0.01296 C -0.05261 0.01828 -0.05104 0.01481 -0.05278 0.01852 C -0.05295 0.01921 -0.05295 0.02014 -0.05313 0.02083 C -0.0533 0.02153 -0.05348 0.02222 -0.05365 0.02268 L -0.05452 0.02778 C -0.05469 0.03356 -0.05486 0.03958 -0.05504 0.0456 C -0.05504 0.04653 -0.05538 0.04722 -0.05556 0.04815 C -0.05573 0.05 -0.05591 0.05185 -0.05591 0.0537 C -0.05591 0.06828 -0.05591 0.08287 -0.05556 0.09745 C -0.05556 0.09815 -0.05521 0.09861 -0.05504 0.0993 C -0.05226 0.11435 -0.05625 0.09444 -0.05417 0.10416 C -0.05348 0.10717 -0.05382 0.10764 -0.05174 0.11041 C -0.05139 0.11111 -0.05087 0.1118 -0.05035 0.11227 C -0.04948 0.11319 -0.04757 0.11481 -0.04757 0.11504 L -0.03976 0.11967 C -0.03837 0.1199 -0.03698 0.12014 -0.03559 0.12037 C -0.03473 0.1206 -0.03386 0.12106 -0.03282 0.12106 C -0.03091 0.12106 -0.02882 0.1206 -0.02674 0.12037 C -0.02639 0.1199 -0.02587 0.11944 -0.02535 0.11898 C -0.02483 0.11875 -0.02413 0.11875 -0.02361 0.11852 C -0.02309 0.11828 -0.02257 0.11805 -0.02223 0.11782 C -0.01997 0.11597 -0.02136 0.1169 -0.01806 0.11528 L -0.01667 0.11481 C -0.01441 0.11273 -0.0158 0.11365 -0.0125 0.11227 C -0.01198 0.11203 -0.01146 0.11203 -0.01111 0.11157 C -0.00973 0.11041 -0.00938 0.11041 -0.00834 0.10856 C -0.00643 0.10555 -0.00851 0.10787 -0.00591 0.10555 C -0.00452 0.10231 -0.00556 0.10416 -0.00226 0.10115 L -0.00087 0.1 C -0.00052 0.0993 -0.00018 0.09884 3.05556E-6 0.09815 C 0.00034 0.09722 0.00052 0.09629 0.00104 0.0956 C 0.00139 0.0949 0.00191 0.09444 0.00243 0.09375 C 0.00277 0.09328 0.0033 0.0919 0.0033 0.09213 L 0.01111 0.08194 C 0.01128 0.08009 0.01146 0.07824 0.01163 0.07639 C 0.01163 0.07592 0.01198 0.07523 0.01215 0.07453 C 0.01232 0.07291 0.01267 0.07129 0.01302 0.06967 C 0.01319 0.06875 0.01319 0.06805 0.01354 0.06713 L 0.01441 0.06342 L 0.01493 0.06157 C 0.01493 0.06018 0.0151 0.05879 0.01527 0.0574 C 0.01545 0.05671 0.01562 0.05602 0.0158 0.05555 C 0.01614 0.05301 0.01666 0.04815 0.01666 0.04838 C 0.01649 0.04213 0.01649 0.03611 0.01632 0.03009 C 0.01614 0.0294 0.01597 0.02893 0.0158 0.02824 C 0.01545 0.02662 0.01493 0.02338 0.01493 0.02361 C 0.01389 0.01157 0.01406 0.01574 0.01493 -0.00324 C 0.01493 -0.00394 0.01527 -0.00556 0.01527 -0.00533 L 0.01215 0.0993 C 0.01215 0.10231 0.01215 0.10509 0.0125 0.10787 C 0.01302 0.11227 0.01319 0.11088 0.01493 0.11342 C 0.01527 0.11412 0.01545 0.11481 0.0158 0.11528 C 0.01614 0.1162 0.01614 0.11713 0.01666 0.11782 C 0.01823 0.1199 0.01909 0.12014 0.02083 0.12106 C 0.02361 0.12083 0.02639 0.1206 0.02916 0.12037 C 0.02986 0.12014 0.03038 0.12014 0.03107 0.11967 C 0.03177 0.11921 0.03385 0.1169 0.03437 0.11666 C 0.03472 0.1162 0.03576 0.11597 0.03576 0.1162 " pathEditMode="relative" rAng="0" ptsTypes="AAAAAAAAAAAAAAAAAAAAAAAAAAAAAAAAAAAAAAAAAAAAAAAAAAAAAAAAAAAAAAAAAAAAAAAA">
                                      <p:cBhvr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7" y="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0.01389 -0.00602 L -0.02864 -0.00602 L -0.05086 0.00255 L -0.06111 0.02963 L -0.06562 0.06181 L -0.06198 0.09375 L -0.05277 0.10857 L -0.04166 0.11736 L -0.02222 0.11736 L -0.00555 0.10741 L 0.00469 0.09884 " pathEditMode="relative" rAng="0" ptsTypes="AAAAAAAAAA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56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59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4.07407E-6 L 1.11111E-6 0.00024 C 0.00712 -0.00115 0.00156 -0.00023 0.00712 -0.00138 C 0.00816 -0.00162 0.0092 -0.00162 0.01042 -0.00208 C 0.01198 -0.00231 0.01354 -0.00254 0.0151 -0.00324 C 0.01597 -0.0037 0.01701 -0.00439 0.01788 -0.00439 L 0.0217 -0.00509 L 0.02604 -0.00694 C 0.02639 -0.00717 0.02691 -0.00763 0.02743 -0.00763 C 0.0283 -0.00787 0.03021 -0.00833 0.03125 -0.00902 C 0.0316 -0.00926 0.03212 -0.00995 0.03264 -0.01018 C 0.03316 -0.01064 0.03385 -0.01064 0.03455 -0.01088 C 0.03489 -0.01111 0.03542 -0.01134 0.03594 -0.01157 C 0.0368 -0.01226 0.03767 -0.01342 0.03871 -0.01388 C 0.03924 -0.01412 0.03976 -0.01435 0.0401 -0.01458 C 0.04444 -0.01782 0.04167 -0.01597 0.04444 -0.01898 C 0.04479 -0.01944 0.04549 -0.0199 0.04583 -0.02037 C 0.04653 -0.02106 0.04774 -0.02291 0.04774 -0.02268 C 0.04792 -0.02361 0.04792 -0.02453 0.04826 -0.02546 C 0.04983 -0.03032 0.04861 -0.0243 0.04965 -0.02916 C 0.05 -0.03078 0.05035 -0.0324 0.05052 -0.03426 C 0.05087 -0.0368 0.05104 -0.03935 0.05156 -0.04189 C 0.05156 -0.04236 0.05191 -0.04305 0.05208 -0.04375 C 0.05191 -0.04884 0.05191 -0.0537 0.05156 -0.05879 C 0.05139 -0.06018 0.05052 -0.06319 0.04965 -0.06458 C 0.0493 -0.06504 0.04861 -0.06527 0.04826 -0.06574 C 0.04774 -0.06643 0.04739 -0.06736 0.04687 -0.06759 C 0.04583 -0.06828 0.04496 -0.06851 0.04392 -0.06898 L 0.04114 -0.07013 C 0.04062 -0.07037 0.0401 -0.07083 0.03976 -0.07083 C 0.03437 -0.07176 0.03715 -0.07129 0.03125 -0.07199 C 0.02743 -0.07176 0.02396 -0.07199 0.02031 -0.07083 C 0.01979 -0.0706 0.01927 -0.07037 0.01892 -0.07013 C 0.01805 -0.0699 0.01736 -0.0699 0.01649 -0.06967 C 0.01528 -0.06921 0.01267 -0.06828 0.01267 -0.06805 C 0.01233 -0.06782 0.01215 -0.06736 0.0118 -0.06713 C 0.01094 -0.06643 0.00816 -0.06597 0.00746 -0.06574 C 0.00347 -0.06388 0.00833 -0.06643 0.00521 -0.06388 C 0.00469 -0.06365 0.00417 -0.06342 0.00364 -0.06319 C 0.0033 -0.06273 0.00278 -0.06226 0.00226 -0.06203 C 0.00174 -0.06157 0.00104 -0.06134 0.00035 -0.06064 C -0.00035 -0.05995 -0.0007 -0.05879 -0.00156 -0.0581 L -0.00295 -0.05694 C -0.00538 -0.05185 -0.00208 -0.0581 -0.00521 -0.0537 C -0.00608 -0.05277 -0.0066 -0.05069 -0.00712 -0.0493 C -0.00868 -0.04583 -0.00851 -0.04629 -0.01007 -0.04421 C -0.01024 -0.04259 -0.01076 -0.04097 -0.01094 -0.03935 C -0.01163 -0.03379 -0.01129 -0.0368 -0.01181 -0.03032 C -0.01181 -0.01689 -0.01181 -0.00347 -0.01146 0.00996 C -0.01129 0.01412 -0.01146 0.01829 -0.01042 0.02199 C -0.0099 0.02408 -0.0099 0.02431 -0.00955 0.02639 C -0.00938 0.02755 -0.0092 0.02848 -0.00903 0.02963 C -0.00886 0.03079 -0.00833 0.03218 -0.00816 0.03334 C -0.00799 0.03403 -0.00747 0.0382 -0.00712 0.03912 C -0.00695 0.03982 -0.0066 0.04028 -0.00625 0.04098 C -0.00608 0.04167 -0.0059 0.04237 -0.00573 0.04283 C -0.00521 0.04468 -0.00434 0.04653 -0.0033 0.04792 C -0.00295 0.04838 -0.00243 0.04862 -0.00191 0.04908 C -0.00156 0.04954 -0.00139 0.05024 -0.00104 0.05047 C 0.00052 0.05139 0.00208 0.05186 0.00364 0.05232 C 0.00503 0.05278 0.00573 0.05348 0.00712 0.05371 C 0.00868 0.05394 0.01059 0.05394 0.01233 0.05417 C 0.01267 0.0544 0.01319 0.05463 0.01371 0.05487 C 0.01493 0.05533 0.01753 0.05579 0.01892 0.05625 C 0.02153 0.05579 0.02239 0.05579 0.02448 0.05487 C 0.02552 0.0544 0.02639 0.05371 0.02743 0.05371 L 0.0316 0.05301 C 0.03385 0.05255 0.03819 0.05162 0.03819 0.05186 C 0.03906 0.05139 0.03976 0.0507 0.04062 0.05047 C 0.04167 0.05 0.04375 0.05 0.04496 0.04908 C 0.04618 0.04838 0.04948 0.04537 0.05017 0.04352 L 0.05052 0.04213 " pathEditMode="relative" rAng="0" ptsTypes="AAAAAAAAAAAAAAAAAAAAAAAAAAAAAAAAAAAAAAAAAAAAAAAAAAAAAAAAAAAAAAAAAAAAAAAA">
                                      <p:cBhvr>
                                        <p:cTn id="60" dur="2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4" y="-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16750"/>
                            </p:stCondLst>
                            <p:childTnLst>
                              <p:par>
                                <p:cTn id="6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9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633413"/>
            <a:ext cx="41433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111375"/>
            <a:ext cx="1803400" cy="3113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050" y="2138363"/>
            <a:ext cx="10541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329238"/>
            <a:ext cx="7839075" cy="884237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Kit, Sam and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 had escaped wi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 the gemstone but </a:t>
            </a:r>
            <a:r>
              <a:rPr lang="en-GB" sz="2000" dirty="0" err="1">
                <a:solidFill>
                  <a:schemeClr val="tx1"/>
                </a:solidFill>
              </a:rPr>
              <a:t>Asim’s</a:t>
            </a:r>
            <a:r>
              <a:rPr lang="en-GB" sz="2000" dirty="0">
                <a:solidFill>
                  <a:schemeClr val="tx1"/>
                </a:solidFill>
              </a:rPr>
              <a:t> wi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ed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uncle</a:t>
            </a:r>
            <a:r>
              <a:rPr lang="en-GB" sz="2000" dirty="0">
                <a:solidFill>
                  <a:schemeClr val="tx1"/>
                </a:solidFill>
              </a:rPr>
              <a:t> and the giant were 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asi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em!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881813" y="5465763"/>
            <a:ext cx="319087" cy="33178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556919" y="5442744"/>
            <a:ext cx="352425" cy="3667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515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018088" y="6007100"/>
            <a:ext cx="0" cy="698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14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913" y="633413"/>
            <a:ext cx="41433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2992438"/>
            <a:ext cx="1801813" cy="311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488" y="2992438"/>
            <a:ext cx="1054100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329238"/>
            <a:ext cx="7839075" cy="884237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They fl</a:t>
            </a:r>
            <a:r>
              <a:rPr lang="en-GB" sz="2000" u="sng" dirty="0">
                <a:solidFill>
                  <a:schemeClr val="tx1"/>
                </a:solidFill>
              </a:rPr>
              <a:t>ew</a:t>
            </a:r>
            <a:r>
              <a:rPr lang="en-GB" sz="2000" dirty="0">
                <a:solidFill>
                  <a:schemeClr val="tx1"/>
                </a:solidFill>
              </a:rPr>
              <a:t> ov</a:t>
            </a:r>
            <a:r>
              <a:rPr lang="en-GB" sz="2000" u="sng" dirty="0">
                <a:solidFill>
                  <a:schemeClr val="tx1"/>
                </a:solidFill>
              </a:rPr>
              <a:t>er</a:t>
            </a:r>
            <a:r>
              <a:rPr lang="en-GB" sz="2000" dirty="0">
                <a:solidFill>
                  <a:schemeClr val="tx1"/>
                </a:solidFill>
              </a:rPr>
              <a:t> the city and h</a:t>
            </a:r>
            <a:r>
              <a:rPr lang="en-GB" sz="2000" u="sng" dirty="0">
                <a:solidFill>
                  <a:schemeClr val="tx1"/>
                </a:solidFill>
              </a:rPr>
              <a:t>ea</a:t>
            </a:r>
            <a:r>
              <a:rPr lang="en-GB" sz="2000" dirty="0">
                <a:solidFill>
                  <a:schemeClr val="tx1"/>
                </a:solidFill>
              </a:rPr>
              <a:t>ded to the central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square</a:t>
            </a:r>
            <a:r>
              <a:rPr lang="en-GB" sz="2000" dirty="0">
                <a:solidFill>
                  <a:schemeClr val="tx1"/>
                </a:solidFill>
              </a:rPr>
              <a:t>. “We n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d to get the gem ba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 to my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palace</a:t>
            </a:r>
            <a:r>
              <a:rPr lang="en-GB" sz="2000" dirty="0">
                <a:solidFill>
                  <a:schemeClr val="tx1"/>
                </a:solidFill>
              </a:rPr>
              <a:t>,” </a:t>
            </a:r>
            <a:r>
              <a:rPr lang="en-GB" sz="2000" u="sng" dirty="0">
                <a:solidFill>
                  <a:schemeClr val="tx1"/>
                </a:solidFill>
              </a:rPr>
              <a:t>shou</a:t>
            </a:r>
            <a:r>
              <a:rPr lang="en-GB" sz="2000" dirty="0">
                <a:solidFill>
                  <a:schemeClr val="tx1"/>
                </a:solidFill>
              </a:rPr>
              <a:t>ted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776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5018088" y="6007100"/>
            <a:ext cx="0" cy="6985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371725" y="5211763"/>
            <a:ext cx="306387" cy="31908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1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7455" y="2422523"/>
            <a:ext cx="1111250" cy="319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59580" y="2422523"/>
            <a:ext cx="2182857" cy="3190875"/>
          </a:xfrm>
          <a:prstGeom prst="rect">
            <a:avLst/>
          </a:prstGeom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114925"/>
            <a:ext cx="7839075" cy="1098550"/>
          </a:xfrm>
          <a:prstGeom prst="roundRect">
            <a:avLst>
              <a:gd name="adj" fmla="val 72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S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n, they arrived at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palace</a:t>
            </a:r>
            <a:r>
              <a:rPr lang="en-GB" sz="2000" dirty="0">
                <a:solidFill>
                  <a:schemeClr val="tx1"/>
                </a:solidFill>
              </a:rPr>
              <a:t>. “We just n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d to find my mum and dad and give the gem to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em.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en, we will be safe!” said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752755" y="5484812"/>
            <a:ext cx="344487" cy="35877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352674" y="5186633"/>
            <a:ext cx="344487" cy="35877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886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Passwords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92238"/>
            <a:ext cx="7775575" cy="1512887"/>
          </a:xfrm>
          <a:prstGeom prst="roundRect">
            <a:avLst>
              <a:gd name="adj" fmla="val 7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On each palace door is a password. 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Can you help work out the passwords and write them down?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 </a:t>
            </a:r>
          </a:p>
          <a:p>
            <a:pPr algn="ctr">
              <a:defRPr/>
            </a:pPr>
            <a:r>
              <a:rPr lang="en-GB" sz="1600" dirty="0">
                <a:solidFill>
                  <a:schemeClr val="tx1"/>
                </a:solidFill>
              </a:rPr>
              <a:t>Hint: They are all </a:t>
            </a:r>
            <a:r>
              <a:rPr lang="en-GB" sz="1600" b="1" dirty="0">
                <a:solidFill>
                  <a:schemeClr val="tx1"/>
                </a:solidFill>
              </a:rPr>
              <a:t>c</a:t>
            </a:r>
            <a:r>
              <a:rPr lang="en-GB" sz="1600" dirty="0">
                <a:solidFill>
                  <a:schemeClr val="tx1"/>
                </a:solidFill>
              </a:rPr>
              <a:t> saying /s/ words.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51188" y="2801938"/>
            <a:ext cx="2959100" cy="6858000"/>
            <a:chOff x="3151188" y="2801938"/>
            <a:chExt cx="2959100" cy="6858000"/>
          </a:xfrm>
        </p:grpSpPr>
        <p:sp>
          <p:nvSpPr>
            <p:cNvPr id="8" name="Explosion 1 7"/>
            <p:cNvSpPr/>
            <p:nvPr/>
          </p:nvSpPr>
          <p:spPr>
            <a:xfrm>
              <a:off x="3151188" y="3624263"/>
              <a:ext cx="2959100" cy="2814637"/>
            </a:xfrm>
            <a:prstGeom prst="irregularSeal1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19461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67100" y="2801938"/>
              <a:ext cx="2200275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0" name="Oval 9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9396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3690938" y="2038350"/>
            <a:ext cx="1758950" cy="1993900"/>
            <a:chOff x="3690438" y="2038621"/>
            <a:chExt cx="1759363" cy="1994069"/>
          </a:xfrm>
        </p:grpSpPr>
        <p:sp>
          <p:nvSpPr>
            <p:cNvPr id="20497" name="Rectangle 2"/>
            <p:cNvSpPr>
              <a:spLocks noChangeArrowheads="1"/>
            </p:cNvSpPr>
            <p:nvPr/>
          </p:nvSpPr>
          <p:spPr bwMode="auto">
            <a:xfrm>
              <a:off x="3690438" y="2038621"/>
              <a:ext cx="78258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fa_e</a:t>
              </a:r>
              <a:endParaRPr lang="en-GB" altLang="en-US">
                <a:latin typeface="Twinkl SemiBold" pitchFamily="2" charset="0"/>
              </a:endParaRPr>
            </a:p>
          </p:txBody>
        </p:sp>
        <p:sp>
          <p:nvSpPr>
            <p:cNvPr id="20498" name="Rectangle 11"/>
            <p:cNvSpPr>
              <a:spLocks noChangeArrowheads="1"/>
            </p:cNvSpPr>
            <p:nvPr/>
          </p:nvSpPr>
          <p:spPr bwMode="auto">
            <a:xfrm>
              <a:off x="3690438" y="2804823"/>
              <a:ext cx="74571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_ity</a:t>
              </a:r>
            </a:p>
          </p:txBody>
        </p:sp>
        <p:sp>
          <p:nvSpPr>
            <p:cNvPr id="20499" name="Rectangle 13"/>
            <p:cNvSpPr>
              <a:spLocks noChangeArrowheads="1"/>
            </p:cNvSpPr>
            <p:nvPr/>
          </p:nvSpPr>
          <p:spPr bwMode="auto">
            <a:xfrm>
              <a:off x="3690438" y="3571025"/>
              <a:ext cx="77617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r_ce</a:t>
              </a:r>
            </a:p>
          </p:txBody>
        </p:sp>
        <p:sp>
          <p:nvSpPr>
            <p:cNvPr id="20500" name="Rectangle 14"/>
            <p:cNvSpPr>
              <a:spLocks noChangeArrowheads="1"/>
            </p:cNvSpPr>
            <p:nvPr/>
          </p:nvSpPr>
          <p:spPr bwMode="auto">
            <a:xfrm>
              <a:off x="4758586" y="2456654"/>
              <a:ext cx="60144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i_e</a:t>
              </a:r>
            </a:p>
          </p:txBody>
        </p:sp>
        <p:sp>
          <p:nvSpPr>
            <p:cNvPr id="20501" name="Rectangle 15"/>
            <p:cNvSpPr>
              <a:spLocks noChangeArrowheads="1"/>
            </p:cNvSpPr>
            <p:nvPr/>
          </p:nvSpPr>
          <p:spPr bwMode="auto">
            <a:xfrm>
              <a:off x="4758586" y="3341152"/>
              <a:ext cx="69121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c_ll</a:t>
              </a:r>
              <a:endParaRPr lang="en-GB" altLang="en-US" sz="2000">
                <a:latin typeface="Twinkl SemiBold" pitchFamily="2" charset="0"/>
              </a:endParaRPr>
            </a:p>
          </p:txBody>
        </p:sp>
      </p:grpSp>
      <p:grpSp>
        <p:nvGrpSpPr>
          <p:cNvPr id="17" name="Show button"/>
          <p:cNvGrpSpPr>
            <a:grpSpLocks/>
          </p:cNvGrpSpPr>
          <p:nvPr/>
        </p:nvGrpSpPr>
        <p:grpSpPr bwMode="auto">
          <a:xfrm>
            <a:off x="6858000" y="5534025"/>
            <a:ext cx="1555750" cy="666750"/>
            <a:chOff x="6857438" y="5534675"/>
            <a:chExt cx="1556469" cy="666848"/>
          </a:xfrm>
        </p:grpSpPr>
        <p:sp>
          <p:nvSpPr>
            <p:cNvPr id="18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857438" y="5650580"/>
              <a:ext cx="1156234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Check</a:t>
              </a:r>
            </a:p>
          </p:txBody>
        </p:sp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3714750" y="2038350"/>
            <a:ext cx="1720850" cy="1993900"/>
            <a:chOff x="1215430" y="3490533"/>
            <a:chExt cx="1720891" cy="1994069"/>
          </a:xfrm>
        </p:grpSpPr>
        <p:sp>
          <p:nvSpPr>
            <p:cNvPr id="20490" name="Rectangle 19"/>
            <p:cNvSpPr>
              <a:spLocks noChangeArrowheads="1"/>
            </p:cNvSpPr>
            <p:nvPr/>
          </p:nvSpPr>
          <p:spPr bwMode="auto">
            <a:xfrm>
              <a:off x="1215430" y="3490533"/>
              <a:ext cx="740908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fa</a:t>
              </a:r>
              <a:r>
                <a:rPr lang="en-GB" altLang="en-US" sz="2400">
                  <a:solidFill>
                    <a:schemeClr val="bg1"/>
                  </a:solidFill>
                  <a:latin typeface="Twinkl SemiBold" pitchFamily="2" charset="0"/>
                </a:rPr>
                <a:t>c</a:t>
              </a:r>
              <a:r>
                <a:rPr lang="en-GB" altLang="en-US" sz="2400">
                  <a:latin typeface="Twinkl SemiBold" pitchFamily="2" charset="0"/>
                </a:rPr>
                <a:t>e</a:t>
              </a:r>
            </a:p>
          </p:txBody>
        </p:sp>
        <p:sp>
          <p:nvSpPr>
            <p:cNvPr id="20491" name="Rectangle 20"/>
            <p:cNvSpPr>
              <a:spLocks noChangeArrowheads="1"/>
            </p:cNvSpPr>
            <p:nvPr/>
          </p:nvSpPr>
          <p:spPr bwMode="auto">
            <a:xfrm>
              <a:off x="1215430" y="4256735"/>
              <a:ext cx="70403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 dirty="0">
                  <a:solidFill>
                    <a:schemeClr val="bg1"/>
                  </a:solidFill>
                  <a:latin typeface="Twinkl SemiBold" pitchFamily="2" charset="0"/>
                </a:rPr>
                <a:t>c</a:t>
              </a:r>
              <a:r>
                <a:rPr lang="en-GB" altLang="en-US" sz="2400" dirty="0">
                  <a:latin typeface="Twinkl SemiBold" pitchFamily="2" charset="0"/>
                </a:rPr>
                <a:t>ity</a:t>
              </a:r>
              <a:endParaRPr lang="en-GB" altLang="en-US" sz="2000" dirty="0">
                <a:latin typeface="Twinkl SemiBold" pitchFamily="2" charset="0"/>
              </a:endParaRPr>
            </a:p>
          </p:txBody>
        </p:sp>
        <p:sp>
          <p:nvSpPr>
            <p:cNvPr id="20492" name="Rectangle 21"/>
            <p:cNvSpPr>
              <a:spLocks noChangeArrowheads="1"/>
            </p:cNvSpPr>
            <p:nvPr/>
          </p:nvSpPr>
          <p:spPr bwMode="auto">
            <a:xfrm>
              <a:off x="1215430" y="5022937"/>
              <a:ext cx="766557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r</a:t>
              </a:r>
              <a:r>
                <a:rPr lang="en-GB" altLang="en-US" sz="2400">
                  <a:solidFill>
                    <a:schemeClr val="bg1"/>
                  </a:solidFill>
                  <a:latin typeface="Twinkl SemiBold" pitchFamily="2" charset="0"/>
                </a:rPr>
                <a:t>a</a:t>
              </a:r>
              <a:r>
                <a:rPr lang="en-GB" altLang="en-US" sz="2400">
                  <a:latin typeface="Twinkl SemiBold" pitchFamily="2" charset="0"/>
                </a:rPr>
                <a:t>ce</a:t>
              </a:r>
              <a:endParaRPr lang="en-GB" altLang="en-US">
                <a:latin typeface="Twinkl SemiBold" pitchFamily="2" charset="0"/>
              </a:endParaRPr>
            </a:p>
          </p:txBody>
        </p:sp>
        <p:sp>
          <p:nvSpPr>
            <p:cNvPr id="20493" name="Rectangle 22"/>
            <p:cNvSpPr>
              <a:spLocks noChangeArrowheads="1"/>
            </p:cNvSpPr>
            <p:nvPr/>
          </p:nvSpPr>
          <p:spPr bwMode="auto">
            <a:xfrm>
              <a:off x="2283578" y="3908566"/>
              <a:ext cx="559769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i</a:t>
              </a:r>
              <a:r>
                <a:rPr lang="en-GB" altLang="en-US" sz="2400">
                  <a:solidFill>
                    <a:schemeClr val="bg1"/>
                  </a:solidFill>
                  <a:latin typeface="Twinkl SemiBold" pitchFamily="2" charset="0"/>
                </a:rPr>
                <a:t>c</a:t>
              </a:r>
              <a:r>
                <a:rPr lang="en-GB" altLang="en-US" sz="2400">
                  <a:latin typeface="Twinkl SemiBold" pitchFamily="2" charset="0"/>
                </a:rPr>
                <a:t>e</a:t>
              </a:r>
              <a:endParaRPr lang="en-GB" altLang="en-US" sz="2000">
                <a:latin typeface="Twinkl SemiBold" pitchFamily="2" charset="0"/>
              </a:endParaRPr>
            </a:p>
          </p:txBody>
        </p:sp>
        <p:sp>
          <p:nvSpPr>
            <p:cNvPr id="20494" name="Rectangle 23"/>
            <p:cNvSpPr>
              <a:spLocks noChangeArrowheads="1"/>
            </p:cNvSpPr>
            <p:nvPr/>
          </p:nvSpPr>
          <p:spPr bwMode="auto">
            <a:xfrm>
              <a:off x="2283578" y="4793064"/>
              <a:ext cx="652743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2400">
                  <a:latin typeface="Twinkl SemiBold" pitchFamily="2" charset="0"/>
                </a:rPr>
                <a:t>c</a:t>
              </a:r>
              <a:r>
                <a:rPr lang="en-GB" altLang="en-US" sz="2400">
                  <a:solidFill>
                    <a:schemeClr val="bg1"/>
                  </a:solidFill>
                  <a:latin typeface="Twinkl SemiBold" pitchFamily="2" charset="0"/>
                </a:rPr>
                <a:t>e</a:t>
              </a:r>
              <a:r>
                <a:rPr lang="en-GB" altLang="en-US" sz="2400">
                  <a:latin typeface="Twinkl SemiBold" pitchFamily="2" charset="0"/>
                </a:rPr>
                <a:t>ll</a:t>
              </a:r>
              <a:endParaRPr lang="en-GB" altLang="en-US" sz="2000">
                <a:latin typeface="Twinkl SemiBold" pitchFamily="2" charset="0"/>
              </a:endParaRPr>
            </a:p>
          </p:txBody>
        </p:sp>
      </p:grpSp>
      <p:pic>
        <p:nvPicPr>
          <p:cNvPr id="20487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184"/>
          <a:stretch>
            <a:fillRect/>
          </a:stretch>
        </p:blipFill>
        <p:spPr bwMode="auto">
          <a:xfrm>
            <a:off x="3721100" y="4122738"/>
            <a:ext cx="1331913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646"/>
          <a:stretch>
            <a:fillRect/>
          </a:stretch>
        </p:blipFill>
        <p:spPr bwMode="auto">
          <a:xfrm>
            <a:off x="2365375" y="4122738"/>
            <a:ext cx="1466850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2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633"/>
          <a:stretch>
            <a:fillRect/>
          </a:stretch>
        </p:blipFill>
        <p:spPr bwMode="auto">
          <a:xfrm>
            <a:off x="5067300" y="4122738"/>
            <a:ext cx="1323975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461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xplosion 1 7"/>
          <p:cNvSpPr/>
          <p:nvPr/>
        </p:nvSpPr>
        <p:spPr>
          <a:xfrm>
            <a:off x="3151188" y="3624263"/>
            <a:ext cx="2959100" cy="2814637"/>
          </a:xfrm>
          <a:prstGeom prst="irregularSeal1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anose="020B0604020202020204" charset="0"/>
              </a:rPr>
              <a:t>c</a:t>
            </a:r>
            <a:r>
              <a:rPr lang="en-GB" altLang="en-US" dirty="0"/>
              <a:t> Cell Build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92238"/>
            <a:ext cx="7775575" cy="1139825"/>
          </a:xfrm>
          <a:prstGeom prst="roundRect">
            <a:avLst>
              <a:gd name="adj" fmla="val 7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Kit, Sam and </a:t>
            </a:r>
            <a:r>
              <a:rPr lang="en-GB" dirty="0" err="1">
                <a:solidFill>
                  <a:schemeClr val="tx1"/>
                </a:solidFill>
              </a:rPr>
              <a:t>Asim</a:t>
            </a:r>
            <a:r>
              <a:rPr lang="en-GB" dirty="0">
                <a:solidFill>
                  <a:schemeClr val="tx1"/>
                </a:solidFill>
              </a:rPr>
              <a:t> are inside the palace. Now, they just need to stop </a:t>
            </a:r>
            <a:r>
              <a:rPr lang="en-GB" dirty="0" err="1">
                <a:solidFill>
                  <a:schemeClr val="tx1"/>
                </a:solidFill>
              </a:rPr>
              <a:t>Asim’s</a:t>
            </a:r>
            <a:r>
              <a:rPr lang="en-GB" dirty="0">
                <a:solidFill>
                  <a:schemeClr val="tx1"/>
                </a:solidFill>
              </a:rPr>
              <a:t> uncle and the giant! Help the children build a cell for his uncle and the giant out of </a:t>
            </a:r>
            <a:r>
              <a:rPr lang="en-GB" b="1" dirty="0">
                <a:solidFill>
                  <a:schemeClr val="tx1"/>
                </a:solidFill>
              </a:rPr>
              <a:t>c</a:t>
            </a:r>
            <a:r>
              <a:rPr lang="en-GB" dirty="0">
                <a:solidFill>
                  <a:schemeClr val="tx1"/>
                </a:solidFill>
              </a:rPr>
              <a:t> words.</a:t>
            </a:r>
          </a:p>
        </p:txBody>
      </p:sp>
      <p:pic>
        <p:nvPicPr>
          <p:cNvPr id="21510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50" y="2451100"/>
            <a:ext cx="2713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2249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15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21" name="ci"/>
          <p:cNvGrpSpPr>
            <a:grpSpLocks/>
          </p:cNvGrpSpPr>
          <p:nvPr/>
        </p:nvGrpSpPr>
        <p:grpSpPr bwMode="auto">
          <a:xfrm>
            <a:off x="3624263" y="4722813"/>
            <a:ext cx="1143000" cy="747712"/>
            <a:chOff x="1748676" y="3906889"/>
            <a:chExt cx="1142623" cy="747537"/>
          </a:xfrm>
        </p:grpSpPr>
        <p:pic>
          <p:nvPicPr>
            <p:cNvPr id="22603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604" name="Rectangle 19"/>
            <p:cNvSpPr>
              <a:spLocks noChangeArrowheads="1"/>
            </p:cNvSpPr>
            <p:nvPr/>
          </p:nvSpPr>
          <p:spPr bwMode="auto">
            <a:xfrm>
              <a:off x="2350638" y="3966544"/>
              <a:ext cx="5341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 dirty="0">
                  <a:latin typeface="Twinkl SemiBold" pitchFamily="2" charset="0"/>
                </a:rPr>
                <a:t>ci</a:t>
              </a:r>
              <a:endParaRPr lang="en-GB" altLang="en-US" sz="2400" dirty="0">
                <a:latin typeface="Twinkl SemiBold" pitchFamily="2" charset="0"/>
              </a:endParaRPr>
            </a:p>
          </p:txBody>
        </p:sp>
      </p:grpSp>
      <p:grpSp>
        <p:nvGrpSpPr>
          <p:cNvPr id="22" name="ty"/>
          <p:cNvGrpSpPr>
            <a:grpSpLocks/>
          </p:cNvGrpSpPr>
          <p:nvPr/>
        </p:nvGrpSpPr>
        <p:grpSpPr bwMode="auto">
          <a:xfrm>
            <a:off x="936625" y="1154113"/>
            <a:ext cx="1143000" cy="746125"/>
            <a:chOff x="1748676" y="3906889"/>
            <a:chExt cx="1142623" cy="747537"/>
          </a:xfrm>
        </p:grpSpPr>
        <p:pic>
          <p:nvPicPr>
            <p:cNvPr id="22601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602" name="Rectangle 23"/>
            <p:cNvSpPr>
              <a:spLocks noChangeArrowheads="1"/>
            </p:cNvSpPr>
            <p:nvPr/>
          </p:nvSpPr>
          <p:spPr bwMode="auto">
            <a:xfrm>
              <a:off x="1748676" y="3966544"/>
              <a:ext cx="61427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ty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25" name="ri"/>
          <p:cNvGrpSpPr>
            <a:grpSpLocks/>
          </p:cNvGrpSpPr>
          <p:nvPr/>
        </p:nvGrpSpPr>
        <p:grpSpPr bwMode="auto">
          <a:xfrm>
            <a:off x="1997075" y="2914650"/>
            <a:ext cx="1143000" cy="746125"/>
            <a:chOff x="1748676" y="3906889"/>
            <a:chExt cx="1142623" cy="747537"/>
          </a:xfrm>
        </p:grpSpPr>
        <p:pic>
          <p:nvPicPr>
            <p:cNvPr id="22599" name="Picture 2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600" name="Rectangle 26"/>
            <p:cNvSpPr>
              <a:spLocks noChangeArrowheads="1"/>
            </p:cNvSpPr>
            <p:nvPr/>
          </p:nvSpPr>
          <p:spPr bwMode="auto">
            <a:xfrm>
              <a:off x="2350638" y="3966544"/>
              <a:ext cx="51648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ri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31" name="ac 2"/>
          <p:cNvGrpSpPr>
            <a:grpSpLocks/>
          </p:cNvGrpSpPr>
          <p:nvPr/>
        </p:nvGrpSpPr>
        <p:grpSpPr bwMode="auto">
          <a:xfrm>
            <a:off x="3319463" y="2903538"/>
            <a:ext cx="1157287" cy="746125"/>
            <a:chOff x="1748676" y="3906889"/>
            <a:chExt cx="1157711" cy="747537"/>
          </a:xfrm>
        </p:grpSpPr>
        <p:pic>
          <p:nvPicPr>
            <p:cNvPr id="22597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98" name="Rectangle 32"/>
            <p:cNvSpPr>
              <a:spLocks noChangeArrowheads="1"/>
            </p:cNvSpPr>
            <p:nvPr/>
          </p:nvSpPr>
          <p:spPr bwMode="auto">
            <a:xfrm>
              <a:off x="2253644" y="3966544"/>
              <a:ext cx="6527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ac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22536" name="cent"/>
          <p:cNvGrpSpPr>
            <a:grpSpLocks/>
          </p:cNvGrpSpPr>
          <p:nvPr/>
        </p:nvGrpSpPr>
        <p:grpSpPr bwMode="auto">
          <a:xfrm>
            <a:off x="1128713" y="2028825"/>
            <a:ext cx="1143000" cy="746125"/>
            <a:chOff x="1748676" y="3906889"/>
            <a:chExt cx="1142623" cy="747537"/>
          </a:xfrm>
        </p:grpSpPr>
        <p:pic>
          <p:nvPicPr>
            <p:cNvPr id="22595" name="Picture 3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96" name="Rectangle 35"/>
            <p:cNvSpPr>
              <a:spLocks noChangeArrowheads="1"/>
            </p:cNvSpPr>
            <p:nvPr/>
          </p:nvSpPr>
          <p:spPr bwMode="auto">
            <a:xfrm>
              <a:off x="1748676" y="3966544"/>
              <a:ext cx="104708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 dirty="0">
                  <a:latin typeface="Twinkl SemiBold" pitchFamily="2" charset="0"/>
                </a:rPr>
                <a:t>cent</a:t>
              </a:r>
              <a:endParaRPr lang="en-GB" altLang="en-US" sz="2400" dirty="0">
                <a:latin typeface="Twinkl SemiBold" pitchFamily="2" charset="0"/>
              </a:endParaRPr>
            </a:p>
          </p:txBody>
        </p:sp>
      </p:grpSp>
      <p:grpSp>
        <p:nvGrpSpPr>
          <p:cNvPr id="37" name="suc"/>
          <p:cNvGrpSpPr>
            <a:grpSpLocks/>
          </p:cNvGrpSpPr>
          <p:nvPr/>
        </p:nvGrpSpPr>
        <p:grpSpPr bwMode="auto">
          <a:xfrm>
            <a:off x="3749675" y="2028825"/>
            <a:ext cx="1143000" cy="746125"/>
            <a:chOff x="1748676" y="3906889"/>
            <a:chExt cx="1142623" cy="747537"/>
          </a:xfrm>
        </p:grpSpPr>
        <p:pic>
          <p:nvPicPr>
            <p:cNvPr id="22593" name="Picture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94" name="Rectangle 38"/>
            <p:cNvSpPr>
              <a:spLocks noChangeArrowheads="1"/>
            </p:cNvSpPr>
            <p:nvPr/>
          </p:nvSpPr>
          <p:spPr bwMode="auto">
            <a:xfrm>
              <a:off x="2026662" y="3966544"/>
              <a:ext cx="8579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suc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40" name="cess"/>
          <p:cNvGrpSpPr>
            <a:grpSpLocks/>
          </p:cNvGrpSpPr>
          <p:nvPr/>
        </p:nvGrpSpPr>
        <p:grpSpPr bwMode="auto">
          <a:xfrm>
            <a:off x="2254250" y="1152525"/>
            <a:ext cx="1143000" cy="747713"/>
            <a:chOff x="1748676" y="3906889"/>
            <a:chExt cx="1142623" cy="747537"/>
          </a:xfrm>
        </p:grpSpPr>
        <p:pic>
          <p:nvPicPr>
            <p:cNvPr id="2259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92" name="Rectangle 41"/>
            <p:cNvSpPr>
              <a:spLocks noChangeArrowheads="1"/>
            </p:cNvSpPr>
            <p:nvPr/>
          </p:nvSpPr>
          <p:spPr bwMode="auto">
            <a:xfrm>
              <a:off x="1748676" y="3966544"/>
              <a:ext cx="100219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cess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46" name="id"/>
          <p:cNvGrpSpPr>
            <a:grpSpLocks/>
          </p:cNvGrpSpPr>
          <p:nvPr/>
        </p:nvGrpSpPr>
        <p:grpSpPr bwMode="auto">
          <a:xfrm>
            <a:off x="3571875" y="1152525"/>
            <a:ext cx="1143000" cy="747713"/>
            <a:chOff x="1748676" y="3906889"/>
            <a:chExt cx="1142623" cy="747537"/>
          </a:xfrm>
        </p:grpSpPr>
        <p:pic>
          <p:nvPicPr>
            <p:cNvPr id="22589" name="Picture 4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90" name="Rectangle 47"/>
            <p:cNvSpPr>
              <a:spLocks noChangeArrowheads="1"/>
            </p:cNvSpPr>
            <p:nvPr/>
          </p:nvSpPr>
          <p:spPr bwMode="auto">
            <a:xfrm>
              <a:off x="1748676" y="3966544"/>
              <a:ext cx="58221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id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49" name="sp"/>
          <p:cNvGrpSpPr>
            <a:grpSpLocks/>
          </p:cNvGrpSpPr>
          <p:nvPr/>
        </p:nvGrpSpPr>
        <p:grpSpPr bwMode="auto">
          <a:xfrm>
            <a:off x="2465388" y="2039938"/>
            <a:ext cx="1141412" cy="747712"/>
            <a:chOff x="1796729" y="3892460"/>
            <a:chExt cx="1142623" cy="747537"/>
          </a:xfrm>
        </p:grpSpPr>
        <p:pic>
          <p:nvPicPr>
            <p:cNvPr id="22587" name="Picture 4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96729" y="3892460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88" name="Rectangle 50"/>
            <p:cNvSpPr>
              <a:spLocks noChangeArrowheads="1"/>
            </p:cNvSpPr>
            <p:nvPr/>
          </p:nvSpPr>
          <p:spPr bwMode="auto">
            <a:xfrm>
              <a:off x="2253866" y="3966544"/>
              <a:ext cx="63350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sp</a:t>
              </a:r>
              <a:endParaRPr lang="en-GB" altLang="en-US" sz="2400" dirty="0">
                <a:latin typeface="Twinkl SemiBold" pitchFamily="2" charset="0"/>
              </a:endParaRPr>
            </a:p>
          </p:txBody>
        </p:sp>
      </p:grpSp>
      <p:grpSp>
        <p:nvGrpSpPr>
          <p:cNvPr id="52" name="ace"/>
          <p:cNvGrpSpPr>
            <a:grpSpLocks/>
          </p:cNvGrpSpPr>
          <p:nvPr/>
        </p:nvGrpSpPr>
        <p:grpSpPr bwMode="auto">
          <a:xfrm>
            <a:off x="674688" y="2927350"/>
            <a:ext cx="1143000" cy="747713"/>
            <a:chOff x="1748676" y="3906889"/>
            <a:chExt cx="1142623" cy="747537"/>
          </a:xfrm>
        </p:grpSpPr>
        <p:pic>
          <p:nvPicPr>
            <p:cNvPr id="22585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86" name="Rectangle 53"/>
            <p:cNvSpPr>
              <a:spLocks noChangeArrowheads="1"/>
            </p:cNvSpPr>
            <p:nvPr/>
          </p:nvSpPr>
          <p:spPr bwMode="auto">
            <a:xfrm>
              <a:off x="1748676" y="3966544"/>
              <a:ext cx="8659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ace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1" name="ci show"/>
          <p:cNvGrpSpPr>
            <a:grpSpLocks/>
          </p:cNvGrpSpPr>
          <p:nvPr/>
        </p:nvGrpSpPr>
        <p:grpSpPr bwMode="auto">
          <a:xfrm>
            <a:off x="5035550" y="633413"/>
            <a:ext cx="1174750" cy="747712"/>
            <a:chOff x="5035688" y="633503"/>
            <a:chExt cx="1175120" cy="747537"/>
          </a:xfrm>
        </p:grpSpPr>
        <p:pic>
          <p:nvPicPr>
            <p:cNvPr id="22583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88" y="633503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84" name="Rectangle 54"/>
            <p:cNvSpPr>
              <a:spLocks noChangeArrowheads="1"/>
            </p:cNvSpPr>
            <p:nvPr/>
          </p:nvSpPr>
          <p:spPr bwMode="auto">
            <a:xfrm>
              <a:off x="5676687" y="684105"/>
              <a:ext cx="53412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ci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2" name="ty show"/>
          <p:cNvGrpSpPr>
            <a:grpSpLocks/>
          </p:cNvGrpSpPr>
          <p:nvPr/>
        </p:nvGrpSpPr>
        <p:grpSpPr bwMode="auto">
          <a:xfrm>
            <a:off x="6126163" y="633413"/>
            <a:ext cx="1168400" cy="747712"/>
            <a:chOff x="6126753" y="633503"/>
            <a:chExt cx="1167022" cy="747537"/>
          </a:xfrm>
        </p:grpSpPr>
        <p:pic>
          <p:nvPicPr>
            <p:cNvPr id="22581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152" y="633503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82" name="Rectangle 57"/>
            <p:cNvSpPr>
              <a:spLocks noChangeArrowheads="1"/>
            </p:cNvSpPr>
            <p:nvPr/>
          </p:nvSpPr>
          <p:spPr bwMode="auto">
            <a:xfrm>
              <a:off x="6126753" y="684105"/>
              <a:ext cx="61427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ty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3" name="ri show"/>
          <p:cNvGrpSpPr>
            <a:grpSpLocks/>
          </p:cNvGrpSpPr>
          <p:nvPr/>
        </p:nvGrpSpPr>
        <p:grpSpPr bwMode="auto">
          <a:xfrm>
            <a:off x="5035550" y="1344613"/>
            <a:ext cx="1157288" cy="747712"/>
            <a:chOff x="5035688" y="1344828"/>
            <a:chExt cx="1157487" cy="747537"/>
          </a:xfrm>
        </p:grpSpPr>
        <p:pic>
          <p:nvPicPr>
            <p:cNvPr id="22579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88" y="1344828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80" name="Rectangle 58"/>
            <p:cNvSpPr>
              <a:spLocks noChangeArrowheads="1"/>
            </p:cNvSpPr>
            <p:nvPr/>
          </p:nvSpPr>
          <p:spPr bwMode="auto">
            <a:xfrm>
              <a:off x="5676687" y="1395007"/>
              <a:ext cx="51648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ri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4" name="ce show"/>
          <p:cNvGrpSpPr>
            <a:grpSpLocks/>
          </p:cNvGrpSpPr>
          <p:nvPr/>
        </p:nvGrpSpPr>
        <p:grpSpPr bwMode="auto">
          <a:xfrm>
            <a:off x="6126163" y="1344613"/>
            <a:ext cx="1168400" cy="747712"/>
            <a:chOff x="6126753" y="1344828"/>
            <a:chExt cx="1167022" cy="747537"/>
          </a:xfrm>
        </p:grpSpPr>
        <p:pic>
          <p:nvPicPr>
            <p:cNvPr id="22577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152" y="1344828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78" name="Rectangle 59"/>
            <p:cNvSpPr>
              <a:spLocks noChangeArrowheads="1"/>
            </p:cNvSpPr>
            <p:nvPr/>
          </p:nvSpPr>
          <p:spPr bwMode="auto">
            <a:xfrm>
              <a:off x="6126753" y="1394586"/>
              <a:ext cx="60785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ce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6" name="ac show"/>
          <p:cNvGrpSpPr>
            <a:grpSpLocks/>
          </p:cNvGrpSpPr>
          <p:nvPr/>
        </p:nvGrpSpPr>
        <p:grpSpPr bwMode="auto">
          <a:xfrm>
            <a:off x="5035550" y="2074863"/>
            <a:ext cx="1174750" cy="747712"/>
            <a:chOff x="5035688" y="2074259"/>
            <a:chExt cx="1174747" cy="747537"/>
          </a:xfrm>
        </p:grpSpPr>
        <p:pic>
          <p:nvPicPr>
            <p:cNvPr id="22575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88" y="207425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76" name="Rectangle 60"/>
            <p:cNvSpPr>
              <a:spLocks noChangeArrowheads="1"/>
            </p:cNvSpPr>
            <p:nvPr/>
          </p:nvSpPr>
          <p:spPr bwMode="auto">
            <a:xfrm>
              <a:off x="5557692" y="2118187"/>
              <a:ext cx="6527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ac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5" name="cent show"/>
          <p:cNvGrpSpPr>
            <a:grpSpLocks/>
          </p:cNvGrpSpPr>
          <p:nvPr/>
        </p:nvGrpSpPr>
        <p:grpSpPr bwMode="auto">
          <a:xfrm>
            <a:off x="6126163" y="2074863"/>
            <a:ext cx="1168400" cy="747712"/>
            <a:chOff x="6126753" y="2074259"/>
            <a:chExt cx="1167022" cy="747537"/>
          </a:xfrm>
        </p:grpSpPr>
        <p:pic>
          <p:nvPicPr>
            <p:cNvPr id="22573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152" y="207425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74" name="Rectangle 61"/>
            <p:cNvSpPr>
              <a:spLocks noChangeArrowheads="1"/>
            </p:cNvSpPr>
            <p:nvPr/>
          </p:nvSpPr>
          <p:spPr bwMode="auto">
            <a:xfrm>
              <a:off x="6126753" y="2118186"/>
              <a:ext cx="104708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cent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7" name="suc show"/>
          <p:cNvGrpSpPr>
            <a:grpSpLocks/>
          </p:cNvGrpSpPr>
          <p:nvPr/>
        </p:nvGrpSpPr>
        <p:grpSpPr bwMode="auto">
          <a:xfrm>
            <a:off x="5035550" y="2803525"/>
            <a:ext cx="1184275" cy="747713"/>
            <a:chOff x="5035688" y="2803690"/>
            <a:chExt cx="1184646" cy="747537"/>
          </a:xfrm>
        </p:grpSpPr>
        <p:pic>
          <p:nvPicPr>
            <p:cNvPr id="2257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88" y="2803690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72" name="Rectangle 62"/>
            <p:cNvSpPr>
              <a:spLocks noChangeArrowheads="1"/>
            </p:cNvSpPr>
            <p:nvPr/>
          </p:nvSpPr>
          <p:spPr bwMode="auto">
            <a:xfrm>
              <a:off x="5362407" y="2830104"/>
              <a:ext cx="8579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suc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8" name="cess show"/>
          <p:cNvGrpSpPr>
            <a:grpSpLocks/>
          </p:cNvGrpSpPr>
          <p:nvPr/>
        </p:nvGrpSpPr>
        <p:grpSpPr bwMode="auto">
          <a:xfrm>
            <a:off x="6126163" y="2803525"/>
            <a:ext cx="1168400" cy="747713"/>
            <a:chOff x="6126753" y="2803690"/>
            <a:chExt cx="1167022" cy="747537"/>
          </a:xfrm>
        </p:grpSpPr>
        <p:pic>
          <p:nvPicPr>
            <p:cNvPr id="22569" name="Picture 1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152" y="2803690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70" name="Rectangle 63"/>
            <p:cNvSpPr>
              <a:spLocks noChangeArrowheads="1"/>
            </p:cNvSpPr>
            <p:nvPr/>
          </p:nvSpPr>
          <p:spPr bwMode="auto">
            <a:xfrm>
              <a:off x="6126753" y="2835710"/>
              <a:ext cx="100219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cess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80" name="ac show"/>
          <p:cNvGrpSpPr>
            <a:grpSpLocks/>
          </p:cNvGrpSpPr>
          <p:nvPr/>
        </p:nvGrpSpPr>
        <p:grpSpPr bwMode="auto">
          <a:xfrm>
            <a:off x="5035550" y="3533775"/>
            <a:ext cx="1174750" cy="746125"/>
            <a:chOff x="5035688" y="3533121"/>
            <a:chExt cx="1174747" cy="747537"/>
          </a:xfrm>
        </p:grpSpPr>
        <p:pic>
          <p:nvPicPr>
            <p:cNvPr id="22567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88" y="3533121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68" name="Rectangle 65"/>
            <p:cNvSpPr>
              <a:spLocks noChangeArrowheads="1"/>
            </p:cNvSpPr>
            <p:nvPr/>
          </p:nvSpPr>
          <p:spPr bwMode="auto">
            <a:xfrm>
              <a:off x="5557692" y="3547680"/>
              <a:ext cx="6527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ac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79" name="id show"/>
          <p:cNvGrpSpPr>
            <a:grpSpLocks/>
          </p:cNvGrpSpPr>
          <p:nvPr/>
        </p:nvGrpSpPr>
        <p:grpSpPr bwMode="auto">
          <a:xfrm>
            <a:off x="6126163" y="3533775"/>
            <a:ext cx="1168400" cy="746125"/>
            <a:chOff x="6126753" y="3533121"/>
            <a:chExt cx="1167022" cy="747537"/>
          </a:xfrm>
        </p:grpSpPr>
        <p:pic>
          <p:nvPicPr>
            <p:cNvPr id="22565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152" y="3533121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66" name="Rectangle 66"/>
            <p:cNvSpPr>
              <a:spLocks noChangeArrowheads="1"/>
            </p:cNvSpPr>
            <p:nvPr/>
          </p:nvSpPr>
          <p:spPr bwMode="auto">
            <a:xfrm>
              <a:off x="6126753" y="3558357"/>
              <a:ext cx="582211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id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82" name="sp show"/>
          <p:cNvGrpSpPr>
            <a:grpSpLocks/>
          </p:cNvGrpSpPr>
          <p:nvPr/>
        </p:nvGrpSpPr>
        <p:grpSpPr bwMode="auto">
          <a:xfrm>
            <a:off x="5035550" y="4262438"/>
            <a:ext cx="1155700" cy="747712"/>
            <a:chOff x="5035688" y="4262552"/>
            <a:chExt cx="1155511" cy="747537"/>
          </a:xfrm>
        </p:grpSpPr>
        <p:pic>
          <p:nvPicPr>
            <p:cNvPr id="22563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688" y="4262552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64" name="Rectangle 67"/>
            <p:cNvSpPr>
              <a:spLocks noChangeArrowheads="1"/>
            </p:cNvSpPr>
            <p:nvPr/>
          </p:nvSpPr>
          <p:spPr bwMode="auto">
            <a:xfrm>
              <a:off x="5557692" y="4311208"/>
              <a:ext cx="63350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sp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81" name="ace show"/>
          <p:cNvGrpSpPr>
            <a:grpSpLocks/>
          </p:cNvGrpSpPr>
          <p:nvPr/>
        </p:nvGrpSpPr>
        <p:grpSpPr bwMode="auto">
          <a:xfrm>
            <a:off x="6126163" y="4252913"/>
            <a:ext cx="1168400" cy="747712"/>
            <a:chOff x="6126753" y="4253499"/>
            <a:chExt cx="1167022" cy="747537"/>
          </a:xfrm>
        </p:grpSpPr>
        <p:pic>
          <p:nvPicPr>
            <p:cNvPr id="22561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51152" y="425349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62" name="Rectangle 68"/>
            <p:cNvSpPr>
              <a:spLocks noChangeArrowheads="1"/>
            </p:cNvSpPr>
            <p:nvPr/>
          </p:nvSpPr>
          <p:spPr bwMode="auto">
            <a:xfrm>
              <a:off x="6126753" y="4318248"/>
              <a:ext cx="8659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ace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pic>
        <p:nvPicPr>
          <p:cNvPr id="22554" name="Picture 8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475" y="3906838"/>
            <a:ext cx="3959225" cy="379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3" name="ac"/>
          <p:cNvGrpSpPr>
            <a:grpSpLocks/>
          </p:cNvGrpSpPr>
          <p:nvPr/>
        </p:nvGrpSpPr>
        <p:grpSpPr bwMode="auto">
          <a:xfrm>
            <a:off x="919163" y="3883025"/>
            <a:ext cx="1157287" cy="746125"/>
            <a:chOff x="1748676" y="3906889"/>
            <a:chExt cx="1157933" cy="747537"/>
          </a:xfrm>
        </p:grpSpPr>
        <p:pic>
          <p:nvPicPr>
            <p:cNvPr id="22559" name="Picture 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60" name="Rectangle 44"/>
            <p:cNvSpPr>
              <a:spLocks noChangeArrowheads="1"/>
            </p:cNvSpPr>
            <p:nvPr/>
          </p:nvSpPr>
          <p:spPr bwMode="auto">
            <a:xfrm>
              <a:off x="2253866" y="3966544"/>
              <a:ext cx="65274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ac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  <p:grpSp>
        <p:nvGrpSpPr>
          <p:cNvPr id="28" name="ce"/>
          <p:cNvGrpSpPr>
            <a:grpSpLocks/>
          </p:cNvGrpSpPr>
          <p:nvPr/>
        </p:nvGrpSpPr>
        <p:grpSpPr bwMode="auto">
          <a:xfrm>
            <a:off x="3454400" y="3817938"/>
            <a:ext cx="1143000" cy="747712"/>
            <a:chOff x="1748676" y="3906889"/>
            <a:chExt cx="1142623" cy="747537"/>
          </a:xfrm>
        </p:grpSpPr>
        <p:pic>
          <p:nvPicPr>
            <p:cNvPr id="22557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48676" y="3906889"/>
              <a:ext cx="1142623" cy="747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58" name="Rectangle 29"/>
            <p:cNvSpPr>
              <a:spLocks noChangeArrowheads="1"/>
            </p:cNvSpPr>
            <p:nvPr/>
          </p:nvSpPr>
          <p:spPr bwMode="auto">
            <a:xfrm>
              <a:off x="1748676" y="3966544"/>
              <a:ext cx="60785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3600">
                  <a:latin typeface="Twinkl SemiBold" pitchFamily="2" charset="0"/>
                </a:rPr>
                <a:t>ce</a:t>
              </a:r>
              <a:endParaRPr lang="en-GB" altLang="en-US" sz="2400">
                <a:latin typeface="Twinkl SemiBold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80733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25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25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 nodeType="clickPar">
                      <p:stCondLst>
                        <p:cond delay="0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 nodeType="clickPar">
                      <p:stCondLst>
                        <p:cond delay="0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 nodeType="clickPar">
                      <p:stCondLst>
                        <p:cond delay="0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 nodeType="clickPar">
                      <p:stCondLst>
                        <p:cond delay="0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22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>
                      <p:stCondLst>
                        <p:cond delay="0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97463"/>
            <a:ext cx="7839075" cy="1116012"/>
          </a:xfrm>
          <a:prstGeom prst="roundRect">
            <a:avLst>
              <a:gd name="adj" fmla="val 629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 handed the gem ba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 to his mum and dad. “Well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done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ch</a:t>
            </a:r>
            <a:r>
              <a:rPr lang="en-GB" sz="2000" dirty="0">
                <a:solidFill>
                  <a:schemeClr val="tx1"/>
                </a:solidFill>
              </a:rPr>
              <a:t>ildren,” said </a:t>
            </a:r>
            <a:r>
              <a:rPr lang="en-GB" sz="2000" dirty="0" err="1">
                <a:solidFill>
                  <a:schemeClr val="tx1"/>
                </a:solidFill>
              </a:rPr>
              <a:t>Asim’s</a:t>
            </a:r>
            <a:r>
              <a:rPr lang="en-GB" sz="2000" dirty="0">
                <a:solidFill>
                  <a:schemeClr val="tx1"/>
                </a:solidFill>
              </a:rPr>
              <a:t> mum. “You have saved the ki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dom. N</a:t>
            </a:r>
            <a:r>
              <a:rPr lang="en-GB" sz="2000" u="sng" dirty="0">
                <a:solidFill>
                  <a:schemeClr val="tx1"/>
                </a:solidFill>
              </a:rPr>
              <a:t>ow</a:t>
            </a:r>
            <a:r>
              <a:rPr lang="en-GB" sz="2000" dirty="0">
                <a:solidFill>
                  <a:schemeClr val="tx1"/>
                </a:solidFill>
              </a:rPr>
              <a:t>, as f</a:t>
            </a:r>
            <a:r>
              <a:rPr lang="en-GB" sz="2000" u="sng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your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uncle</a:t>
            </a:r>
            <a:r>
              <a:rPr lang="en-GB" sz="2000" dirty="0">
                <a:solidFill>
                  <a:schemeClr val="tx1"/>
                </a:solidFill>
              </a:rPr>
              <a:t>…”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7054850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5" name="Oval 1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310188" y="5473700"/>
            <a:ext cx="350838" cy="36353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3922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3"/>
            <a:ext cx="7775575" cy="91598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will happen to Prince </a:t>
            </a:r>
            <a:r>
              <a:rPr lang="en-GB" dirty="0" err="1">
                <a:solidFill>
                  <a:schemeClr val="tx1"/>
                </a:solidFill>
              </a:rPr>
              <a:t>Asim’s</a:t>
            </a:r>
            <a:r>
              <a:rPr lang="en-GB" dirty="0">
                <a:solidFill>
                  <a:schemeClr val="tx1"/>
                </a:solidFill>
              </a:rPr>
              <a:t> wicked uncle?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at the picture and write a sentence to match.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4581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563" y="2146300"/>
            <a:ext cx="3559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1875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6628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0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1698625" y="960438"/>
            <a:ext cx="6045200" cy="140335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He will go in a cell</a:t>
            </a:r>
            <a:br>
              <a:rPr lang="en-GB" sz="3200" dirty="0">
                <a:solidFill>
                  <a:srgbClr val="DE1E5A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 with the giant for </a:t>
            </a:r>
            <a:r>
              <a:rPr lang="en-GB" sz="3200" dirty="0">
                <a:solidFill>
                  <a:srgbClr val="DE1E5A"/>
                </a:solidFill>
              </a:rPr>
              <a:t>many</a:t>
            </a:r>
            <a:r>
              <a:rPr lang="en-GB" sz="3200" dirty="0">
                <a:solidFill>
                  <a:schemeClr val="tx1"/>
                </a:solidFill>
              </a:rPr>
              <a:t> years.</a:t>
            </a:r>
          </a:p>
        </p:txBody>
      </p:sp>
      <p:sp>
        <p:nvSpPr>
          <p:cNvPr id="19" name="Rectangle: Rounded Corners 44">
            <a:extLst/>
          </p:cNvPr>
          <p:cNvSpPr/>
          <p:nvPr/>
        </p:nvSpPr>
        <p:spPr bwMode="auto">
          <a:xfrm>
            <a:off x="9207500" y="4354513"/>
            <a:ext cx="317500" cy="69850"/>
          </a:xfrm>
          <a:prstGeom prst="roundRect">
            <a:avLst>
              <a:gd name="adj" fmla="val 5000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anchor="ctr"/>
          <a:lstStyle/>
          <a:p>
            <a:pPr algn="ctr">
              <a:defRPr/>
            </a:pPr>
            <a:endParaRPr lang="en-GB" dirty="0"/>
          </a:p>
        </p:txBody>
      </p: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2489200" y="2062163"/>
            <a:ext cx="4746625" cy="90487"/>
            <a:chOff x="2489171" y="2087726"/>
            <a:chExt cx="4746478" cy="66601"/>
          </a:xfrm>
        </p:grpSpPr>
        <p:sp>
          <p:nvSpPr>
            <p:cNvPr id="16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2489171" y="2087726"/>
              <a:ext cx="325428" cy="66601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7" name="Rectangle: Rounded Corners 44">
              <a:extLst>
                <a:ext uri="{FF2B5EF4-FFF2-40B4-BE49-F238E27FC236}">
                  <a16:creationId xmlns:a16="http://schemas.microsoft.com/office/drawing/2014/main" id="{C52E1656-1F3F-486B-95C7-958ECF3FB969}"/>
                </a:ext>
              </a:extLst>
            </p:cNvPr>
            <p:cNvSpPr/>
            <p:nvPr/>
          </p:nvSpPr>
          <p:spPr bwMode="auto">
            <a:xfrm>
              <a:off x="6764177" y="2087726"/>
              <a:ext cx="471472" cy="66601"/>
            </a:xfrm>
            <a:prstGeom prst="roundRect">
              <a:avLst>
                <a:gd name="adj" fmla="val 5000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108000"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560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2363" y="2895600"/>
            <a:ext cx="2016125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275" y="2895600"/>
            <a:ext cx="2722563" cy="470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575" y="2259013"/>
            <a:ext cx="4435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</p:spTree>
    <p:extLst>
      <p:ext uri="{BB962C8B-B14F-4D97-AF65-F5344CB8AC3E}">
        <p14:creationId xmlns:p14="http://schemas.microsoft.com/office/powerpoint/2010/main" val="2466466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224588" y="570388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97463"/>
            <a:ext cx="7839075" cy="1116012"/>
          </a:xfrm>
          <a:prstGeom prst="roundRect">
            <a:avLst>
              <a:gd name="adj" fmla="val 629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ank you f</a:t>
            </a:r>
            <a:r>
              <a:rPr lang="en-GB" sz="2000" u="sng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all of your help, Kit and Sam,” said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Prince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 err="1">
                <a:solidFill>
                  <a:schemeClr val="tx1"/>
                </a:solidFill>
              </a:rPr>
              <a:t>Asim</a:t>
            </a:r>
            <a:r>
              <a:rPr lang="en-GB" sz="20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“It was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pleasure</a:t>
            </a:r>
            <a:r>
              <a:rPr lang="en-GB" sz="2000" dirty="0">
                <a:solidFill>
                  <a:schemeClr val="tx1"/>
                </a:solidFill>
              </a:rPr>
              <a:t>. We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loved</a:t>
            </a:r>
            <a:r>
              <a:rPr lang="en-GB" sz="2000" dirty="0">
                <a:solidFill>
                  <a:schemeClr val="tx1"/>
                </a:solidFill>
              </a:rPr>
              <a:t> m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ti</a:t>
            </a:r>
            <a:r>
              <a:rPr lang="en-GB" sz="2000" u="sng" dirty="0">
                <a:solidFill>
                  <a:schemeClr val="tx1"/>
                </a:solidFill>
              </a:rPr>
              <a:t>ng</a:t>
            </a:r>
            <a:r>
              <a:rPr lang="en-GB" sz="2000" dirty="0">
                <a:solidFill>
                  <a:schemeClr val="tx1"/>
                </a:solidFill>
              </a:rPr>
              <a:t> you!” said Kit.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en, the r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m began to fade.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15" name="Oval 14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25" name="Arc 24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561036" y="5773443"/>
            <a:ext cx="349250" cy="36353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6135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C8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7" name="Oval 6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788026" y="4891087"/>
            <a:ext cx="323850" cy="33972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746875" y="5495926"/>
            <a:ext cx="344487" cy="360362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7228681" y="4812507"/>
            <a:ext cx="422275" cy="43973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552031" y="5203032"/>
            <a:ext cx="328613" cy="3429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19" name="Arc 1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2713038" y="5508625"/>
            <a:ext cx="317500" cy="3302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" name="Arc 19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3984625" y="5508625"/>
            <a:ext cx="317500" cy="33020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pic>
        <p:nvPicPr>
          <p:cNvPr id="27658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1481138"/>
            <a:ext cx="20589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1481138"/>
            <a:ext cx="2203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137150"/>
            <a:ext cx="7839075" cy="1111250"/>
          </a:xfrm>
          <a:prstGeom prst="roundRect">
            <a:avLst>
              <a:gd name="adj" fmla="val 739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Kit and Sam f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nd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themselves</a:t>
            </a:r>
            <a:r>
              <a:rPr lang="en-GB" sz="2000" dirty="0">
                <a:solidFill>
                  <a:schemeClr val="tx1"/>
                </a:solidFill>
              </a:rPr>
              <a:t> ba</a:t>
            </a:r>
            <a:r>
              <a:rPr lang="en-GB" sz="2000" u="sng" dirty="0">
                <a:solidFill>
                  <a:schemeClr val="tx1"/>
                </a:solidFill>
              </a:rPr>
              <a:t>ck</a:t>
            </a:r>
            <a:r>
              <a:rPr lang="en-GB" sz="2000" dirty="0">
                <a:solidFill>
                  <a:schemeClr val="tx1"/>
                </a:solidFill>
              </a:rPr>
              <a:t> in Kit’s bedr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m. “What a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great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adventure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at was!” said Kit. </a:t>
            </a:r>
          </a:p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“It was,” agr</a:t>
            </a:r>
            <a:r>
              <a:rPr lang="en-GB" sz="2000" u="sng" dirty="0">
                <a:solidFill>
                  <a:schemeClr val="tx1"/>
                </a:solidFill>
              </a:rPr>
              <a:t>ee</a:t>
            </a:r>
            <a:r>
              <a:rPr lang="en-GB" sz="2000" dirty="0">
                <a:solidFill>
                  <a:schemeClr val="tx1"/>
                </a:solidFill>
              </a:rPr>
              <a:t>d Sam. “I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can’t</a:t>
            </a:r>
            <a:r>
              <a:rPr lang="en-GB" sz="2000" dirty="0">
                <a:solidFill>
                  <a:schemeClr val="tx1"/>
                </a:solidFill>
              </a:rPr>
              <a:t> w</a:t>
            </a:r>
            <a:r>
              <a:rPr lang="en-GB" sz="2000" u="sng" dirty="0">
                <a:solidFill>
                  <a:schemeClr val="tx1"/>
                </a:solidFill>
              </a:rPr>
              <a:t>ai</a:t>
            </a:r>
            <a:r>
              <a:rPr lang="en-GB" sz="2000" dirty="0">
                <a:solidFill>
                  <a:schemeClr val="tx1"/>
                </a:solidFill>
              </a:rPr>
              <a:t>t f</a:t>
            </a:r>
            <a:r>
              <a:rPr lang="en-GB" sz="2000" u="sng" dirty="0">
                <a:solidFill>
                  <a:schemeClr val="tx1"/>
                </a:solidFill>
              </a:rPr>
              <a:t>or</a:t>
            </a:r>
            <a:r>
              <a:rPr lang="en-GB" sz="2000" dirty="0">
                <a:solidFill>
                  <a:schemeClr val="tx1"/>
                </a:solidFill>
              </a:rPr>
              <a:t> </a:t>
            </a:r>
            <a:r>
              <a:rPr lang="en-GB" sz="2000" u="sng" dirty="0">
                <a:solidFill>
                  <a:schemeClr val="tx1"/>
                </a:solidFill>
              </a:rPr>
              <a:t>ou</a:t>
            </a:r>
            <a:r>
              <a:rPr lang="en-GB" sz="2000" dirty="0">
                <a:solidFill>
                  <a:schemeClr val="tx1"/>
                </a:solidFill>
              </a:rPr>
              <a:t>r next one.” </a:t>
            </a:r>
          </a:p>
        </p:txBody>
      </p:sp>
    </p:spTree>
    <p:extLst>
      <p:ext uri="{BB962C8B-B14F-4D97-AF65-F5344CB8AC3E}">
        <p14:creationId xmlns:p14="http://schemas.microsoft.com/office/powerpoint/2010/main" val="424411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980728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itle 1"/>
          <p:cNvSpPr>
            <a:spLocks noGrp="1"/>
          </p:cNvSpPr>
          <p:nvPr>
            <p:ph type="title"/>
          </p:nvPr>
        </p:nvSpPr>
        <p:spPr>
          <a:xfrm>
            <a:off x="1763713" y="549275"/>
            <a:ext cx="6913562" cy="993775"/>
          </a:xfrm>
        </p:spPr>
        <p:txBody>
          <a:bodyPr/>
          <a:lstStyle/>
          <a:p>
            <a:pPr algn="ctr" eaLnBrk="1" hangingPunct="1"/>
            <a:r>
              <a:rPr lang="en-GB" altLang="en-US"/>
              <a:t>Today, we have learnt…</a:t>
            </a:r>
            <a:endParaRPr lang="en-GB" altLang="en-US" b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757488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>
                <a:latin typeface="+mn-lt"/>
              </a:rPr>
              <a:t>c</a:t>
            </a:r>
            <a:br>
              <a:rPr lang="en-GB" altLang="en-US" sz="9600" dirty="0">
                <a:latin typeface="+mn-lt"/>
              </a:rPr>
            </a:br>
            <a:r>
              <a:rPr lang="en-GB" altLang="en-US" sz="5400" b="0" dirty="0">
                <a:latin typeface="+mn-lt"/>
              </a:rPr>
              <a:t>saying /s/</a:t>
            </a:r>
            <a:endParaRPr lang="en-GB" altLang="en-US" sz="4800" b="0" dirty="0"/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</p:spTree>
    <p:extLst>
      <p:ext uri="{BB962C8B-B14F-4D97-AF65-F5344CB8AC3E}">
        <p14:creationId xmlns:p14="http://schemas.microsoft.com/office/powerpoint/2010/main" val="323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57</TotalTime>
  <Words>465</Words>
  <Application>Microsoft Office PowerPoint</Application>
  <PresentationFormat>On-screen Show (4:3)</PresentationFormat>
  <Paragraphs>137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Tuffy-TTF</vt:lpstr>
      <vt:lpstr>Twinkl SemiBold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Passwords</vt:lpstr>
      <vt:lpstr>PowerPoint Presentation</vt:lpstr>
      <vt:lpstr>c Cell Build</vt:lpstr>
      <vt:lpstr>PowerPoint Presentation</vt:lpstr>
      <vt:lpstr>PowerPoint Presentation</vt:lpstr>
      <vt:lpstr>Sentence Time</vt:lpstr>
      <vt:lpstr>PowerPoint Presentation</vt:lpstr>
      <vt:lpstr>PowerPoint Presentation</vt:lpstr>
      <vt:lpstr>PowerPoint Presentation</vt:lpstr>
      <vt:lpstr>Today, we have learnt…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13</cp:revision>
  <dcterms:created xsi:type="dcterms:W3CDTF">2018-11-28T17:14:35Z</dcterms:created>
  <dcterms:modified xsi:type="dcterms:W3CDTF">2019-01-24T10:57:20Z</dcterms:modified>
</cp:coreProperties>
</file>